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805" r:id="rId3"/>
    <p:sldId id="3806" r:id="rId4"/>
    <p:sldId id="3807" r:id="rId5"/>
    <p:sldId id="3854" r:id="rId6"/>
    <p:sldId id="257" r:id="rId7"/>
    <p:sldId id="3856" r:id="rId8"/>
    <p:sldId id="293" r:id="rId9"/>
    <p:sldId id="258" r:id="rId10"/>
    <p:sldId id="3852" r:id="rId11"/>
    <p:sldId id="259" r:id="rId12"/>
    <p:sldId id="294" r:id="rId13"/>
    <p:sldId id="286" r:id="rId14"/>
    <p:sldId id="287" r:id="rId15"/>
    <p:sldId id="295" r:id="rId16"/>
    <p:sldId id="260" r:id="rId17"/>
    <p:sldId id="288" r:id="rId18"/>
    <p:sldId id="291" r:id="rId19"/>
    <p:sldId id="3853" r:id="rId20"/>
    <p:sldId id="290" r:id="rId21"/>
    <p:sldId id="296" r:id="rId22"/>
    <p:sldId id="292" r:id="rId23"/>
    <p:sldId id="297" r:id="rId24"/>
    <p:sldId id="299" r:id="rId25"/>
    <p:sldId id="300" r:id="rId26"/>
    <p:sldId id="301" r:id="rId27"/>
    <p:sldId id="3855" r:id="rId28"/>
    <p:sldId id="3850" r:id="rId29"/>
    <p:sldId id="265" r:id="rId30"/>
    <p:sldId id="3851" r:id="rId31"/>
    <p:sldId id="3842" r:id="rId32"/>
    <p:sldId id="384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47" autoAdjust="0"/>
    <p:restoredTop sz="89246" autoAdjust="0"/>
  </p:normalViewPr>
  <p:slideViewPr>
    <p:cSldViewPr snapToGrid="0">
      <p:cViewPr varScale="1">
        <p:scale>
          <a:sx n="98" d="100"/>
          <a:sy n="98" d="100"/>
        </p:scale>
        <p:origin x="7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73437-6B7D-4149-83A3-0F26194AE338}"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2E886-78AE-4A50-9167-093BDE5D0C0B}" type="slidenum">
              <a:rPr lang="en-US" smtClean="0"/>
              <a:t>‹#›</a:t>
            </a:fld>
            <a:endParaRPr lang="en-US"/>
          </a:p>
        </p:txBody>
      </p:sp>
    </p:spTree>
    <p:extLst>
      <p:ext uri="{BB962C8B-B14F-4D97-AF65-F5344CB8AC3E}">
        <p14:creationId xmlns:p14="http://schemas.microsoft.com/office/powerpoint/2010/main" val="62499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1F8005-91B4-4461-8FA3-04730159E6D0}" type="slidenum">
              <a:rPr lang="en-US" smtClean="0"/>
              <a:t>2</a:t>
            </a:fld>
            <a:endParaRPr lang="en-US"/>
          </a:p>
        </p:txBody>
      </p:sp>
    </p:spTree>
    <p:extLst>
      <p:ext uri="{BB962C8B-B14F-4D97-AF65-F5344CB8AC3E}">
        <p14:creationId xmlns:p14="http://schemas.microsoft.com/office/powerpoint/2010/main" val="210675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a:t>
            </a:r>
            <a:r>
              <a:rPr lang="en-US" sz="1200" dirty="0">
                <a:latin typeface="Avenir Next LT Pro" panose="020B0504020202020204" pitchFamily="34" charset="0"/>
                <a:cs typeface="Times New Roman" panose="02020603050405020304" pitchFamily="18" charset="0"/>
              </a:rPr>
              <a:t>Fire-retardant lumber must be pressure treated as required by code</a:t>
            </a:r>
          </a:p>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14</a:t>
            </a:fld>
            <a:endParaRPr lang="en-US"/>
          </a:p>
        </p:txBody>
      </p:sp>
    </p:spTree>
    <p:extLst>
      <p:ext uri="{BB962C8B-B14F-4D97-AF65-F5344CB8AC3E}">
        <p14:creationId xmlns:p14="http://schemas.microsoft.com/office/powerpoint/2010/main" val="342088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84 also tests for smoke development. Must be below 450.</a:t>
            </a:r>
          </a:p>
          <a:p>
            <a:endParaRPr lang="en-US" dirty="0"/>
          </a:p>
          <a:p>
            <a:r>
              <a:rPr lang="en-US" dirty="0"/>
              <a:t>Many topical fire retardants will pass the 10-minute test and claim Class A. However, for FR wood used in construction, this is not enough.</a:t>
            </a:r>
          </a:p>
          <a:p>
            <a:endParaRPr lang="en-US" dirty="0"/>
          </a:p>
          <a:p>
            <a:r>
              <a:rPr lang="en-US" dirty="0"/>
              <a:t>For FR wood in construction, the 10-minute test AND the extended 20-minute test are required. (30 minutes total).</a:t>
            </a:r>
          </a:p>
        </p:txBody>
      </p:sp>
      <p:sp>
        <p:nvSpPr>
          <p:cNvPr id="4" name="Slide Number Placeholder 3"/>
          <p:cNvSpPr>
            <a:spLocks noGrp="1"/>
          </p:cNvSpPr>
          <p:nvPr>
            <p:ph type="sldNum" sz="quarter" idx="5"/>
          </p:nvPr>
        </p:nvSpPr>
        <p:spPr/>
        <p:txBody>
          <a:bodyPr/>
          <a:lstStyle/>
          <a:p>
            <a:fld id="{8F02E886-78AE-4A50-9167-093BDE5D0C0B}" type="slidenum">
              <a:rPr lang="en-US" smtClean="0"/>
              <a:t>16</a:t>
            </a:fld>
            <a:endParaRPr lang="en-US"/>
          </a:p>
        </p:txBody>
      </p:sp>
    </p:spTree>
    <p:extLst>
      <p:ext uri="{BB962C8B-B14F-4D97-AF65-F5344CB8AC3E}">
        <p14:creationId xmlns:p14="http://schemas.microsoft.com/office/powerpoint/2010/main" val="3277369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17</a:t>
            </a:fld>
            <a:endParaRPr lang="en-US"/>
          </a:p>
        </p:txBody>
      </p:sp>
    </p:spTree>
    <p:extLst>
      <p:ext uri="{BB962C8B-B14F-4D97-AF65-F5344CB8AC3E}">
        <p14:creationId xmlns:p14="http://schemas.microsoft.com/office/powerpoint/2010/main" val="406412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International Code Council is an association focused on developing model codes and standards “used in the design, build and compliance process to construct safe, sustainable, affordable and resilient structures.” According to the ICC, 50 states and the District of Columbia have adopted the I-Codes at the state or jurisdictional level.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ICC also administers the International Residential Code (IRC).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IRC is a comprehensive collection of rules that apply to residential construction. Most U.S. states have adopted, to some extent, the IRC as the model building code for one- and two-family dwellings.</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18</a:t>
            </a:fld>
            <a:endParaRPr lang="en-US"/>
          </a:p>
        </p:txBody>
      </p:sp>
    </p:spTree>
    <p:extLst>
      <p:ext uri="{BB962C8B-B14F-4D97-AF65-F5344CB8AC3E}">
        <p14:creationId xmlns:p14="http://schemas.microsoft.com/office/powerpoint/2010/main" val="2635513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19</a:t>
            </a:fld>
            <a:endParaRPr lang="en-US"/>
          </a:p>
        </p:txBody>
      </p:sp>
    </p:spTree>
    <p:extLst>
      <p:ext uri="{BB962C8B-B14F-4D97-AF65-F5344CB8AC3E}">
        <p14:creationId xmlns:p14="http://schemas.microsoft.com/office/powerpoint/2010/main" val="2874205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20</a:t>
            </a:fld>
            <a:endParaRPr lang="en-US"/>
          </a:p>
        </p:txBody>
      </p:sp>
    </p:spTree>
    <p:extLst>
      <p:ext uri="{BB962C8B-B14F-4D97-AF65-F5344CB8AC3E}">
        <p14:creationId xmlns:p14="http://schemas.microsoft.com/office/powerpoint/2010/main" val="258727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22</a:t>
            </a:fld>
            <a:endParaRPr lang="en-US"/>
          </a:p>
        </p:txBody>
      </p:sp>
    </p:spTree>
    <p:extLst>
      <p:ext uri="{BB962C8B-B14F-4D97-AF65-F5344CB8AC3E}">
        <p14:creationId xmlns:p14="http://schemas.microsoft.com/office/powerpoint/2010/main" val="1950429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Exterior Load Bearing Walls</a:t>
            </a:r>
          </a:p>
        </p:txBody>
      </p:sp>
      <p:sp>
        <p:nvSpPr>
          <p:cNvPr id="4" name="Slide Number Placeholder 3"/>
          <p:cNvSpPr>
            <a:spLocks noGrp="1"/>
          </p:cNvSpPr>
          <p:nvPr>
            <p:ph type="sldNum" sz="quarter" idx="5"/>
          </p:nvPr>
        </p:nvSpPr>
        <p:spPr/>
        <p:txBody>
          <a:bodyPr/>
          <a:lstStyle/>
          <a:p>
            <a:fld id="{8F02E886-78AE-4A50-9167-093BDE5D0C0B}" type="slidenum">
              <a:rPr lang="en-US" smtClean="0"/>
              <a:t>23</a:t>
            </a:fld>
            <a:endParaRPr lang="en-US"/>
          </a:p>
        </p:txBody>
      </p:sp>
    </p:spTree>
    <p:extLst>
      <p:ext uri="{BB962C8B-B14F-4D97-AF65-F5344CB8AC3E}">
        <p14:creationId xmlns:p14="http://schemas.microsoft.com/office/powerpoint/2010/main" val="4022290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24</a:t>
            </a:fld>
            <a:endParaRPr lang="en-US"/>
          </a:p>
        </p:txBody>
      </p:sp>
    </p:spTree>
    <p:extLst>
      <p:ext uri="{BB962C8B-B14F-4D97-AF65-F5344CB8AC3E}">
        <p14:creationId xmlns:p14="http://schemas.microsoft.com/office/powerpoint/2010/main" val="3468626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25</a:t>
            </a:fld>
            <a:endParaRPr lang="en-US"/>
          </a:p>
        </p:txBody>
      </p:sp>
    </p:spTree>
    <p:extLst>
      <p:ext uri="{BB962C8B-B14F-4D97-AF65-F5344CB8AC3E}">
        <p14:creationId xmlns:p14="http://schemas.microsoft.com/office/powerpoint/2010/main" val="84839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4</a:t>
            </a:fld>
            <a:endParaRPr lang="en-US"/>
          </a:p>
        </p:txBody>
      </p:sp>
    </p:spTree>
    <p:extLst>
      <p:ext uri="{BB962C8B-B14F-4D97-AF65-F5344CB8AC3E}">
        <p14:creationId xmlns:p14="http://schemas.microsoft.com/office/powerpoint/2010/main" val="1278698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26</a:t>
            </a:fld>
            <a:endParaRPr lang="en-US"/>
          </a:p>
        </p:txBody>
      </p:sp>
    </p:spTree>
    <p:extLst>
      <p:ext uri="{BB962C8B-B14F-4D97-AF65-F5344CB8AC3E}">
        <p14:creationId xmlns:p14="http://schemas.microsoft.com/office/powerpoint/2010/main" val="3352657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27</a:t>
            </a:fld>
            <a:endParaRPr lang="en-US"/>
          </a:p>
        </p:txBody>
      </p:sp>
    </p:spTree>
    <p:extLst>
      <p:ext uri="{BB962C8B-B14F-4D97-AF65-F5344CB8AC3E}">
        <p14:creationId xmlns:p14="http://schemas.microsoft.com/office/powerpoint/2010/main" val="253676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 raise product and keep it covered</a:t>
            </a:r>
          </a:p>
        </p:txBody>
      </p:sp>
      <p:sp>
        <p:nvSpPr>
          <p:cNvPr id="4" name="Slide Number Placeholder 3"/>
          <p:cNvSpPr>
            <a:spLocks noGrp="1"/>
          </p:cNvSpPr>
          <p:nvPr>
            <p:ph type="sldNum" sz="quarter" idx="5"/>
          </p:nvPr>
        </p:nvSpPr>
        <p:spPr/>
        <p:txBody>
          <a:bodyPr/>
          <a:lstStyle/>
          <a:p>
            <a:fld id="{43AF3EC8-63F0-4354-A5F9-6D5D74A93CDD}" type="slidenum">
              <a:rPr lang="en-US" smtClean="0"/>
              <a:t>29</a:t>
            </a:fld>
            <a:endParaRPr lang="en-US"/>
          </a:p>
        </p:txBody>
      </p:sp>
    </p:spTree>
    <p:extLst>
      <p:ext uri="{BB962C8B-B14F-4D97-AF65-F5344CB8AC3E}">
        <p14:creationId xmlns:p14="http://schemas.microsoft.com/office/powerpoint/2010/main" val="990663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F3EC8-63F0-4354-A5F9-6D5D74A93CDD}" type="slidenum">
              <a:rPr lang="en-US" smtClean="0"/>
              <a:t>30</a:t>
            </a:fld>
            <a:endParaRPr lang="en-US"/>
          </a:p>
        </p:txBody>
      </p:sp>
    </p:spTree>
    <p:extLst>
      <p:ext uri="{BB962C8B-B14F-4D97-AF65-F5344CB8AC3E}">
        <p14:creationId xmlns:p14="http://schemas.microsoft.com/office/powerpoint/2010/main" val="1535232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81F8005-91B4-4461-8FA3-04730159E6D0}" type="slidenum">
              <a:rPr lang="en-US" smtClean="0"/>
              <a:t>31</a:t>
            </a:fld>
            <a:endParaRPr lang="en-US"/>
          </a:p>
        </p:txBody>
      </p:sp>
    </p:spTree>
    <p:extLst>
      <p:ext uri="{BB962C8B-B14F-4D97-AF65-F5344CB8AC3E}">
        <p14:creationId xmlns:p14="http://schemas.microsoft.com/office/powerpoint/2010/main" val="2329628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1F8005-91B4-4461-8FA3-04730159E6D0}" type="slidenum">
              <a:rPr lang="en-US" smtClean="0"/>
              <a:t>32</a:t>
            </a:fld>
            <a:endParaRPr lang="en-US"/>
          </a:p>
        </p:txBody>
      </p:sp>
    </p:spTree>
    <p:extLst>
      <p:ext uri="{BB962C8B-B14F-4D97-AF65-F5344CB8AC3E}">
        <p14:creationId xmlns:p14="http://schemas.microsoft.com/office/powerpoint/2010/main" val="489226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5</a:t>
            </a:fld>
            <a:endParaRPr lang="en-US"/>
          </a:p>
        </p:txBody>
      </p:sp>
    </p:spTree>
    <p:extLst>
      <p:ext uri="{BB962C8B-B14F-4D97-AF65-F5344CB8AC3E}">
        <p14:creationId xmlns:p14="http://schemas.microsoft.com/office/powerpoint/2010/main" val="50160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6</a:t>
            </a:fld>
            <a:endParaRPr lang="en-US"/>
          </a:p>
        </p:txBody>
      </p:sp>
    </p:spTree>
    <p:extLst>
      <p:ext uri="{BB962C8B-B14F-4D97-AF65-F5344CB8AC3E}">
        <p14:creationId xmlns:p14="http://schemas.microsoft.com/office/powerpoint/2010/main" val="67283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7</a:t>
            </a:fld>
            <a:endParaRPr lang="en-US"/>
          </a:p>
        </p:txBody>
      </p:sp>
    </p:spTree>
    <p:extLst>
      <p:ext uri="{BB962C8B-B14F-4D97-AF65-F5344CB8AC3E}">
        <p14:creationId xmlns:p14="http://schemas.microsoft.com/office/powerpoint/2010/main" val="405159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Phosphorus is a common ingredient in fire-retardant. For example, Phos-Chek is a compound dropped from planes onto wildfires. This compound contains 70-72% phosphorus.</a:t>
            </a:r>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9</a:t>
            </a:fld>
            <a:endParaRPr lang="en-US"/>
          </a:p>
        </p:txBody>
      </p:sp>
    </p:spTree>
    <p:extLst>
      <p:ext uri="{BB962C8B-B14F-4D97-AF65-F5344CB8AC3E}">
        <p14:creationId xmlns:p14="http://schemas.microsoft.com/office/powerpoint/2010/main" val="317555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Clr>
                <a:srgbClr val="FF1919"/>
              </a:buClr>
              <a:buFontTx/>
              <a:buNone/>
            </a:pPr>
            <a:r>
              <a:rPr lang="en-US" sz="1050" b="0">
                <a:cs typeface="Times New Roman" panose="02020603050405020304" pitchFamily="18" charset="0"/>
              </a:rPr>
              <a:t>Reduces flame spread and smoke development when exposed to fire while releasing CO2 and a water vapor</a:t>
            </a:r>
          </a:p>
          <a:p>
            <a:pPr>
              <a:spcBef>
                <a:spcPts val="0"/>
              </a:spcBef>
              <a:buClr>
                <a:srgbClr val="FF1919"/>
              </a:buClr>
              <a:buFontTx/>
              <a:buNone/>
            </a:pPr>
            <a:r>
              <a:rPr lang="en-US" sz="1050" b="0" i="1">
                <a:cs typeface="Times New Roman" panose="02020603050405020304" pitchFamily="18" charset="0"/>
              </a:rPr>
              <a:t>Forms a char layer to slow the spread of fire and help insulate the wood</a:t>
            </a:r>
          </a:p>
          <a:p>
            <a:pPr>
              <a:spcBef>
                <a:spcPts val="0"/>
              </a:spcBef>
              <a:buClr>
                <a:srgbClr val="FF1919"/>
              </a:buClr>
              <a:buFontTx/>
              <a:buNone/>
            </a:pPr>
            <a:endParaRPr lang="en-US" sz="1050" b="0">
              <a:cs typeface="Times New Roman" panose="02020603050405020304" pitchFamily="18" charset="0"/>
            </a:endParaRPr>
          </a:p>
          <a:p>
            <a:pPr>
              <a:spcBef>
                <a:spcPts val="0"/>
              </a:spcBef>
              <a:buClr>
                <a:srgbClr val="FF1919"/>
              </a:buClr>
              <a:buFontTx/>
              <a:buNone/>
            </a:pPr>
            <a:r>
              <a:rPr lang="en-US" sz="1050" b="0">
                <a:cs typeface="Times New Roman" panose="02020603050405020304" pitchFamily="18" charset="0"/>
              </a:rPr>
              <a:t>Features interior pressure-treated fire retardant as required in building code </a:t>
            </a:r>
          </a:p>
          <a:p>
            <a:pPr>
              <a:spcBef>
                <a:spcPts val="0"/>
              </a:spcBef>
              <a:buClr>
                <a:srgbClr val="FF1919"/>
              </a:buClr>
              <a:buFontTx/>
              <a:buNone/>
            </a:pPr>
            <a:r>
              <a:rPr lang="en-US" sz="1050" b="0" i="1">
                <a:cs typeface="Times New Roman" panose="02020603050405020304" pitchFamily="18" charset="0"/>
              </a:rPr>
              <a:t>The treatment goes beyond the surface of the wood</a:t>
            </a:r>
          </a:p>
          <a:p>
            <a:pPr>
              <a:spcBef>
                <a:spcPts val="0"/>
              </a:spcBef>
              <a:buClr>
                <a:srgbClr val="FF1919"/>
              </a:buClr>
              <a:buFontTx/>
              <a:buNone/>
            </a:pPr>
            <a:endParaRPr lang="en-US" sz="1050" b="0">
              <a:cs typeface="Times New Roman" panose="02020603050405020304" pitchFamily="18" charset="0"/>
            </a:endParaRPr>
          </a:p>
          <a:p>
            <a:pPr>
              <a:spcBef>
                <a:spcPts val="0"/>
              </a:spcBef>
              <a:buClr>
                <a:srgbClr val="FF1919"/>
              </a:buClr>
              <a:buFontTx/>
              <a:buNone/>
            </a:pPr>
            <a:r>
              <a:rPr lang="en-US" sz="1050" b="0">
                <a:cs typeface="Times New Roman" panose="02020603050405020304" pitchFamily="18" charset="0"/>
              </a:rPr>
              <a:t>Kiln-dried after treatment (KDAT) to 19% or lower for lumber and 15% or lower for plywood</a:t>
            </a:r>
          </a:p>
          <a:p>
            <a:pPr>
              <a:spcBef>
                <a:spcPts val="0"/>
              </a:spcBef>
              <a:buClr>
                <a:srgbClr val="FF1919"/>
              </a:buClr>
              <a:buFontTx/>
              <a:buNone/>
            </a:pPr>
            <a:r>
              <a:rPr lang="en-US" sz="1050" b="0" i="1">
                <a:cs typeface="Times New Roman" panose="02020603050405020304" pitchFamily="18" charset="0"/>
              </a:rPr>
              <a:t>Building code requires product to be dry when put into service</a:t>
            </a:r>
          </a:p>
          <a:p>
            <a:pPr>
              <a:spcBef>
                <a:spcPts val="0"/>
              </a:spcBef>
              <a:buClr>
                <a:srgbClr val="FF1919"/>
              </a:buClr>
              <a:buFontTx/>
              <a:buNone/>
            </a:pPr>
            <a:endParaRPr lang="en-US" sz="1050" b="0">
              <a:cs typeface="Times New Roman" panose="02020603050405020304" pitchFamily="18" charset="0"/>
            </a:endParaRPr>
          </a:p>
          <a:p>
            <a:pPr>
              <a:spcBef>
                <a:spcPts val="0"/>
              </a:spcBef>
              <a:buClr>
                <a:srgbClr val="FF1919"/>
              </a:buClr>
              <a:buFontTx/>
              <a:buNone/>
            </a:pPr>
            <a:r>
              <a:rPr lang="en-US" sz="1050" b="0">
                <a:cs typeface="Times New Roman" panose="02020603050405020304" pitchFamily="18" charset="0"/>
              </a:rPr>
              <a:t>Fastener corrosion is not increased when in contact with fire retardant lumber when product is used as recommended</a:t>
            </a:r>
          </a:p>
          <a:p>
            <a:endParaRPr lang="en-US" dirty="0"/>
          </a:p>
        </p:txBody>
      </p:sp>
      <p:sp>
        <p:nvSpPr>
          <p:cNvPr id="4" name="Slide Number Placeholder 3"/>
          <p:cNvSpPr>
            <a:spLocks noGrp="1"/>
          </p:cNvSpPr>
          <p:nvPr>
            <p:ph type="sldNum" sz="quarter" idx="5"/>
          </p:nvPr>
        </p:nvSpPr>
        <p:spPr/>
        <p:txBody>
          <a:bodyPr/>
          <a:lstStyle/>
          <a:p>
            <a:fld id="{8F02E886-78AE-4A50-9167-093BDE5D0C0B}" type="slidenum">
              <a:rPr lang="en-US" smtClean="0"/>
              <a:t>10</a:t>
            </a:fld>
            <a:endParaRPr lang="en-US"/>
          </a:p>
        </p:txBody>
      </p:sp>
    </p:spTree>
    <p:extLst>
      <p:ext uri="{BB962C8B-B14F-4D97-AF65-F5344CB8AC3E}">
        <p14:creationId xmlns:p14="http://schemas.microsoft.com/office/powerpoint/2010/main" val="327815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Greenguard</a:t>
            </a:r>
            <a:r>
              <a:rPr lang="en-US" dirty="0"/>
              <a:t> certification involves testing for emission of VOCs – Volatile Organic Compounds – and modeled indoor concentrations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Greenguard</a:t>
            </a:r>
            <a:r>
              <a:rPr lang="en-US" dirty="0"/>
              <a:t> GOLD means the product achieves a total (low) emission rate of 220/</a:t>
            </a:r>
            <a:r>
              <a:rPr lang="el-GR" b="0" i="0" dirty="0">
                <a:solidFill>
                  <a:srgbClr val="333333"/>
                </a:solidFill>
                <a:effectLst/>
                <a:latin typeface="Open Sans Regular"/>
              </a:rPr>
              <a:t>μ</a:t>
            </a:r>
            <a:r>
              <a:rPr lang="en-US" b="0" i="0" dirty="0">
                <a:solidFill>
                  <a:srgbClr val="333333"/>
                </a:solidFill>
                <a:effectLst/>
                <a:latin typeface="Open Sans Regular"/>
              </a:rPr>
              <a:t>g/m</a:t>
            </a:r>
            <a:r>
              <a:rPr lang="en-US" b="0" i="0" baseline="30000" dirty="0">
                <a:solidFill>
                  <a:srgbClr val="333333"/>
                </a:solidFill>
                <a:effectLst/>
                <a:latin typeface="Open Sans Regular"/>
              </a:rPr>
              <a:t>3</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0" i="0" dirty="0">
                <a:solidFill>
                  <a:srgbClr val="333333"/>
                </a:solidFill>
                <a:effectLst/>
                <a:latin typeface="Open Sans Regular"/>
              </a:rPr>
              <a:t>μ</a:t>
            </a:r>
            <a:r>
              <a:rPr lang="en-US" b="0" i="0" dirty="0">
                <a:solidFill>
                  <a:srgbClr val="333333"/>
                </a:solidFill>
                <a:effectLst/>
                <a:latin typeface="Open Sans Regular"/>
              </a:rPr>
              <a:t>g/m</a:t>
            </a:r>
            <a:r>
              <a:rPr lang="en-US" b="0" i="0" baseline="30000" dirty="0">
                <a:solidFill>
                  <a:srgbClr val="333333"/>
                </a:solidFill>
                <a:effectLst/>
                <a:latin typeface="Open Sans Regular"/>
              </a:rPr>
              <a:t>3 </a:t>
            </a:r>
            <a:r>
              <a:rPr lang="en-US" dirty="0"/>
              <a:t>means micrograms per cubic meter.  VOC can also be measured in ppb – parts per billion.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warranties are through the chemical company, some through the manufacturer.  The typical warranty range is 20-50 years and covers manufacturing defects.</a:t>
            </a:r>
          </a:p>
        </p:txBody>
      </p:sp>
      <p:sp>
        <p:nvSpPr>
          <p:cNvPr id="4" name="Slide Number Placeholder 3"/>
          <p:cNvSpPr>
            <a:spLocks noGrp="1"/>
          </p:cNvSpPr>
          <p:nvPr>
            <p:ph type="sldNum" sz="quarter" idx="5"/>
          </p:nvPr>
        </p:nvSpPr>
        <p:spPr/>
        <p:txBody>
          <a:bodyPr/>
          <a:lstStyle/>
          <a:p>
            <a:fld id="{8F02E886-78AE-4A50-9167-093BDE5D0C0B}" type="slidenum">
              <a:rPr lang="en-US" smtClean="0"/>
              <a:t>11</a:t>
            </a:fld>
            <a:endParaRPr lang="en-US"/>
          </a:p>
        </p:txBody>
      </p:sp>
    </p:spTree>
    <p:extLst>
      <p:ext uri="{BB962C8B-B14F-4D97-AF65-F5344CB8AC3E}">
        <p14:creationId xmlns:p14="http://schemas.microsoft.com/office/powerpoint/2010/main" val="32029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F3EC8-63F0-4354-A5F9-6D5D74A93CDD}" type="slidenum">
              <a:rPr lang="en-US" smtClean="0"/>
              <a:t>13</a:t>
            </a:fld>
            <a:endParaRPr lang="en-US"/>
          </a:p>
        </p:txBody>
      </p:sp>
    </p:spTree>
    <p:extLst>
      <p:ext uri="{BB962C8B-B14F-4D97-AF65-F5344CB8AC3E}">
        <p14:creationId xmlns:p14="http://schemas.microsoft.com/office/powerpoint/2010/main" val="3010100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0287-985D-BFB4-1C15-E035D72E9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7DBD0-8B0A-4A3E-61C8-F379B8B3BB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8D6F25-BF38-904D-BFC9-E028C0DCF53C}"/>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5" name="Footer Placeholder 4">
            <a:extLst>
              <a:ext uri="{FF2B5EF4-FFF2-40B4-BE49-F238E27FC236}">
                <a16:creationId xmlns:a16="http://schemas.microsoft.com/office/drawing/2014/main" id="{BB34F53B-4D1C-9274-3F3E-08094B037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22D07-0F14-05D1-23FC-98F75B6F1376}"/>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3815398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6E21-5138-5288-233B-C01B76BFA9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1C76E0-E182-1779-36BC-4E95ED26DE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70942-6DD8-2BE2-CB27-09E9CC14278E}"/>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5" name="Footer Placeholder 4">
            <a:extLst>
              <a:ext uri="{FF2B5EF4-FFF2-40B4-BE49-F238E27FC236}">
                <a16:creationId xmlns:a16="http://schemas.microsoft.com/office/drawing/2014/main" id="{A9984796-A82C-44F2-AA7E-82655EAB7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88946-DC62-DD16-F501-B31EF46FA43E}"/>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380816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E01DB4-5221-1205-8F3A-C9FC1E34DE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D73167-AA8B-36E3-721E-56C09A01D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2515D-5697-8921-3CBB-8CF745585DE9}"/>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5" name="Footer Placeholder 4">
            <a:extLst>
              <a:ext uri="{FF2B5EF4-FFF2-40B4-BE49-F238E27FC236}">
                <a16:creationId xmlns:a16="http://schemas.microsoft.com/office/drawing/2014/main" id="{C19B2EE7-CE6F-9DC6-EEF0-A20CE0A65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C0EA4-A2EF-581A-4E8A-AB00891493FA}"/>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3438604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CD54-2139-B1DE-504C-E39D27C50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BB8B4-82CF-091F-3579-1DA68FC0F5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B888F-FA94-FEAD-ABD9-EB176C72552A}"/>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5" name="Footer Placeholder 4">
            <a:extLst>
              <a:ext uri="{FF2B5EF4-FFF2-40B4-BE49-F238E27FC236}">
                <a16:creationId xmlns:a16="http://schemas.microsoft.com/office/drawing/2014/main" id="{A1B22D76-C6FD-9260-2B5B-24D3AEA6B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8FE2C-5352-FB0B-F555-0AF459284DAB}"/>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253072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82E9-6F09-7EBD-E386-FA81BA0A3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650295-6BDB-D4F7-93D0-F66134A7D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80EFD-976C-F897-8799-FBE10CC10201}"/>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5" name="Footer Placeholder 4">
            <a:extLst>
              <a:ext uri="{FF2B5EF4-FFF2-40B4-BE49-F238E27FC236}">
                <a16:creationId xmlns:a16="http://schemas.microsoft.com/office/drawing/2014/main" id="{3D24C104-A5DC-4948-85F6-A8EE1E9A0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4565B-3488-F935-338E-639F925E3A14}"/>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718843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91C4-7692-0097-8ADC-9DA697157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C0F81-06D4-3B9F-4390-BC31440A14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F57F5D-E527-50D2-6642-643010E98E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31C28-3F40-2856-0BE3-C4D6D2858470}"/>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6" name="Footer Placeholder 5">
            <a:extLst>
              <a:ext uri="{FF2B5EF4-FFF2-40B4-BE49-F238E27FC236}">
                <a16:creationId xmlns:a16="http://schemas.microsoft.com/office/drawing/2014/main" id="{EEACFDD7-D64F-C953-819B-536A16AC1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E8B89-CBB1-32E6-7BC1-B8BEAF8DCA2E}"/>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956877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BC3B9-225B-8E6D-7A32-F11EC484E6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DE7860-B331-CCC8-7199-EBF9A08086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9B0971-D3D9-4E8A-3AC8-E40C840115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6E9A55-CE79-B684-6D9D-091F9ECC3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3B9B5E-B352-33DA-DEF5-E5FA4EDBF2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7A82D4-FED1-AE81-A7D5-B516F6F28403}"/>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8" name="Footer Placeholder 7">
            <a:extLst>
              <a:ext uri="{FF2B5EF4-FFF2-40B4-BE49-F238E27FC236}">
                <a16:creationId xmlns:a16="http://schemas.microsoft.com/office/drawing/2014/main" id="{74DF7219-FA98-6C3C-B6C8-85951B9741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96F080-4FFC-99D4-1E26-0139BB807316}"/>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372369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F52B-DCC0-8150-FBC0-469D5C9D76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1AEDC5-47BD-2110-D83A-FCDD3400226B}"/>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4" name="Footer Placeholder 3">
            <a:extLst>
              <a:ext uri="{FF2B5EF4-FFF2-40B4-BE49-F238E27FC236}">
                <a16:creationId xmlns:a16="http://schemas.microsoft.com/office/drawing/2014/main" id="{B044BA41-6047-B8DF-360B-E850964EDD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2B3264-90BA-FCC7-0C7A-054978AD85BB}"/>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262300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53502F-1C60-73B1-C9CF-71ADD9E15770}"/>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3" name="Footer Placeholder 2">
            <a:extLst>
              <a:ext uri="{FF2B5EF4-FFF2-40B4-BE49-F238E27FC236}">
                <a16:creationId xmlns:a16="http://schemas.microsoft.com/office/drawing/2014/main" id="{D6139868-A071-1705-12E3-E09A7625D1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E91477-DBF5-06C4-9BBA-C894CF6A9946}"/>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3811853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C7B80-FEDD-8020-A9B9-3CBF022AD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6A9C9-0698-52E8-8C74-9DE284C750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CDC5E5-8BBB-FFE0-3CE5-5DBCEA1EDC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2771E-0949-4F61-9EF8-A8FC13910BB8}"/>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6" name="Footer Placeholder 5">
            <a:extLst>
              <a:ext uri="{FF2B5EF4-FFF2-40B4-BE49-F238E27FC236}">
                <a16:creationId xmlns:a16="http://schemas.microsoft.com/office/drawing/2014/main" id="{0E5AB7F7-E0C0-4FB9-9489-EABCC4DA3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07102-DB34-5050-DBE5-518953EC6715}"/>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401773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A1527-D9ED-EB63-8414-64A259EE0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B2C03D-6A9E-A43A-4398-D1D42B63FD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9731B-E7E8-CDFA-F290-0B4FA0113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7D3AF-3861-DE62-B3FC-562D62AB7286}"/>
              </a:ext>
            </a:extLst>
          </p:cNvPr>
          <p:cNvSpPr>
            <a:spLocks noGrp="1"/>
          </p:cNvSpPr>
          <p:nvPr>
            <p:ph type="dt" sz="half" idx="10"/>
          </p:nvPr>
        </p:nvSpPr>
        <p:spPr/>
        <p:txBody>
          <a:bodyPr/>
          <a:lstStyle/>
          <a:p>
            <a:fld id="{4D12C3B0-1724-4B75-8F1C-7BCF7F62A357}" type="datetimeFigureOut">
              <a:rPr lang="en-US" smtClean="0"/>
              <a:t>11/9/2022</a:t>
            </a:fld>
            <a:endParaRPr lang="en-US"/>
          </a:p>
        </p:txBody>
      </p:sp>
      <p:sp>
        <p:nvSpPr>
          <p:cNvPr id="6" name="Footer Placeholder 5">
            <a:extLst>
              <a:ext uri="{FF2B5EF4-FFF2-40B4-BE49-F238E27FC236}">
                <a16:creationId xmlns:a16="http://schemas.microsoft.com/office/drawing/2014/main" id="{1BA1BE57-10FF-DE2A-C098-BC4AFD063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6D901-343A-8095-D277-7808D8404B2B}"/>
              </a:ext>
            </a:extLst>
          </p:cNvPr>
          <p:cNvSpPr>
            <a:spLocks noGrp="1"/>
          </p:cNvSpPr>
          <p:nvPr>
            <p:ph type="sldNum" sz="quarter" idx="12"/>
          </p:nvPr>
        </p:nvSpPr>
        <p:spPr/>
        <p:txBody>
          <a:bodyPr/>
          <a:lstStyle/>
          <a:p>
            <a:fld id="{498BF6F7-C361-4AF3-AE1F-DA32769365BA}" type="slidenum">
              <a:rPr lang="en-US" smtClean="0"/>
              <a:t>‹#›</a:t>
            </a:fld>
            <a:endParaRPr lang="en-US"/>
          </a:p>
        </p:txBody>
      </p:sp>
    </p:spTree>
    <p:extLst>
      <p:ext uri="{BB962C8B-B14F-4D97-AF65-F5344CB8AC3E}">
        <p14:creationId xmlns:p14="http://schemas.microsoft.com/office/powerpoint/2010/main" val="838829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4B9B0-9E73-C05D-6C47-64B58D812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C05D91-2C05-14A4-189D-D0955BE97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24C85-106A-A03C-B6F1-E9509BACFC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2C3B0-1724-4B75-8F1C-7BCF7F62A357}" type="datetimeFigureOut">
              <a:rPr lang="en-US" smtClean="0"/>
              <a:t>11/9/2022</a:t>
            </a:fld>
            <a:endParaRPr lang="en-US"/>
          </a:p>
        </p:txBody>
      </p:sp>
      <p:sp>
        <p:nvSpPr>
          <p:cNvPr id="5" name="Footer Placeholder 4">
            <a:extLst>
              <a:ext uri="{FF2B5EF4-FFF2-40B4-BE49-F238E27FC236}">
                <a16:creationId xmlns:a16="http://schemas.microsoft.com/office/drawing/2014/main" id="{76A0997A-3FA7-06DC-D1FA-970429F4EC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A284EC-9C74-EAE0-0393-72D4E6016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BF6F7-C361-4AF3-AE1F-DA32769365BA}" type="slidenum">
              <a:rPr lang="en-US" smtClean="0"/>
              <a:t>‹#›</a:t>
            </a:fld>
            <a:endParaRPr lang="en-US"/>
          </a:p>
        </p:txBody>
      </p:sp>
    </p:spTree>
    <p:extLst>
      <p:ext uri="{BB962C8B-B14F-4D97-AF65-F5344CB8AC3E}">
        <p14:creationId xmlns:p14="http://schemas.microsoft.com/office/powerpoint/2010/main" val="362633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iccsafe.org/" TargetMode="External"/><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www.iccsafe.org/products-and-services/i-codes/2018-i-codes/irc/" TargetMode="External"/><Relationship Id="rId4" Type="http://schemas.openxmlformats.org/officeDocument/2006/relationships/hyperlink" Target="http://www.iccsafe.org/ibc"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www.astm.org/" TargetMode="External"/><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prowoodlumber.com/-/media/Prowood/PDFS/FR/ProWoodFR_ESR-4373.pdf?la=en" TargetMode="External"/><Relationship Id="rId5" Type="http://schemas.openxmlformats.org/officeDocument/2006/relationships/hyperlink" Target="https://icc-es.org/evaluation-report-program/reports-directory/" TargetMode="External"/><Relationship Id="rId4" Type="http://schemas.openxmlformats.org/officeDocument/2006/relationships/hyperlink" Target="https://www.astm.org/e0084-21a.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jpe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prowoodlumber.com/F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crane&#10;&#10;Description automatically generated">
            <a:extLst>
              <a:ext uri="{FF2B5EF4-FFF2-40B4-BE49-F238E27FC236}">
                <a16:creationId xmlns:a16="http://schemas.microsoft.com/office/drawing/2014/main" id="{0252AFC0-BA14-5067-8F0E-7B14A8D3A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783" y="0"/>
            <a:ext cx="5727217" cy="6858000"/>
          </a:xfrm>
          <a:prstGeom prst="rect">
            <a:avLst/>
          </a:prstGeom>
        </p:spPr>
      </p:pic>
      <p:sp>
        <p:nvSpPr>
          <p:cNvPr id="5" name="Rectangle 4">
            <a:extLst>
              <a:ext uri="{FF2B5EF4-FFF2-40B4-BE49-F238E27FC236}">
                <a16:creationId xmlns:a16="http://schemas.microsoft.com/office/drawing/2014/main" id="{BB5ED3CD-EBCC-052C-E85B-FCF3C1C08E97}"/>
              </a:ext>
            </a:extLst>
          </p:cNvPr>
          <p:cNvSpPr/>
          <p:nvPr/>
        </p:nvSpPr>
        <p:spPr>
          <a:xfrm>
            <a:off x="0" y="0"/>
            <a:ext cx="63916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4C6EAF95-515F-5595-CC5A-8D2EE1DF9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633" y="5154438"/>
            <a:ext cx="3060390" cy="400111"/>
          </a:xfrm>
          <a:prstGeom prst="rect">
            <a:avLst/>
          </a:prstGeom>
        </p:spPr>
      </p:pic>
      <p:sp>
        <p:nvSpPr>
          <p:cNvPr id="10" name="TextBox 9">
            <a:extLst>
              <a:ext uri="{FF2B5EF4-FFF2-40B4-BE49-F238E27FC236}">
                <a16:creationId xmlns:a16="http://schemas.microsoft.com/office/drawing/2014/main" id="{D83A0322-12D2-29D1-0404-75942059482E}"/>
              </a:ext>
            </a:extLst>
          </p:cNvPr>
          <p:cNvSpPr txBox="1"/>
          <p:nvPr/>
        </p:nvSpPr>
        <p:spPr>
          <a:xfrm>
            <a:off x="594730" y="1592334"/>
            <a:ext cx="5202192" cy="1569660"/>
          </a:xfrm>
          <a:prstGeom prst="rect">
            <a:avLst/>
          </a:prstGeom>
          <a:noFill/>
        </p:spPr>
        <p:txBody>
          <a:bodyPr wrap="square" rtlCol="0">
            <a:spAutoFit/>
          </a:bodyPr>
          <a:lstStyle/>
          <a:p>
            <a:pPr algn="ctr"/>
            <a:r>
              <a:rPr lang="en-US" sz="3200" b="1" dirty="0">
                <a:solidFill>
                  <a:schemeClr val="bg1"/>
                </a:solidFill>
                <a:latin typeface="Avenir Next LT Pro" panose="020B0504020202020204" pitchFamily="34" charset="0"/>
                <a:cs typeface="Arial" panose="020B0604020202020204" pitchFamily="34" charset="0"/>
              </a:rPr>
              <a:t>FIRE-RETARDANT WOOD PROVIDES SAFETY, RELIABILITY &amp; VALUE</a:t>
            </a:r>
          </a:p>
        </p:txBody>
      </p:sp>
      <p:sp>
        <p:nvSpPr>
          <p:cNvPr id="7" name="Title 1">
            <a:extLst>
              <a:ext uri="{FF2B5EF4-FFF2-40B4-BE49-F238E27FC236}">
                <a16:creationId xmlns:a16="http://schemas.microsoft.com/office/drawing/2014/main" id="{CB5F40CA-1DC7-8E0E-8FDA-3D0C4D1EFCD9}"/>
              </a:ext>
            </a:extLst>
          </p:cNvPr>
          <p:cNvSpPr txBox="1">
            <a:spLocks/>
          </p:cNvSpPr>
          <p:nvPr/>
        </p:nvSpPr>
        <p:spPr>
          <a:xfrm>
            <a:off x="1097279" y="5554549"/>
            <a:ext cx="4197097" cy="931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venir Next LT Pro" panose="020B0504020202020204" pitchFamily="34" charset="0"/>
                <a:ea typeface="+mj-ea"/>
                <a:cs typeface="+mj-cs"/>
              </a:defRPr>
            </a:lvl1pPr>
          </a:lstStyle>
          <a:p>
            <a:pPr algn="ctr"/>
            <a:r>
              <a:rPr lang="en-US" sz="1600" b="0" dirty="0">
                <a:solidFill>
                  <a:schemeClr val="bg1"/>
                </a:solidFill>
              </a:rPr>
              <a:t>UFP Retail, LLC  |  AIA Provider #404109561</a:t>
            </a:r>
          </a:p>
        </p:txBody>
      </p:sp>
      <p:sp>
        <p:nvSpPr>
          <p:cNvPr id="8" name="Title 1">
            <a:extLst>
              <a:ext uri="{FF2B5EF4-FFF2-40B4-BE49-F238E27FC236}">
                <a16:creationId xmlns:a16="http://schemas.microsoft.com/office/drawing/2014/main" id="{BC112892-A2BD-EB93-B572-8954090513F1}"/>
              </a:ext>
            </a:extLst>
          </p:cNvPr>
          <p:cNvSpPr txBox="1">
            <a:spLocks/>
          </p:cNvSpPr>
          <p:nvPr/>
        </p:nvSpPr>
        <p:spPr>
          <a:xfrm>
            <a:off x="1097278" y="3429000"/>
            <a:ext cx="4197097" cy="465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venir Next LT Pro" panose="020B0504020202020204" pitchFamily="34" charset="0"/>
                <a:ea typeface="+mj-ea"/>
                <a:cs typeface="+mj-cs"/>
              </a:defRPr>
            </a:lvl1pPr>
          </a:lstStyle>
          <a:p>
            <a:pPr algn="ctr"/>
            <a:r>
              <a:rPr lang="en-US" sz="1600" b="0" dirty="0">
                <a:solidFill>
                  <a:schemeClr val="bg1"/>
                </a:solidFill>
              </a:rPr>
              <a:t>Course #PWFR-101</a:t>
            </a:r>
          </a:p>
        </p:txBody>
      </p:sp>
    </p:spTree>
    <p:extLst>
      <p:ext uri="{BB962C8B-B14F-4D97-AF65-F5344CB8AC3E}">
        <p14:creationId xmlns:p14="http://schemas.microsoft.com/office/powerpoint/2010/main" val="3455806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10;&#10;Description automatically generated">
            <a:extLst>
              <a:ext uri="{FF2B5EF4-FFF2-40B4-BE49-F238E27FC236}">
                <a16:creationId xmlns:a16="http://schemas.microsoft.com/office/drawing/2014/main" id="{E5C4DC40-D553-FDD6-3635-C5BE890D9FBE}"/>
              </a:ext>
            </a:extLst>
          </p:cNvPr>
          <p:cNvPicPr>
            <a:picLocks noChangeAspect="1"/>
          </p:cNvPicPr>
          <p:nvPr/>
        </p:nvPicPr>
        <p:blipFill rotWithShape="1">
          <a:blip r:embed="rId3">
            <a:extLst>
              <a:ext uri="{28A0092B-C50C-407E-A947-70E740481C1C}">
                <a14:useLocalDpi xmlns:a14="http://schemas.microsoft.com/office/drawing/2010/main" val="0"/>
              </a:ext>
            </a:extLst>
          </a:blip>
          <a:srcRect l="23618" t="1718" r="5243" b="1039"/>
          <a:stretch/>
        </p:blipFill>
        <p:spPr>
          <a:xfrm>
            <a:off x="5568696" y="0"/>
            <a:ext cx="6623304" cy="6858000"/>
          </a:xfrm>
          <a:prstGeom prst="rect">
            <a:avLst/>
          </a:prstGeom>
        </p:spPr>
      </p:pic>
      <p:sp>
        <p:nvSpPr>
          <p:cNvPr id="13" name="Title 1">
            <a:extLst>
              <a:ext uri="{FF2B5EF4-FFF2-40B4-BE49-F238E27FC236}">
                <a16:creationId xmlns:a16="http://schemas.microsoft.com/office/drawing/2014/main" id="{E7A080E1-7269-204D-370A-924D40BBE9DE}"/>
              </a:ext>
            </a:extLst>
          </p:cNvPr>
          <p:cNvSpPr txBox="1">
            <a:spLocks/>
          </p:cNvSpPr>
          <p:nvPr/>
        </p:nvSpPr>
        <p:spPr>
          <a:xfrm>
            <a:off x="729792" y="337693"/>
            <a:ext cx="4464000"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venir Next LT Pro" panose="020B0504020202020204" pitchFamily="34" charset="0"/>
              </a:rPr>
              <a:t>FIRE-RETARDANT WOOD FEATURES</a:t>
            </a:r>
          </a:p>
        </p:txBody>
      </p:sp>
      <p:sp>
        <p:nvSpPr>
          <p:cNvPr id="14" name="Content Placeholder 2">
            <a:extLst>
              <a:ext uri="{FF2B5EF4-FFF2-40B4-BE49-F238E27FC236}">
                <a16:creationId xmlns:a16="http://schemas.microsoft.com/office/drawing/2014/main" id="{6353593E-626E-5CA6-6D65-5A6A27FE8A18}"/>
              </a:ext>
            </a:extLst>
          </p:cNvPr>
          <p:cNvSpPr txBox="1">
            <a:spLocks/>
          </p:cNvSpPr>
          <p:nvPr/>
        </p:nvSpPr>
        <p:spPr>
          <a:xfrm>
            <a:off x="729792" y="2144998"/>
            <a:ext cx="4317696" cy="400453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lvl="1" indent="-284163" algn="l">
              <a:lnSpc>
                <a:spcPct val="100000"/>
              </a:lnSpc>
              <a:spcBef>
                <a:spcPts val="0"/>
              </a:spcBef>
              <a:buClr>
                <a:srgbClr val="FF0000"/>
              </a:buClr>
              <a:buFont typeface="Avenir Next LT Pro" panose="020B0504020202020204" pitchFamily="34" charset="0"/>
              <a:buChar char="|"/>
            </a:pPr>
            <a:r>
              <a:rPr lang="en-US" dirty="0">
                <a:latin typeface="Avenir Next LT Pro" panose="020B0504020202020204" pitchFamily="34" charset="0"/>
                <a:cs typeface="Times New Roman" panose="02020603050405020304" pitchFamily="18" charset="0"/>
              </a:rPr>
              <a:t>Forms a char layer to insulate the wood, and to reduce flame spread and smoke development</a:t>
            </a:r>
          </a:p>
          <a:p>
            <a:pPr marL="284163" lvl="1" indent="-284163" algn="l">
              <a:lnSpc>
                <a:spcPct val="100000"/>
              </a:lnSpc>
              <a:spcBef>
                <a:spcPts val="0"/>
              </a:spcBef>
              <a:buClr>
                <a:srgbClr val="FF0000"/>
              </a:buClr>
              <a:buFont typeface="Avenir Next LT Pro" panose="020B0504020202020204" pitchFamily="34" charset="0"/>
              <a:buChar char="|"/>
            </a:pPr>
            <a:endParaRPr lang="en-US" sz="2000" dirty="0">
              <a:latin typeface="Avenir Next LT Pro" panose="020B0504020202020204" pitchFamily="34" charset="0"/>
              <a:cs typeface="Times New Roman" panose="02020603050405020304" pitchFamily="18" charset="0"/>
            </a:endParaRPr>
          </a:p>
          <a:p>
            <a:pPr marL="284163" indent="-284163" algn="l">
              <a:lnSpc>
                <a:spcPct val="100000"/>
              </a:lnSpc>
              <a:spcBef>
                <a:spcPts val="0"/>
              </a:spcBef>
              <a:buClr>
                <a:srgbClr val="FF0000"/>
              </a:buClr>
              <a:buFont typeface="Avenir Next LT Pro" panose="020B0504020202020204" pitchFamily="34" charset="0"/>
              <a:buChar char="|"/>
            </a:pPr>
            <a:r>
              <a:rPr lang="en-US" sz="2000" dirty="0">
                <a:latin typeface="Avenir Next LT Pro" panose="020B0504020202020204" pitchFamily="34" charset="0"/>
                <a:cs typeface="Times New Roman" panose="02020603050405020304" pitchFamily="18" charset="0"/>
              </a:rPr>
              <a:t>Features interior pressure treated fire retardant as required in building code</a:t>
            </a:r>
          </a:p>
          <a:p>
            <a:pPr marL="284163" indent="-284163" algn="l">
              <a:lnSpc>
                <a:spcPct val="100000"/>
              </a:lnSpc>
              <a:spcBef>
                <a:spcPts val="0"/>
              </a:spcBef>
              <a:buClr>
                <a:srgbClr val="FF0000"/>
              </a:buClr>
              <a:buFont typeface="Avenir Next LT Pro" panose="020B0504020202020204" pitchFamily="34" charset="0"/>
              <a:buChar char="|"/>
            </a:pPr>
            <a:endParaRPr lang="en-US" sz="2000" dirty="0">
              <a:latin typeface="Avenir Next LT Pro" panose="020B0504020202020204" pitchFamily="34" charset="0"/>
              <a:cs typeface="Times New Roman" panose="02020603050405020304" pitchFamily="18" charset="0"/>
            </a:endParaRPr>
          </a:p>
          <a:p>
            <a:pPr marL="284163" indent="-284163" algn="l">
              <a:lnSpc>
                <a:spcPct val="100000"/>
              </a:lnSpc>
              <a:spcBef>
                <a:spcPts val="0"/>
              </a:spcBef>
              <a:buClr>
                <a:srgbClr val="FF0000"/>
              </a:buClr>
              <a:buFont typeface="Avenir Next LT Pro" panose="020B0504020202020204" pitchFamily="34" charset="0"/>
              <a:buChar char="|"/>
            </a:pPr>
            <a:r>
              <a:rPr lang="en-US" sz="2000" dirty="0">
                <a:latin typeface="Avenir Next LT Pro" panose="020B0504020202020204" pitchFamily="34" charset="0"/>
                <a:cs typeface="Times New Roman" panose="02020603050405020304" pitchFamily="18" charset="0"/>
              </a:rPr>
              <a:t>Kiln-dried after treatment (KDAT) to 19% or lower for lumber and 15% or lower for plywood</a:t>
            </a:r>
          </a:p>
          <a:p>
            <a:pPr marL="284163" indent="-284163" algn="l">
              <a:lnSpc>
                <a:spcPct val="100000"/>
              </a:lnSpc>
              <a:spcBef>
                <a:spcPts val="0"/>
              </a:spcBef>
              <a:buClr>
                <a:srgbClr val="FF0000"/>
              </a:buClr>
              <a:buFont typeface="Avenir Next LT Pro" panose="020B0504020202020204" pitchFamily="34" charset="0"/>
              <a:buChar char="|"/>
            </a:pPr>
            <a:endParaRPr lang="en-US" sz="2000" dirty="0">
              <a:latin typeface="Avenir Next LT Pro" panose="020B0504020202020204" pitchFamily="34" charset="0"/>
              <a:cs typeface="Times New Roman" panose="02020603050405020304" pitchFamily="18" charset="0"/>
            </a:endParaRPr>
          </a:p>
          <a:p>
            <a:pPr marL="284163" indent="-284163" algn="l">
              <a:lnSpc>
                <a:spcPct val="100000"/>
              </a:lnSpc>
              <a:spcBef>
                <a:spcPts val="0"/>
              </a:spcBef>
              <a:buClr>
                <a:srgbClr val="FF0000"/>
              </a:buClr>
              <a:buFont typeface="Avenir Next LT Pro" panose="020B0504020202020204" pitchFamily="34" charset="0"/>
              <a:buChar char="|"/>
            </a:pPr>
            <a:r>
              <a:rPr lang="en-US" sz="2000" dirty="0">
                <a:latin typeface="Avenir Next LT Pro" panose="020B0504020202020204" pitchFamily="34" charset="0"/>
                <a:cs typeface="Times New Roman" panose="02020603050405020304" pitchFamily="18" charset="0"/>
              </a:rPr>
              <a:t>When used as recommended, fastener corrosion is not increased when in contact with fire retardant lumber</a:t>
            </a:r>
            <a:endParaRPr lang="en-US" sz="2000" dirty="0"/>
          </a:p>
        </p:txBody>
      </p:sp>
      <p:sp>
        <p:nvSpPr>
          <p:cNvPr id="2" name="Rectangle 1">
            <a:extLst>
              <a:ext uri="{FF2B5EF4-FFF2-40B4-BE49-F238E27FC236}">
                <a16:creationId xmlns:a16="http://schemas.microsoft.com/office/drawing/2014/main" id="{C1FEDAA8-547A-5BB4-C2EA-4C5B15FE4A9D}"/>
              </a:ext>
            </a:extLst>
          </p:cNvPr>
          <p:cNvSpPr/>
          <p:nvPr/>
        </p:nvSpPr>
        <p:spPr>
          <a:xfrm>
            <a:off x="744" y="0"/>
            <a:ext cx="383304" cy="6858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PRODUCT ATRRIBUTES</a:t>
            </a:r>
          </a:p>
        </p:txBody>
      </p:sp>
    </p:spTree>
    <p:extLst>
      <p:ext uri="{BB962C8B-B14F-4D97-AF65-F5344CB8AC3E}">
        <p14:creationId xmlns:p14="http://schemas.microsoft.com/office/powerpoint/2010/main" val="3880215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7114032" y="365124"/>
            <a:ext cx="4200235"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venir Next LT Pro" panose="020B0504020202020204" pitchFamily="34" charset="0"/>
              </a:rPr>
              <a:t>ADDITIONAL CONSIDERATIONS</a:t>
            </a: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7114032" y="2249423"/>
            <a:ext cx="4200235" cy="41787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indent="-284163" algn="l">
              <a:lnSpc>
                <a:spcPct val="80000"/>
              </a:lnSpc>
              <a:spcBef>
                <a:spcPts val="0"/>
              </a:spcBef>
              <a:buClr>
                <a:srgbClr val="FF0000"/>
              </a:buClr>
              <a:buFont typeface="Avenir Next LT Pro" panose="020B0504020202020204" pitchFamily="34" charset="0"/>
              <a:buChar char="|"/>
            </a:pPr>
            <a:r>
              <a:rPr lang="en-US" sz="1600" dirty="0">
                <a:latin typeface="Avenir Next LT Pro" panose="020B0504020202020204" pitchFamily="34" charset="0"/>
                <a:cs typeface="Times New Roman" panose="02020603050405020304" pitchFamily="18" charset="0"/>
              </a:rPr>
              <a:t>May contain a red/orange dye to distinguish it on jobsites</a:t>
            </a:r>
          </a:p>
          <a:p>
            <a:pPr marL="284163" indent="-284163" algn="l">
              <a:lnSpc>
                <a:spcPct val="80000"/>
              </a:lnSpc>
              <a:spcBef>
                <a:spcPts val="0"/>
              </a:spcBef>
              <a:buClr>
                <a:srgbClr val="FF0000"/>
              </a:buClr>
              <a:buFont typeface="Avenir Next LT Pro" panose="020B0504020202020204" pitchFamily="34" charset="0"/>
              <a:buChar char="|"/>
            </a:pPr>
            <a:endParaRPr lang="en-US" sz="1600" dirty="0">
              <a:latin typeface="Avenir Next LT Pro" panose="020B0504020202020204" pitchFamily="34" charset="0"/>
              <a:cs typeface="Times New Roman" panose="02020603050405020304" pitchFamily="18" charset="0"/>
            </a:endParaRPr>
          </a:p>
          <a:p>
            <a:pPr marL="284163" indent="-284163" algn="l">
              <a:lnSpc>
                <a:spcPct val="80000"/>
              </a:lnSpc>
              <a:spcBef>
                <a:spcPts val="0"/>
              </a:spcBef>
              <a:buClr>
                <a:srgbClr val="FF0000"/>
              </a:buClr>
              <a:buFont typeface="Avenir Next LT Pro" panose="020B0504020202020204" pitchFamily="34" charset="0"/>
              <a:buChar char="|"/>
            </a:pPr>
            <a:r>
              <a:rPr lang="en-US" sz="1600" dirty="0">
                <a:latin typeface="Avenir Next LT Pro" panose="020B0504020202020204" pitchFamily="34" charset="0"/>
                <a:cs typeface="Times New Roman" panose="02020603050405020304" pitchFamily="18" charset="0"/>
              </a:rPr>
              <a:t>Stains or paint can be used as a finish on the product once it is in service, if desired</a:t>
            </a:r>
          </a:p>
          <a:p>
            <a:pPr marL="284163" indent="-284163" algn="l">
              <a:lnSpc>
                <a:spcPct val="80000"/>
              </a:lnSpc>
              <a:spcBef>
                <a:spcPts val="0"/>
              </a:spcBef>
              <a:buClr>
                <a:srgbClr val="FF0000"/>
              </a:buClr>
              <a:buFont typeface="Avenir Next LT Pro" panose="020B0504020202020204" pitchFamily="34" charset="0"/>
              <a:buChar char="|"/>
            </a:pPr>
            <a:endParaRPr lang="en-US" sz="1600" dirty="0">
              <a:latin typeface="Avenir Next LT Pro" panose="020B0504020202020204" pitchFamily="34" charset="0"/>
              <a:cs typeface="Times New Roman" panose="02020603050405020304" pitchFamily="18" charset="0"/>
            </a:endParaRPr>
          </a:p>
          <a:p>
            <a:pPr marL="284163" indent="-284163" algn="l">
              <a:lnSpc>
                <a:spcPct val="80000"/>
              </a:lnSpc>
              <a:spcBef>
                <a:spcPts val="0"/>
              </a:spcBef>
              <a:buClr>
                <a:srgbClr val="FF0000"/>
              </a:buClr>
              <a:buFont typeface="Avenir Next LT Pro" panose="020B0504020202020204" pitchFamily="34" charset="0"/>
              <a:buChar char="|"/>
            </a:pPr>
            <a:r>
              <a:rPr lang="en-US" sz="1600" dirty="0">
                <a:latin typeface="Avenir Next LT Pro" panose="020B0504020202020204" pitchFamily="34" charset="0"/>
                <a:cs typeface="Times New Roman" panose="02020603050405020304" pitchFamily="18" charset="0"/>
              </a:rPr>
              <a:t>Look for certifications such as UL </a:t>
            </a:r>
            <a:r>
              <a:rPr lang="en-US" sz="1600" dirty="0" err="1">
                <a:latin typeface="Avenir Next LT Pro" panose="020B0504020202020204" pitchFamily="34" charset="0"/>
                <a:cs typeface="Times New Roman" panose="02020603050405020304" pitchFamily="18" charset="0"/>
              </a:rPr>
              <a:t>Greenguard</a:t>
            </a:r>
            <a:r>
              <a:rPr lang="en-US" sz="1600" dirty="0">
                <a:latin typeface="Avenir Next LT Pro" panose="020B0504020202020204" pitchFamily="34" charset="0"/>
                <a:cs typeface="Times New Roman" panose="02020603050405020304" pitchFamily="18" charset="0"/>
              </a:rPr>
              <a:t> Gold for low chemical emissions</a:t>
            </a:r>
          </a:p>
          <a:p>
            <a:pPr marL="284163" indent="-284163" algn="l">
              <a:lnSpc>
                <a:spcPct val="80000"/>
              </a:lnSpc>
              <a:spcBef>
                <a:spcPts val="0"/>
              </a:spcBef>
              <a:buClr>
                <a:srgbClr val="FF0000"/>
              </a:buClr>
              <a:buFont typeface="Avenir Next LT Pro" panose="020B0504020202020204" pitchFamily="34" charset="0"/>
              <a:buChar char="|"/>
            </a:pPr>
            <a:endParaRPr lang="en-US" sz="1600" dirty="0">
              <a:latin typeface="Avenir Next LT Pro" panose="020B0504020202020204" pitchFamily="34" charset="0"/>
              <a:cs typeface="Times New Roman" panose="02020603050405020304" pitchFamily="18" charset="0"/>
            </a:endParaRPr>
          </a:p>
          <a:p>
            <a:pPr marL="284163" indent="-284163" algn="l">
              <a:lnSpc>
                <a:spcPct val="80000"/>
              </a:lnSpc>
              <a:spcBef>
                <a:spcPts val="0"/>
              </a:spcBef>
              <a:buClr>
                <a:srgbClr val="FF0000"/>
              </a:buClr>
              <a:buFont typeface="Avenir Next LT Pro" panose="020B0504020202020204" pitchFamily="34" charset="0"/>
              <a:buChar char="|"/>
            </a:pPr>
            <a:r>
              <a:rPr lang="en-US" sz="1600" dirty="0">
                <a:latin typeface="Avenir Next LT Pro" panose="020B0504020202020204" pitchFamily="34" charset="0"/>
                <a:cs typeface="Times New Roman" panose="02020603050405020304" pitchFamily="18" charset="0"/>
              </a:rPr>
              <a:t>Certificates of Treatment are often issued for specific lots of material upon request</a:t>
            </a:r>
          </a:p>
          <a:p>
            <a:pPr marL="284163" indent="-284163" algn="l">
              <a:lnSpc>
                <a:spcPct val="80000"/>
              </a:lnSpc>
              <a:spcBef>
                <a:spcPts val="0"/>
              </a:spcBef>
              <a:buClr>
                <a:srgbClr val="FF0000"/>
              </a:buClr>
              <a:buFont typeface="Avenir Next LT Pro" panose="020B0504020202020204" pitchFamily="34" charset="0"/>
              <a:buChar char="|"/>
            </a:pPr>
            <a:endParaRPr lang="en-US" sz="1600" dirty="0">
              <a:latin typeface="Avenir Next LT Pro" panose="020B0504020202020204" pitchFamily="34" charset="0"/>
              <a:cs typeface="Times New Roman" panose="02020603050405020304" pitchFamily="18" charset="0"/>
            </a:endParaRPr>
          </a:p>
          <a:p>
            <a:pPr marL="284163" indent="-284163" algn="l">
              <a:lnSpc>
                <a:spcPct val="80000"/>
              </a:lnSpc>
              <a:spcBef>
                <a:spcPts val="0"/>
              </a:spcBef>
              <a:buClr>
                <a:srgbClr val="FF0000"/>
              </a:buClr>
              <a:buFont typeface="Avenir Next LT Pro" panose="020B0504020202020204" pitchFamily="34" charset="0"/>
              <a:buChar char="|"/>
            </a:pPr>
            <a:r>
              <a:rPr lang="en-US" sz="1600" dirty="0">
                <a:latin typeface="Avenir Next LT Pro" panose="020B0504020202020204" pitchFamily="34" charset="0"/>
                <a:cs typeface="Times New Roman" panose="02020603050405020304" pitchFamily="18" charset="0"/>
              </a:rPr>
              <a:t>Consider the manufacturer testing and warranty details</a:t>
            </a:r>
          </a:p>
        </p:txBody>
      </p:sp>
      <p:pic>
        <p:nvPicPr>
          <p:cNvPr id="1026" name="F6D444BB-6B3F-4B86-90B5-B89ABD6F0EB6">
            <a:extLst>
              <a:ext uri="{FF2B5EF4-FFF2-40B4-BE49-F238E27FC236}">
                <a16:creationId xmlns:a16="http://schemas.microsoft.com/office/drawing/2014/main" id="{D05E3AE5-7C06-276C-211C-3CBED8B50AC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0256" t="886" r="30645" b="13086"/>
          <a:stretch/>
        </p:blipFill>
        <p:spPr bwMode="auto">
          <a:xfrm>
            <a:off x="1" y="10"/>
            <a:ext cx="6437376" cy="685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7D889E9-1E59-2715-DAAA-1F68001E458C}"/>
              </a:ext>
            </a:extLst>
          </p:cNvPr>
          <p:cNvSpPr txBox="1"/>
          <p:nvPr/>
        </p:nvSpPr>
        <p:spPr>
          <a:xfrm>
            <a:off x="149801" y="6428222"/>
            <a:ext cx="3592650" cy="338554"/>
          </a:xfrm>
          <a:prstGeom prst="rect">
            <a:avLst/>
          </a:prstGeom>
          <a:noFill/>
        </p:spPr>
        <p:txBody>
          <a:bodyPr wrap="none" rtlCol="0">
            <a:spAutoFit/>
          </a:bodyPr>
          <a:lstStyle/>
          <a:p>
            <a:r>
              <a:rPr lang="en-US" sz="1600" i="1" dirty="0">
                <a:latin typeface="Avenir Next LT Pro" panose="020B0504020202020204" pitchFamily="34" charset="0"/>
                <a:cs typeface="Times New Roman" panose="02020603050405020304" pitchFamily="18" charset="0"/>
              </a:rPr>
              <a:t>Fire-retardant plywood dried in a kiln</a:t>
            </a:r>
          </a:p>
        </p:txBody>
      </p:sp>
      <p:pic>
        <p:nvPicPr>
          <p:cNvPr id="1034" name="Picture 10" descr="Magis and the Greenguard Gold Certification - Magis">
            <a:extLst>
              <a:ext uri="{FF2B5EF4-FFF2-40B4-BE49-F238E27FC236}">
                <a16:creationId xmlns:a16="http://schemas.microsoft.com/office/drawing/2014/main" id="{1843337B-02CD-7B62-3EA9-56C43DCB78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315" b="90137" l="10000" r="90000">
                        <a14:foregroundMark x1="24118" y1="35890" x2="24118" y2="35890"/>
                        <a14:foregroundMark x1="43824" y1="32877" x2="43824" y2="32877"/>
                        <a14:foregroundMark x1="36765" y1="25479" x2="36765" y2="25479"/>
                        <a14:foregroundMark x1="44706" y1="20822" x2="44706" y2="20822"/>
                        <a14:foregroundMark x1="36765" y1="18904" x2="36765" y2="18904"/>
                        <a14:foregroundMark x1="39412" y1="18356" x2="39412" y2="18356"/>
                        <a14:foregroundMark x1="44118" y1="16986" x2="44118" y2="16986"/>
                        <a14:foregroundMark x1="47059" y1="15068" x2="47059" y2="15068"/>
                        <a14:foregroundMark x1="48824" y1="14795" x2="49706" y2="14521"/>
                        <a14:foregroundMark x1="52647" y1="14795" x2="52647" y2="14795"/>
                        <a14:foregroundMark x1="51765" y1="21644" x2="51765" y2="21644"/>
                        <a14:foregroundMark x1="48235" y1="22192" x2="48235" y2="22192"/>
                        <a14:foregroundMark x1="42941" y1="36712" x2="42941" y2="36712"/>
                        <a14:foregroundMark x1="41471" y1="34521" x2="41471" y2="34521"/>
                        <a14:foregroundMark x1="45588" y1="30959" x2="45588" y2="30959"/>
                        <a14:foregroundMark x1="55588" y1="33973" x2="55588" y2="33973"/>
                        <a14:foregroundMark x1="51176" y1="37808" x2="51176" y2="37808"/>
                        <a14:foregroundMark x1="62059" y1="32329" x2="62059" y2="32329"/>
                        <a14:foregroundMark x1="55882" y1="37808" x2="55882" y2="37808"/>
                        <a14:foregroundMark x1="32941" y1="9589" x2="32941" y2="9589"/>
                        <a14:foregroundMark x1="63235" y1="27123" x2="63235" y2="27123"/>
                        <a14:foregroundMark x1="48235" y1="18630" x2="48235" y2="18630"/>
                        <a14:foregroundMark x1="42059" y1="31233" x2="42059" y2="31233"/>
                        <a14:foregroundMark x1="74118" y1="46849" x2="74118" y2="46849"/>
                        <a14:foregroundMark x1="24118" y1="46301" x2="51765" y2="46301"/>
                        <a14:foregroundMark x1="51765" y1="46301" x2="33824" y2="50685"/>
                        <a14:foregroundMark x1="33824" y1="50685" x2="56471" y2="49315"/>
                        <a14:foregroundMark x1="56471" y1="49315" x2="35588" y2="50137"/>
                        <a14:foregroundMark x1="35588" y1="50137" x2="58824" y2="50137"/>
                        <a14:foregroundMark x1="58824" y1="50137" x2="75882" y2="49863"/>
                        <a14:foregroundMark x1="75882" y1="49863" x2="77647" y2="49863"/>
                        <a14:foregroundMark x1="56765" y1="30411" x2="56765" y2="30411"/>
                        <a14:foregroundMark x1="40882" y1="30959" x2="40882" y2="30959"/>
                        <a14:foregroundMark x1="56176" y1="33425" x2="56176" y2="33425"/>
                        <a14:foregroundMark x1="62353" y1="22466" x2="62353" y2="22466"/>
                        <a14:foregroundMark x1="59706" y1="85205" x2="59706" y2="85205"/>
                        <a14:foregroundMark x1="52353" y1="80822" x2="52353" y2="80822"/>
                        <a14:foregroundMark x1="55294" y1="80548" x2="55294" y2="80548"/>
                        <a14:foregroundMark x1="60000" y1="80548" x2="60000" y2="80548"/>
                        <a14:foregroundMark x1="67059" y1="80822" x2="67059" y2="80822"/>
                        <a14:foregroundMark x1="71765" y1="81096" x2="71765" y2="81096"/>
                        <a14:foregroundMark x1="78824" y1="81370" x2="78824" y2="81370"/>
                        <a14:foregroundMark x1="82647" y1="80822" x2="82647" y2="80822"/>
                        <a14:foregroundMark x1="45588" y1="81918" x2="45588" y2="81918"/>
                        <a14:foregroundMark x1="37059" y1="81096" x2="37059" y2="81096"/>
                        <a14:foregroundMark x1="28529" y1="80822" x2="28529" y2="80822"/>
                        <a14:foregroundMark x1="22059" y1="81644" x2="22059" y2="81644"/>
                        <a14:foregroundMark x1="18529" y1="81096" x2="18529" y2="81096"/>
                        <a14:foregroundMark x1="40882" y1="80000" x2="40882" y2="80000"/>
                        <a14:foregroundMark x1="47059" y1="80822" x2="47059" y2="80822"/>
                        <a14:foregroundMark x1="18529" y1="70411" x2="18529" y2="70411"/>
                        <a14:foregroundMark x1="27647" y1="90137" x2="27647" y2="90137"/>
                        <a14:foregroundMark x1="45882" y1="19178" x2="45882" y2="19178"/>
                        <a14:foregroundMark x1="47941" y1="56712" x2="47941" y2="56712"/>
                      </a14:backgroundRemoval>
                    </a14:imgEffect>
                  </a14:imgLayer>
                </a14:imgProps>
              </a:ext>
              <a:ext uri="{28A0092B-C50C-407E-A947-70E740481C1C}">
                <a14:useLocalDpi xmlns:a14="http://schemas.microsoft.com/office/drawing/2010/main" val="0"/>
              </a:ext>
            </a:extLst>
          </a:blip>
          <a:srcRect/>
          <a:stretch>
            <a:fillRect/>
          </a:stretch>
        </p:blipFill>
        <p:spPr bwMode="auto">
          <a:xfrm>
            <a:off x="5004818" y="4338822"/>
            <a:ext cx="2224007" cy="23875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F1E2381-7ADD-8CB4-F501-46BFB1C5ABBE}"/>
              </a:ext>
            </a:extLst>
          </p:cNvPr>
          <p:cNvSpPr/>
          <p:nvPr/>
        </p:nvSpPr>
        <p:spPr>
          <a:xfrm rot="10800000">
            <a:off x="11808696" y="0"/>
            <a:ext cx="383304"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PRODUCT ATRRIBUTES</a:t>
            </a:r>
          </a:p>
        </p:txBody>
      </p:sp>
    </p:spTree>
    <p:extLst>
      <p:ext uri="{BB962C8B-B14F-4D97-AF65-F5344CB8AC3E}">
        <p14:creationId xmlns:p14="http://schemas.microsoft.com/office/powerpoint/2010/main" val="4262628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5ED3CD-EBCC-052C-E85B-FCF3C1C08E97}"/>
              </a:ext>
            </a:extLst>
          </p:cNvPr>
          <p:cNvSpPr/>
          <p:nvPr/>
        </p:nvSpPr>
        <p:spPr>
          <a:xfrm>
            <a:off x="0" y="0"/>
            <a:ext cx="63916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80CFE9-74F0-C00B-5DBB-FF23A5C3DC15}"/>
              </a:ext>
            </a:extLst>
          </p:cNvPr>
          <p:cNvSpPr/>
          <p:nvPr/>
        </p:nvSpPr>
        <p:spPr>
          <a:xfrm>
            <a:off x="6466800" y="0"/>
            <a:ext cx="5725200" cy="6858000"/>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venir Next LT Pro" panose="020B0504020202020204" pitchFamily="34" charset="0"/>
              </a:rPr>
              <a:t>Learning Objective #2</a:t>
            </a:r>
          </a:p>
          <a:p>
            <a:pPr algn="ctr"/>
            <a:endParaRPr lang="en-US" sz="1600" b="1" dirty="0">
              <a:latin typeface="Avenir Next LT Pro" panose="020B0504020202020204" pitchFamily="34" charset="0"/>
            </a:endParaRPr>
          </a:p>
          <a:p>
            <a:pPr algn="ctr"/>
            <a:r>
              <a:rPr lang="en-US" sz="3200" b="1" dirty="0">
                <a:latin typeface="Avenir Next LT Pro" panose="020B0504020202020204" pitchFamily="34" charset="0"/>
              </a:rPr>
              <a:t>MANUFACTURING PROCESS</a:t>
            </a:r>
          </a:p>
        </p:txBody>
      </p:sp>
      <p:sp>
        <p:nvSpPr>
          <p:cNvPr id="11" name="TextBox 10">
            <a:extLst>
              <a:ext uri="{FF2B5EF4-FFF2-40B4-BE49-F238E27FC236}">
                <a16:creationId xmlns:a16="http://schemas.microsoft.com/office/drawing/2014/main" id="{76D407F9-5F19-B69A-F91B-51A568955616}"/>
              </a:ext>
            </a:extLst>
          </p:cNvPr>
          <p:cNvSpPr txBox="1"/>
          <p:nvPr/>
        </p:nvSpPr>
        <p:spPr>
          <a:xfrm>
            <a:off x="594730" y="2644170"/>
            <a:ext cx="5202192" cy="1569660"/>
          </a:xfrm>
          <a:prstGeom prst="rect">
            <a:avLst/>
          </a:prstGeom>
          <a:noFill/>
        </p:spPr>
        <p:txBody>
          <a:bodyPr wrap="square" rtlCol="0">
            <a:spAutoFit/>
          </a:bodyPr>
          <a:lstStyle/>
          <a:p>
            <a:pPr algn="ctr"/>
            <a:r>
              <a:rPr lang="en-US" sz="3200" b="1" dirty="0">
                <a:solidFill>
                  <a:schemeClr val="bg1"/>
                </a:solidFill>
                <a:latin typeface="Avenir Next LT Pro" panose="020B0504020202020204" pitchFamily="34" charset="0"/>
                <a:cs typeface="Arial" panose="020B0604020202020204" pitchFamily="34" charset="0"/>
              </a:rPr>
              <a:t>FIRE-RETARDANT WOOD PROVIDES SAFETY, RELIABILITY &amp; VALUE</a:t>
            </a:r>
          </a:p>
        </p:txBody>
      </p:sp>
    </p:spTree>
    <p:extLst>
      <p:ext uri="{BB962C8B-B14F-4D97-AF65-F5344CB8AC3E}">
        <p14:creationId xmlns:p14="http://schemas.microsoft.com/office/powerpoint/2010/main" val="109749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83C5-83A1-4241-AB30-58BE16F47833}"/>
              </a:ext>
            </a:extLst>
          </p:cNvPr>
          <p:cNvSpPr>
            <a:spLocks noGrp="1"/>
          </p:cNvSpPr>
          <p:nvPr>
            <p:ph type="title"/>
          </p:nvPr>
        </p:nvSpPr>
        <p:spPr/>
        <p:txBody>
          <a:bodyPr>
            <a:normAutofit/>
          </a:bodyPr>
          <a:lstStyle/>
          <a:p>
            <a:r>
              <a:rPr lang="en-US" sz="4000" b="1" dirty="0">
                <a:latin typeface="Avenir Next LT Pro" panose="020B0504020202020204" pitchFamily="34" charset="0"/>
              </a:rPr>
              <a:t>TREAT, DRY, PROTECT.</a:t>
            </a:r>
          </a:p>
        </p:txBody>
      </p:sp>
      <p:pic>
        <p:nvPicPr>
          <p:cNvPr id="18" name="Picture 17" descr="A picture containing outdoor&#10;&#10;Description automatically generated">
            <a:extLst>
              <a:ext uri="{FF2B5EF4-FFF2-40B4-BE49-F238E27FC236}">
                <a16:creationId xmlns:a16="http://schemas.microsoft.com/office/drawing/2014/main" id="{BC00432E-226A-496C-9A15-7862AEEC1014}"/>
              </a:ext>
            </a:extLst>
          </p:cNvPr>
          <p:cNvPicPr>
            <a:picLocks noChangeAspect="1"/>
          </p:cNvPicPr>
          <p:nvPr/>
        </p:nvPicPr>
        <p:blipFill rotWithShape="1">
          <a:blip r:embed="rId3">
            <a:extLst>
              <a:ext uri="{28A0092B-C50C-407E-A947-70E740481C1C}">
                <a14:useLocalDpi xmlns:a14="http://schemas.microsoft.com/office/drawing/2010/main" val="0"/>
              </a:ext>
            </a:extLst>
          </a:blip>
          <a:srcRect l="-1" t="9584" r="7943" b="970"/>
          <a:stretch/>
        </p:blipFill>
        <p:spPr>
          <a:xfrm>
            <a:off x="877808" y="3247777"/>
            <a:ext cx="3302157" cy="3245098"/>
          </a:xfrm>
          <a:prstGeom prst="rect">
            <a:avLst/>
          </a:prstGeom>
          <a:effectLst>
            <a:outerShdw blurRad="50800" dist="38100" dir="2700000" algn="tl" rotWithShape="0">
              <a:prstClr val="black">
                <a:alpha val="40000"/>
              </a:prstClr>
            </a:outerShdw>
          </a:effectLst>
        </p:spPr>
      </p:pic>
      <p:sp>
        <p:nvSpPr>
          <p:cNvPr id="23" name="Content Placeholder 2">
            <a:extLst>
              <a:ext uri="{FF2B5EF4-FFF2-40B4-BE49-F238E27FC236}">
                <a16:creationId xmlns:a16="http://schemas.microsoft.com/office/drawing/2014/main" id="{B6BAAA8B-9028-47B8-81DD-F598C965F797}"/>
              </a:ext>
            </a:extLst>
          </p:cNvPr>
          <p:cNvSpPr txBox="1">
            <a:spLocks/>
          </p:cNvSpPr>
          <p:nvPr/>
        </p:nvSpPr>
        <p:spPr>
          <a:xfrm>
            <a:off x="877809" y="1567208"/>
            <a:ext cx="3302156" cy="168056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venir Next LT Pro" panose="020B05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venir Next LT Pro" panose="020B05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Next LT Pro" panose="020B05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 Next LT Pro" panose="020B05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 Next LT Pro" panose="020B05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1919"/>
              </a:buClr>
            </a:pPr>
            <a:r>
              <a:rPr lang="en-US" sz="1700" b="1" dirty="0">
                <a:cs typeface="Times New Roman" panose="02020603050405020304" pitchFamily="18" charset="0"/>
              </a:rPr>
              <a:t>Treatment of Product</a:t>
            </a:r>
          </a:p>
          <a:p>
            <a:pPr algn="l">
              <a:buClr>
                <a:srgbClr val="FF1919"/>
              </a:buClr>
            </a:pPr>
            <a:endParaRPr lang="en-US" sz="200" dirty="0">
              <a:cs typeface="Times New Roman" panose="02020603050405020304" pitchFamily="18" charset="0"/>
            </a:endParaRPr>
          </a:p>
          <a:p>
            <a:pPr marL="228600" indent="-228600" algn="l">
              <a:buClr>
                <a:srgbClr val="FF1919"/>
              </a:buClr>
              <a:buFont typeface="Avenir Next LT Pro" panose="020B0504020202020204" pitchFamily="34" charset="0"/>
              <a:buChar char="|"/>
            </a:pPr>
            <a:r>
              <a:rPr lang="en-US" sz="1300" dirty="0">
                <a:cs typeface="Times New Roman" panose="02020603050405020304" pitchFamily="18" charset="0"/>
              </a:rPr>
              <a:t>Wood is impregnated with fire-retardant chemical during pressure treatment</a:t>
            </a:r>
          </a:p>
          <a:p>
            <a:pPr marL="228600" indent="-228600" algn="l">
              <a:buClr>
                <a:srgbClr val="FF1919"/>
              </a:buClr>
              <a:buFont typeface="Avenir Next LT Pro" panose="020B0504020202020204" pitchFamily="34" charset="0"/>
              <a:buChar char="|"/>
            </a:pPr>
            <a:r>
              <a:rPr lang="en-US" sz="1300" dirty="0">
                <a:cs typeface="Times New Roman" panose="02020603050405020304" pitchFamily="18" charset="0"/>
              </a:rPr>
              <a:t>Fire-treated wood often contains a red tint for easy identification</a:t>
            </a:r>
          </a:p>
          <a:p>
            <a:pPr marL="228600" indent="-228600" algn="l">
              <a:buClr>
                <a:srgbClr val="FF1919"/>
              </a:buClr>
              <a:buFont typeface="Avenir Next LT Pro" panose="020B0504020202020204" pitchFamily="34" charset="0"/>
              <a:buChar char="|"/>
            </a:pPr>
            <a:r>
              <a:rPr lang="en-US" sz="1300" dirty="0">
                <a:cs typeface="Times New Roman" panose="02020603050405020304" pitchFamily="18" charset="0"/>
              </a:rPr>
              <a:t>Product is available in a variety of Spruce, Pine and Fir species</a:t>
            </a:r>
          </a:p>
        </p:txBody>
      </p:sp>
      <p:sp>
        <p:nvSpPr>
          <p:cNvPr id="24" name="Content Placeholder 2">
            <a:extLst>
              <a:ext uri="{FF2B5EF4-FFF2-40B4-BE49-F238E27FC236}">
                <a16:creationId xmlns:a16="http://schemas.microsoft.com/office/drawing/2014/main" id="{D3FD8049-2574-4DB6-A4AB-7C669417CBC2}"/>
              </a:ext>
            </a:extLst>
          </p:cNvPr>
          <p:cNvSpPr txBox="1">
            <a:spLocks/>
          </p:cNvSpPr>
          <p:nvPr/>
        </p:nvSpPr>
        <p:spPr>
          <a:xfrm>
            <a:off x="4464726" y="1567209"/>
            <a:ext cx="3404951" cy="1680563"/>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venir Next LT Pro" panose="020B05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venir Next LT Pro" panose="020B05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Next LT Pro" panose="020B05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 Next LT Pro" panose="020B05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 Next LT Pro" panose="020B05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1919"/>
              </a:buClr>
            </a:pPr>
            <a:r>
              <a:rPr lang="en-US" sz="1900" b="1" dirty="0">
                <a:cs typeface="Times New Roman" panose="02020603050405020304" pitchFamily="18" charset="0"/>
              </a:rPr>
              <a:t>Kiln-Dried After Treatment</a:t>
            </a:r>
          </a:p>
          <a:p>
            <a:pPr algn="l">
              <a:buClr>
                <a:srgbClr val="FF1919"/>
              </a:buClr>
            </a:pPr>
            <a:endParaRPr lang="en-US" sz="100" b="1" dirty="0">
              <a:cs typeface="Times New Roman" panose="02020603050405020304" pitchFamily="18" charset="0"/>
            </a:endParaRPr>
          </a:p>
          <a:p>
            <a:pPr marL="228600" indent="-228600" algn="l">
              <a:buClr>
                <a:srgbClr val="FF1919"/>
              </a:buClr>
              <a:buFont typeface="Avenir Next LT Pro" panose="020B0504020202020204" pitchFamily="34" charset="0"/>
              <a:buChar char="|"/>
            </a:pPr>
            <a:r>
              <a:rPr lang="en-US" sz="1400" dirty="0">
                <a:cs typeface="Times New Roman" panose="02020603050405020304" pitchFamily="18" charset="0"/>
              </a:rPr>
              <a:t>After treatment, the wood is moved from the cylinder to the kiln to be dried</a:t>
            </a:r>
          </a:p>
          <a:p>
            <a:pPr marL="228600" indent="-228600" algn="l">
              <a:buClr>
                <a:srgbClr val="FF1919"/>
              </a:buClr>
              <a:buFont typeface="Avenir Next LT Pro" panose="020B0504020202020204" pitchFamily="34" charset="0"/>
              <a:buChar char="|"/>
            </a:pPr>
            <a:r>
              <a:rPr lang="en-US" sz="1400" dirty="0">
                <a:cs typeface="Times New Roman" panose="02020603050405020304" pitchFamily="18" charset="0"/>
              </a:rPr>
              <a:t>Spacers are placed between to wood to maximize airflow and proper drying</a:t>
            </a:r>
          </a:p>
          <a:p>
            <a:pPr marL="228600" indent="-228600" algn="l">
              <a:buClr>
                <a:srgbClr val="FF1919"/>
              </a:buClr>
              <a:buFont typeface="Avenir Next LT Pro" panose="020B0504020202020204" pitchFamily="34" charset="0"/>
              <a:buChar char="|"/>
            </a:pPr>
            <a:r>
              <a:rPr lang="en-US" sz="1400" dirty="0">
                <a:cs typeface="Times New Roman" panose="02020603050405020304" pitchFamily="18" charset="0"/>
              </a:rPr>
              <a:t>Fire-treated wood remains in the kiln until moisture content is achieved</a:t>
            </a:r>
          </a:p>
          <a:p>
            <a:pPr algn="l"/>
            <a:endParaRPr lang="en-US" sz="1400" dirty="0"/>
          </a:p>
        </p:txBody>
      </p:sp>
      <p:sp>
        <p:nvSpPr>
          <p:cNvPr id="25" name="Content Placeholder 2">
            <a:extLst>
              <a:ext uri="{FF2B5EF4-FFF2-40B4-BE49-F238E27FC236}">
                <a16:creationId xmlns:a16="http://schemas.microsoft.com/office/drawing/2014/main" id="{0CBB6AB2-0540-48E2-A460-3E2E10703442}"/>
              </a:ext>
            </a:extLst>
          </p:cNvPr>
          <p:cNvSpPr txBox="1">
            <a:spLocks/>
          </p:cNvSpPr>
          <p:nvPr/>
        </p:nvSpPr>
        <p:spPr>
          <a:xfrm>
            <a:off x="8051641" y="1567203"/>
            <a:ext cx="3302156" cy="1680567"/>
          </a:xfrm>
          <a:prstGeom prst="rect">
            <a:avLst/>
          </a:prstGeom>
        </p:spPr>
        <p:txBody>
          <a:bodyPr vert="horz" lIns="91440" tIns="45720" rIns="91440" bIns="45720" rtlCol="0">
            <a:normAutofit/>
          </a:bodyPr>
          <a:lstStyle>
            <a:defPPr>
              <a:defRPr lang="en-US"/>
            </a:defPPr>
            <a:lvl1pPr indent="0">
              <a:lnSpc>
                <a:spcPct val="90000"/>
              </a:lnSpc>
              <a:spcBef>
                <a:spcPts val="1000"/>
              </a:spcBef>
              <a:buClr>
                <a:srgbClr val="FF1919"/>
              </a:buClr>
              <a:buFont typeface="Arial" panose="020B0604020202020204" pitchFamily="34" charset="0"/>
              <a:buNone/>
              <a:defRPr sz="2100" b="1">
                <a:latin typeface="Avenir Next LT Pro" panose="020B0504020202020204" pitchFamily="34"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atin typeface="Avenir Next LT Pro" panose="020B0504020202020204" pitchFamily="34" charset="0"/>
              </a:defRPr>
            </a:lvl2pPr>
            <a:lvl3pPr indent="0" algn="ctr">
              <a:lnSpc>
                <a:spcPct val="90000"/>
              </a:lnSpc>
              <a:spcBef>
                <a:spcPts val="500"/>
              </a:spcBef>
              <a:buFont typeface="Arial" panose="020B0604020202020204" pitchFamily="34" charset="0"/>
              <a:buNone/>
              <a:defRPr>
                <a:latin typeface="Avenir Next LT Pro" panose="020B0504020202020204" pitchFamily="34" charset="0"/>
              </a:defRPr>
            </a:lvl3pPr>
            <a:lvl4pPr indent="0" algn="ctr">
              <a:lnSpc>
                <a:spcPct val="90000"/>
              </a:lnSpc>
              <a:spcBef>
                <a:spcPts val="500"/>
              </a:spcBef>
              <a:buFont typeface="Arial" panose="020B0604020202020204" pitchFamily="34" charset="0"/>
              <a:buNone/>
              <a:defRPr sz="1600">
                <a:latin typeface="Avenir Next LT Pro" panose="020B0504020202020204" pitchFamily="34" charset="0"/>
              </a:defRPr>
            </a:lvl4pPr>
            <a:lvl5pPr indent="0" algn="ctr">
              <a:lnSpc>
                <a:spcPct val="90000"/>
              </a:lnSpc>
              <a:spcBef>
                <a:spcPts val="500"/>
              </a:spcBef>
              <a:buFont typeface="Arial" panose="020B0604020202020204" pitchFamily="34" charset="0"/>
              <a:buNone/>
              <a:defRPr sz="1600">
                <a:latin typeface="Avenir Next LT Pro" panose="020B0504020202020204" pitchFamily="34"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nSpc>
                <a:spcPct val="70000"/>
              </a:lnSpc>
            </a:pPr>
            <a:r>
              <a:rPr lang="en-US" sz="1700" dirty="0"/>
              <a:t>Storage &amp; Handling</a:t>
            </a:r>
          </a:p>
          <a:p>
            <a:pPr marL="228600" indent="-228600">
              <a:lnSpc>
                <a:spcPct val="100000"/>
              </a:lnSpc>
              <a:buFont typeface="Avenir Next LT Pro" panose="020B0504020202020204" pitchFamily="34" charset="0"/>
              <a:buChar char="|"/>
            </a:pPr>
            <a:endParaRPr lang="en-US" sz="200" b="0" dirty="0"/>
          </a:p>
          <a:p>
            <a:pPr marL="228600" indent="-228600">
              <a:lnSpc>
                <a:spcPct val="70000"/>
              </a:lnSpc>
              <a:buFont typeface="Avenir Next LT Pro" panose="020B0504020202020204" pitchFamily="34" charset="0"/>
              <a:buChar char="|"/>
            </a:pPr>
            <a:r>
              <a:rPr lang="en-US" sz="1200" b="0" dirty="0"/>
              <a:t>Finished product units are wrapped for protection</a:t>
            </a:r>
          </a:p>
          <a:p>
            <a:pPr marL="228600" indent="-228600">
              <a:lnSpc>
                <a:spcPct val="70000"/>
              </a:lnSpc>
              <a:buFont typeface="Avenir Next LT Pro" panose="020B0504020202020204" pitchFamily="34" charset="0"/>
              <a:buChar char="|"/>
            </a:pPr>
            <a:r>
              <a:rPr lang="en-US" sz="1200" b="0" dirty="0"/>
              <a:t>It is best practice to store in a dry, covered space</a:t>
            </a:r>
          </a:p>
          <a:p>
            <a:pPr marL="228600" indent="-228600">
              <a:lnSpc>
                <a:spcPct val="70000"/>
              </a:lnSpc>
              <a:buFont typeface="Avenir Next LT Pro" panose="020B0504020202020204" pitchFamily="34" charset="0"/>
              <a:buChar char="|"/>
            </a:pPr>
            <a:r>
              <a:rPr lang="en-US" sz="1200" b="0" dirty="0"/>
              <a:t>Fire-treated wood is not intended for exterior applications</a:t>
            </a:r>
          </a:p>
        </p:txBody>
      </p:sp>
      <p:pic>
        <p:nvPicPr>
          <p:cNvPr id="3074" name="FFB4AE2D-38E4-4582-8517-279EF29022DC">
            <a:extLst>
              <a:ext uri="{FF2B5EF4-FFF2-40B4-BE49-F238E27FC236}">
                <a16:creationId xmlns:a16="http://schemas.microsoft.com/office/drawing/2014/main" id="{21B1A6A0-8360-1AED-7806-7E41B9EB0E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18" r="13563"/>
          <a:stretch/>
        </p:blipFill>
        <p:spPr bwMode="auto">
          <a:xfrm>
            <a:off x="4464725" y="3247770"/>
            <a:ext cx="3302157" cy="3245098"/>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ED1B6861-0957-4BBE-AEB1-B7E9BAFF335B">
            <a:extLst>
              <a:ext uri="{FF2B5EF4-FFF2-40B4-BE49-F238E27FC236}">
                <a16:creationId xmlns:a16="http://schemas.microsoft.com/office/drawing/2014/main" id="{007CD704-4DC6-B5C5-0654-10DE6506F4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39" r="8842"/>
          <a:stretch/>
        </p:blipFill>
        <p:spPr bwMode="auto">
          <a:xfrm>
            <a:off x="8051642" y="3247770"/>
            <a:ext cx="3302158" cy="3245098"/>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Right 2">
            <a:extLst>
              <a:ext uri="{FF2B5EF4-FFF2-40B4-BE49-F238E27FC236}">
                <a16:creationId xmlns:a16="http://schemas.microsoft.com/office/drawing/2014/main" id="{1DDA65BA-B46E-BD37-BFE5-3F9EB9AFB197}"/>
              </a:ext>
            </a:extLst>
          </p:cNvPr>
          <p:cNvSpPr/>
          <p:nvPr/>
        </p:nvSpPr>
        <p:spPr>
          <a:xfrm>
            <a:off x="3847605" y="4628010"/>
            <a:ext cx="978408" cy="484632"/>
          </a:xfrm>
          <a:prstGeom prst="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C895C30D-4879-F45A-779D-7BB70A9B08E8}"/>
              </a:ext>
            </a:extLst>
          </p:cNvPr>
          <p:cNvSpPr/>
          <p:nvPr/>
        </p:nvSpPr>
        <p:spPr>
          <a:xfrm>
            <a:off x="7469597" y="4628003"/>
            <a:ext cx="978408" cy="484632"/>
          </a:xfrm>
          <a:prstGeom prst="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5D6B713-D1F9-0414-E788-254E2D068CE4}"/>
              </a:ext>
            </a:extLst>
          </p:cNvPr>
          <p:cNvCxnSpPr>
            <a:cxnSpLocks/>
          </p:cNvCxnSpPr>
          <p:nvPr/>
        </p:nvCxnSpPr>
        <p:spPr>
          <a:xfrm>
            <a:off x="944097" y="1819656"/>
            <a:ext cx="323586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ADBB17-B411-FA8D-4CCE-761A86E7F258}"/>
              </a:ext>
            </a:extLst>
          </p:cNvPr>
          <p:cNvCxnSpPr>
            <a:cxnSpLocks/>
          </p:cNvCxnSpPr>
          <p:nvPr/>
        </p:nvCxnSpPr>
        <p:spPr>
          <a:xfrm>
            <a:off x="4565121" y="1819656"/>
            <a:ext cx="320176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AC5AD5-BB5A-11DB-DD67-ECFAE1ED8FF1}"/>
              </a:ext>
            </a:extLst>
          </p:cNvPr>
          <p:cNvCxnSpPr>
            <a:cxnSpLocks/>
          </p:cNvCxnSpPr>
          <p:nvPr/>
        </p:nvCxnSpPr>
        <p:spPr>
          <a:xfrm>
            <a:off x="8051641" y="1819656"/>
            <a:ext cx="33021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15A7E87-9123-70D2-AB71-FBCA6A7B48CA}"/>
              </a:ext>
            </a:extLst>
          </p:cNvPr>
          <p:cNvSpPr/>
          <p:nvPr/>
        </p:nvSpPr>
        <p:spPr>
          <a:xfrm>
            <a:off x="744" y="0"/>
            <a:ext cx="383304" cy="6858000"/>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MANUFACTURING PROCESS</a:t>
            </a:r>
          </a:p>
        </p:txBody>
      </p:sp>
    </p:spTree>
    <p:extLst>
      <p:ext uri="{BB962C8B-B14F-4D97-AF65-F5344CB8AC3E}">
        <p14:creationId xmlns:p14="http://schemas.microsoft.com/office/powerpoint/2010/main" val="358782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6858000" y="365125"/>
            <a:ext cx="4333104"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Avenir Next LT Pro" panose="020B0504020202020204" pitchFamily="34" charset="0"/>
              </a:rPr>
              <a:t>PRESSURE TREATMENT</a:t>
            </a: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6858000" y="2048256"/>
            <a:ext cx="4646428" cy="444461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1" indent="-342900" algn="l">
              <a:lnSpc>
                <a:spcPct val="100000"/>
              </a:lnSpc>
              <a:spcBef>
                <a:spcPts val="0"/>
              </a:spcBef>
              <a:spcAft>
                <a:spcPts val="600"/>
              </a:spcAft>
              <a:buClr>
                <a:srgbClr val="FF0000"/>
              </a:buClr>
              <a:buFont typeface="Avenir Next LT Pro" panose="020B0504020202020204" pitchFamily="34" charset="0"/>
              <a:buChar char="|"/>
            </a:pPr>
            <a:r>
              <a:rPr lang="en-US" sz="2100" dirty="0">
                <a:latin typeface="Avenir Next LT Pro" panose="020B0504020202020204" pitchFamily="34" charset="0"/>
                <a:cs typeface="Times New Roman" panose="02020603050405020304" pitchFamily="18" charset="0"/>
              </a:rPr>
              <a:t>Fire-retardant lumber must be pressure treated as required by code</a:t>
            </a:r>
          </a:p>
          <a:p>
            <a:pPr marL="342900" lvl="1" indent="-342900" algn="l">
              <a:lnSpc>
                <a:spcPct val="100000"/>
              </a:lnSpc>
              <a:spcBef>
                <a:spcPts val="0"/>
              </a:spcBef>
              <a:spcAft>
                <a:spcPts val="600"/>
              </a:spcAft>
              <a:buClr>
                <a:srgbClr val="FF0000"/>
              </a:buClr>
              <a:buFont typeface="Avenir Next LT Pro" panose="020B0504020202020204" pitchFamily="34" charset="0"/>
              <a:buChar char="|"/>
            </a:pPr>
            <a:endParaRPr lang="en-US" sz="2100" dirty="0">
              <a:latin typeface="Avenir Next LT Pro" panose="020B0504020202020204" pitchFamily="34" charset="0"/>
              <a:cs typeface="Times New Roman" panose="02020603050405020304" pitchFamily="18" charset="0"/>
            </a:endParaRPr>
          </a:p>
          <a:p>
            <a:pPr marL="342900" lvl="1" indent="-342900" algn="l">
              <a:lnSpc>
                <a:spcPct val="100000"/>
              </a:lnSpc>
              <a:spcBef>
                <a:spcPts val="0"/>
              </a:spcBef>
              <a:spcAft>
                <a:spcPts val="600"/>
              </a:spcAft>
              <a:buClr>
                <a:srgbClr val="FF0000"/>
              </a:buClr>
              <a:buFont typeface="Avenir Next LT Pro" panose="020B0504020202020204" pitchFamily="34" charset="0"/>
              <a:buChar char="|"/>
            </a:pPr>
            <a:r>
              <a:rPr lang="en-US" sz="2100" dirty="0">
                <a:latin typeface="Avenir Next LT Pro" panose="020B0504020202020204" pitchFamily="34" charset="0"/>
                <a:cs typeface="Times New Roman" panose="02020603050405020304" pitchFamily="18" charset="0"/>
              </a:rPr>
              <a:t>For wood products impregnated with chemicals by a pressure process, the process must be performed in closed vessels under pressures not less than 50 pounds per square inch gauge (</a:t>
            </a:r>
            <a:r>
              <a:rPr lang="en-US" sz="2100" dirty="0" err="1">
                <a:latin typeface="Avenir Next LT Pro" panose="020B0504020202020204" pitchFamily="34" charset="0"/>
                <a:cs typeface="Times New Roman" panose="02020603050405020304" pitchFamily="18" charset="0"/>
              </a:rPr>
              <a:t>psig</a:t>
            </a:r>
            <a:r>
              <a:rPr lang="en-US" sz="2100" dirty="0">
                <a:latin typeface="Avenir Next LT Pro" panose="020B0504020202020204" pitchFamily="34" charset="0"/>
                <a:cs typeface="Times New Roman" panose="02020603050405020304" pitchFamily="18" charset="0"/>
              </a:rPr>
              <a:t>) (345 kPa)</a:t>
            </a:r>
          </a:p>
          <a:p>
            <a:pPr marL="342900" lvl="1" indent="-342900" algn="l">
              <a:lnSpc>
                <a:spcPct val="100000"/>
              </a:lnSpc>
              <a:spcBef>
                <a:spcPts val="0"/>
              </a:spcBef>
              <a:spcAft>
                <a:spcPts val="600"/>
              </a:spcAft>
              <a:buClr>
                <a:srgbClr val="FF0000"/>
              </a:buClr>
              <a:buFont typeface="Avenir Next LT Pro" panose="020B0504020202020204" pitchFamily="34" charset="0"/>
              <a:buChar char="|"/>
            </a:pPr>
            <a:endParaRPr lang="en-US" sz="2100" dirty="0">
              <a:latin typeface="Avenir Next LT Pro" panose="020B0504020202020204" pitchFamily="34" charset="0"/>
              <a:cs typeface="Times New Roman" panose="02020603050405020304" pitchFamily="18" charset="0"/>
            </a:endParaRPr>
          </a:p>
          <a:p>
            <a:pPr marL="342900" lvl="1" indent="-342900" algn="l">
              <a:lnSpc>
                <a:spcPct val="100000"/>
              </a:lnSpc>
              <a:spcBef>
                <a:spcPts val="0"/>
              </a:spcBef>
              <a:spcAft>
                <a:spcPts val="600"/>
              </a:spcAft>
              <a:buClr>
                <a:srgbClr val="FF0000"/>
              </a:buClr>
              <a:buFont typeface="Avenir Next LT Pro" panose="020B0504020202020204" pitchFamily="34" charset="0"/>
              <a:buChar char="|"/>
            </a:pPr>
            <a:r>
              <a:rPr lang="en-US" dirty="0">
                <a:latin typeface="Avenir Next LT Pro" panose="020B0504020202020204" pitchFamily="34" charset="0"/>
                <a:cs typeface="Times New Roman" panose="02020603050405020304" pitchFamily="18" charset="0"/>
              </a:rPr>
              <a:t>Reference</a:t>
            </a:r>
          </a:p>
          <a:p>
            <a:pPr marL="0" lvl="1" indent="347663" algn="l">
              <a:lnSpc>
                <a:spcPct val="100000"/>
              </a:lnSpc>
              <a:spcBef>
                <a:spcPts val="0"/>
              </a:spcBef>
              <a:spcAft>
                <a:spcPts val="600"/>
              </a:spcAft>
              <a:buClr>
                <a:srgbClr val="FF0000"/>
              </a:buClr>
            </a:pPr>
            <a:r>
              <a:rPr lang="en-US" i="1" dirty="0">
                <a:latin typeface="Avenir Next LT Pro" panose="020B0504020202020204" pitchFamily="34" charset="0"/>
                <a:cs typeface="Times New Roman" panose="02020603050405020304" pitchFamily="18" charset="0"/>
              </a:rPr>
              <a:t>International Building Code (IBC)</a:t>
            </a:r>
          </a:p>
          <a:p>
            <a:pPr marL="0" lvl="1" indent="347663" algn="l">
              <a:lnSpc>
                <a:spcPct val="100000"/>
              </a:lnSpc>
              <a:spcBef>
                <a:spcPts val="0"/>
              </a:spcBef>
              <a:spcAft>
                <a:spcPts val="600"/>
              </a:spcAft>
              <a:buClr>
                <a:srgbClr val="FF0000"/>
              </a:buClr>
            </a:pPr>
            <a:r>
              <a:rPr lang="en-US" i="1" dirty="0">
                <a:latin typeface="Avenir Next LT Pro" panose="020B0504020202020204" pitchFamily="34" charset="0"/>
                <a:cs typeface="Times New Roman" panose="02020603050405020304" pitchFamily="18" charset="0"/>
              </a:rPr>
              <a:t>2303.2.1</a:t>
            </a:r>
          </a:p>
        </p:txBody>
      </p:sp>
      <p:pic>
        <p:nvPicPr>
          <p:cNvPr id="3" name="Picture 2" descr="A picture containing outdoor&#10;&#10;Description automatically generated">
            <a:extLst>
              <a:ext uri="{FF2B5EF4-FFF2-40B4-BE49-F238E27FC236}">
                <a16:creationId xmlns:a16="http://schemas.microsoft.com/office/drawing/2014/main" id="{CFAA0631-A691-0D95-D84F-8EF609BC9B13}"/>
              </a:ext>
            </a:extLst>
          </p:cNvPr>
          <p:cNvPicPr>
            <a:picLocks noChangeAspect="1"/>
          </p:cNvPicPr>
          <p:nvPr/>
        </p:nvPicPr>
        <p:blipFill rotWithShape="1">
          <a:blip r:embed="rId3">
            <a:extLst>
              <a:ext uri="{28A0092B-C50C-407E-A947-70E740481C1C}">
                <a14:useLocalDpi xmlns:a14="http://schemas.microsoft.com/office/drawing/2010/main" val="0"/>
              </a:ext>
            </a:extLst>
          </a:blip>
          <a:srcRect l="-1" r="48275"/>
          <a:stretch/>
        </p:blipFill>
        <p:spPr>
          <a:xfrm>
            <a:off x="0" y="0"/>
            <a:ext cx="6306310" cy="6858000"/>
          </a:xfrm>
          <a:prstGeom prst="rect">
            <a:avLst/>
          </a:prstGeom>
        </p:spPr>
      </p:pic>
      <p:sp>
        <p:nvSpPr>
          <p:cNvPr id="15" name="TextBox 14">
            <a:extLst>
              <a:ext uri="{FF2B5EF4-FFF2-40B4-BE49-F238E27FC236}">
                <a16:creationId xmlns:a16="http://schemas.microsoft.com/office/drawing/2014/main" id="{82971613-A1BA-D8DF-99CC-9D522B94B986}"/>
              </a:ext>
            </a:extLst>
          </p:cNvPr>
          <p:cNvSpPr txBox="1"/>
          <p:nvPr/>
        </p:nvSpPr>
        <p:spPr>
          <a:xfrm>
            <a:off x="155895" y="6323598"/>
            <a:ext cx="4503862" cy="338554"/>
          </a:xfrm>
          <a:prstGeom prst="rect">
            <a:avLst/>
          </a:prstGeom>
          <a:noFill/>
        </p:spPr>
        <p:txBody>
          <a:bodyPr wrap="none" rtlCol="0">
            <a:spAutoFit/>
          </a:bodyPr>
          <a:lstStyle/>
          <a:p>
            <a:r>
              <a:rPr lang="en-US" sz="1600" i="1" dirty="0">
                <a:solidFill>
                  <a:schemeClr val="bg1"/>
                </a:solidFill>
                <a:latin typeface="Avenir Next LT Pro" panose="020B0504020202020204" pitchFamily="34" charset="0"/>
                <a:cs typeface="Times New Roman" panose="02020603050405020304" pitchFamily="18" charset="0"/>
              </a:rPr>
              <a:t>Fire-retardant lumber outside treating cylinder</a:t>
            </a:r>
          </a:p>
        </p:txBody>
      </p:sp>
      <p:sp>
        <p:nvSpPr>
          <p:cNvPr id="16" name="Rectangle 15">
            <a:extLst>
              <a:ext uri="{FF2B5EF4-FFF2-40B4-BE49-F238E27FC236}">
                <a16:creationId xmlns:a16="http://schemas.microsoft.com/office/drawing/2014/main" id="{E170C0C6-3F79-05BB-8D1F-0E7E8D7B49D6}"/>
              </a:ext>
            </a:extLst>
          </p:cNvPr>
          <p:cNvSpPr/>
          <p:nvPr/>
        </p:nvSpPr>
        <p:spPr>
          <a:xfrm rot="10800000">
            <a:off x="11808696" y="0"/>
            <a:ext cx="383304" cy="6858000"/>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MANUFACTURING PROCESS</a:t>
            </a:r>
          </a:p>
        </p:txBody>
      </p:sp>
    </p:spTree>
    <p:extLst>
      <p:ext uri="{BB962C8B-B14F-4D97-AF65-F5344CB8AC3E}">
        <p14:creationId xmlns:p14="http://schemas.microsoft.com/office/powerpoint/2010/main" val="391036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5ED3CD-EBCC-052C-E85B-FCF3C1C08E97}"/>
              </a:ext>
            </a:extLst>
          </p:cNvPr>
          <p:cNvSpPr/>
          <p:nvPr/>
        </p:nvSpPr>
        <p:spPr>
          <a:xfrm>
            <a:off x="0" y="0"/>
            <a:ext cx="63916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80CFE9-74F0-C00B-5DBB-FF23A5C3DC15}"/>
              </a:ext>
            </a:extLst>
          </p:cNvPr>
          <p:cNvSpPr/>
          <p:nvPr/>
        </p:nvSpPr>
        <p:spPr>
          <a:xfrm>
            <a:off x="6466800" y="0"/>
            <a:ext cx="5725200" cy="68580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venir Next LT Pro" panose="020B0504020202020204" pitchFamily="34" charset="0"/>
              </a:rPr>
              <a:t>Learning Objective #3</a:t>
            </a:r>
          </a:p>
          <a:p>
            <a:pPr algn="ctr"/>
            <a:endParaRPr lang="en-US" sz="1600" b="1" dirty="0">
              <a:latin typeface="Avenir Next LT Pro" panose="020B0504020202020204" pitchFamily="34" charset="0"/>
            </a:endParaRPr>
          </a:p>
          <a:p>
            <a:pPr algn="ctr"/>
            <a:r>
              <a:rPr lang="en-US" sz="3200" b="1" dirty="0">
                <a:latin typeface="Avenir Next LT Pro" panose="020B0504020202020204" pitchFamily="34" charset="0"/>
              </a:rPr>
              <a:t>BUILDING CODE ACCEPTANCE</a:t>
            </a:r>
          </a:p>
        </p:txBody>
      </p:sp>
      <p:sp>
        <p:nvSpPr>
          <p:cNvPr id="11" name="TextBox 10">
            <a:extLst>
              <a:ext uri="{FF2B5EF4-FFF2-40B4-BE49-F238E27FC236}">
                <a16:creationId xmlns:a16="http://schemas.microsoft.com/office/drawing/2014/main" id="{DC5F6F2B-C9F1-B727-7989-6DF8B4AF8C9D}"/>
              </a:ext>
            </a:extLst>
          </p:cNvPr>
          <p:cNvSpPr txBox="1"/>
          <p:nvPr/>
        </p:nvSpPr>
        <p:spPr>
          <a:xfrm>
            <a:off x="594730" y="2644170"/>
            <a:ext cx="5202192" cy="1569660"/>
          </a:xfrm>
          <a:prstGeom prst="rect">
            <a:avLst/>
          </a:prstGeom>
          <a:noFill/>
        </p:spPr>
        <p:txBody>
          <a:bodyPr wrap="square" rtlCol="0">
            <a:spAutoFit/>
          </a:bodyPr>
          <a:lstStyle/>
          <a:p>
            <a:pPr algn="ctr"/>
            <a:r>
              <a:rPr lang="en-US" sz="3200" b="1" dirty="0">
                <a:solidFill>
                  <a:schemeClr val="bg1"/>
                </a:solidFill>
                <a:latin typeface="Avenir Next LT Pro" panose="020B0504020202020204" pitchFamily="34" charset="0"/>
                <a:cs typeface="Arial" panose="020B0604020202020204" pitchFamily="34" charset="0"/>
              </a:rPr>
              <a:t>FIRE-RETARDANT WOOD PROVIDES SAFETY, RELIABILITY &amp; VALUE</a:t>
            </a:r>
          </a:p>
        </p:txBody>
      </p:sp>
    </p:spTree>
    <p:extLst>
      <p:ext uri="{BB962C8B-B14F-4D97-AF65-F5344CB8AC3E}">
        <p14:creationId xmlns:p14="http://schemas.microsoft.com/office/powerpoint/2010/main" val="240279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1032980" y="91747"/>
            <a:ext cx="3904488"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Avenir Next LT Pro" panose="020B0504020202020204" pitchFamily="34" charset="0"/>
              </a:rPr>
              <a:t>FLAME SPREAD</a:t>
            </a: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1032980" y="1659118"/>
            <a:ext cx="4222632" cy="464921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lvl="1" indent="-284163" algn="l">
              <a:lnSpc>
                <a:spcPct val="100000"/>
              </a:lnSpc>
              <a:spcBef>
                <a:spcPts val="0"/>
              </a:spcBef>
              <a:buClr>
                <a:srgbClr val="FF1919"/>
              </a:buClr>
              <a:buFont typeface="Avenir Next LT Pro" panose="020B0504020202020204" pitchFamily="34" charset="0"/>
              <a:buChar char="|"/>
            </a:pPr>
            <a:r>
              <a:rPr lang="en-US" dirty="0">
                <a:latin typeface="Avenir Next LT Pro" panose="020B0504020202020204" pitchFamily="34" charset="0"/>
                <a:cs typeface="Times New Roman" panose="02020603050405020304" pitchFamily="18" charset="0"/>
              </a:rPr>
              <a:t>Tested in accordance with ASTM E84 or UL 723 to achieve a </a:t>
            </a:r>
            <a:r>
              <a:rPr lang="en-US" sz="2100" dirty="0">
                <a:latin typeface="Avenir Next LT Pro" panose="020B0504020202020204" pitchFamily="34" charset="0"/>
                <a:cs typeface="Times New Roman" panose="02020603050405020304" pitchFamily="18" charset="0"/>
              </a:rPr>
              <a:t>listed flame spread index of </a:t>
            </a:r>
            <a:r>
              <a:rPr lang="en-US" dirty="0">
                <a:latin typeface="Avenir Next LT Pro" panose="020B0504020202020204" pitchFamily="34" charset="0"/>
                <a:cs typeface="Times New Roman" panose="02020603050405020304" pitchFamily="18" charset="0"/>
              </a:rPr>
              <a:t>25 or less</a:t>
            </a:r>
          </a:p>
          <a:p>
            <a:pPr marL="741363" lvl="2" indent="-284163" algn="l">
              <a:lnSpc>
                <a:spcPct val="100000"/>
              </a:lnSpc>
              <a:spcBef>
                <a:spcPts val="0"/>
              </a:spcBef>
              <a:buClr>
                <a:srgbClr val="FF1919"/>
              </a:buClr>
              <a:buFont typeface="Avenir Next LT Pro" panose="020B0504020202020204" pitchFamily="34" charset="0"/>
              <a:buChar char="|"/>
            </a:pPr>
            <a:r>
              <a:rPr lang="en-US" i="1" dirty="0">
                <a:latin typeface="Avenir Next LT Pro" panose="020B0504020202020204" pitchFamily="34" charset="0"/>
                <a:cs typeface="Times New Roman" panose="02020603050405020304" pitchFamily="18" charset="0"/>
              </a:rPr>
              <a:t>10 minutes is Class A</a:t>
            </a:r>
          </a:p>
          <a:p>
            <a:pPr marL="284163" lvl="1" indent="-284163" algn="l">
              <a:lnSpc>
                <a:spcPct val="100000"/>
              </a:lnSpc>
              <a:spcBef>
                <a:spcPts val="0"/>
              </a:spcBef>
              <a:buClr>
                <a:srgbClr val="FF1919"/>
              </a:buClr>
              <a:buFont typeface="Avenir Next LT Pro" panose="020B0504020202020204" pitchFamily="34" charset="0"/>
              <a:buChar char="|"/>
            </a:pPr>
            <a:endParaRPr lang="en-US" dirty="0">
              <a:highlight>
                <a:srgbClr val="FFFF00"/>
              </a:highlight>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buClr>
                <a:srgbClr val="FF1919"/>
              </a:buClr>
              <a:buFont typeface="Avenir Next LT Pro" panose="020B0504020202020204" pitchFamily="34" charset="0"/>
              <a:buChar char="|"/>
            </a:pPr>
            <a:r>
              <a:rPr lang="en-US" dirty="0">
                <a:latin typeface="Avenir Next LT Pro" panose="020B0504020202020204" pitchFamily="34" charset="0"/>
                <a:cs typeface="Times New Roman" panose="02020603050405020304" pitchFamily="18" charset="0"/>
              </a:rPr>
              <a:t>For fire-retardant wood used in construction, passing a 30-minute test is required</a:t>
            </a:r>
          </a:p>
          <a:p>
            <a:pPr marL="741363" lvl="2" indent="-284163" algn="l">
              <a:lnSpc>
                <a:spcPct val="100000"/>
              </a:lnSpc>
              <a:spcBef>
                <a:spcPts val="0"/>
              </a:spcBef>
              <a:buClr>
                <a:srgbClr val="FF1919"/>
              </a:buClr>
              <a:buFont typeface="Avenir Next LT Pro" panose="020B0504020202020204" pitchFamily="34" charset="0"/>
              <a:buChar char="|"/>
            </a:pPr>
            <a:r>
              <a:rPr lang="en-US" i="1" dirty="0">
                <a:latin typeface="Avenir Next LT Pro" panose="020B0504020202020204" pitchFamily="34" charset="0"/>
                <a:cs typeface="Times New Roman" panose="02020603050405020304" pitchFamily="18" charset="0"/>
              </a:rPr>
              <a:t>The initial 10 minutes, plus an additional 20 minutes</a:t>
            </a:r>
          </a:p>
          <a:p>
            <a:pPr marL="0" lvl="1" algn="l">
              <a:lnSpc>
                <a:spcPct val="100000"/>
              </a:lnSpc>
              <a:spcBef>
                <a:spcPts val="0"/>
              </a:spcBef>
              <a:buClr>
                <a:srgbClr val="FF1919"/>
              </a:buClr>
            </a:pPr>
            <a:endParaRPr lang="en-US" dirty="0">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buClr>
                <a:srgbClr val="FF1919"/>
              </a:buClr>
              <a:buFont typeface="Avenir Next LT Pro" panose="020B0504020202020204" pitchFamily="34" charset="0"/>
              <a:buChar char="|"/>
            </a:pPr>
            <a:r>
              <a:rPr lang="en-US" dirty="0">
                <a:latin typeface="Avenir Next LT Pro" panose="020B0504020202020204" pitchFamily="34" charset="0"/>
                <a:cs typeface="Times New Roman" panose="02020603050405020304" pitchFamily="18" charset="0"/>
              </a:rPr>
              <a:t>Flame spread rating is found using Steiner Tunnel test </a:t>
            </a:r>
          </a:p>
          <a:p>
            <a:pPr marL="284163" lvl="1" indent="-284163" algn="l">
              <a:lnSpc>
                <a:spcPct val="100000"/>
              </a:lnSpc>
              <a:spcBef>
                <a:spcPts val="0"/>
              </a:spcBef>
              <a:buClr>
                <a:srgbClr val="FF1919"/>
              </a:buClr>
              <a:buFont typeface="Avenir Next LT Pro" panose="020B0504020202020204" pitchFamily="34" charset="0"/>
              <a:buChar char="|"/>
            </a:pPr>
            <a:endParaRPr lang="en-US" dirty="0">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buClr>
                <a:srgbClr val="FF1919"/>
              </a:buClr>
              <a:buFont typeface="Avenir Next LT Pro" panose="020B0504020202020204" pitchFamily="34" charset="0"/>
              <a:buChar char="|"/>
            </a:pPr>
            <a:r>
              <a:rPr lang="en-US" dirty="0">
                <a:latin typeface="Avenir Next LT Pro" panose="020B0504020202020204" pitchFamily="34" charset="0"/>
                <a:cs typeface="Times New Roman" panose="02020603050405020304" pitchFamily="18" charset="0"/>
              </a:rPr>
              <a:t>Extended ASTM E84 test - flame front does not progress more than 10-1/2 ft beyond the centerline of the burners during a 30-minute test</a:t>
            </a:r>
            <a:endParaRPr lang="en-US" dirty="0">
              <a:highlight>
                <a:srgbClr val="FFFF00"/>
              </a:highlight>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buClr>
                <a:srgbClr val="FF1919"/>
              </a:buClr>
              <a:buFont typeface="Avenir Next LT Pro" panose="020B0504020202020204" pitchFamily="34" charset="0"/>
              <a:buChar char="|"/>
            </a:pPr>
            <a:endParaRPr lang="en-US" dirty="0">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buClr>
                <a:srgbClr val="FF1919"/>
              </a:buClr>
              <a:buFont typeface="Avenir Next LT Pro" panose="020B0504020202020204" pitchFamily="34" charset="0"/>
              <a:buChar char="|"/>
            </a:pPr>
            <a:r>
              <a:rPr lang="en-US" dirty="0">
                <a:latin typeface="Avenir Next LT Pro" panose="020B0504020202020204" pitchFamily="34" charset="0"/>
                <a:cs typeface="Times New Roman" panose="02020603050405020304" pitchFamily="18" charset="0"/>
              </a:rPr>
              <a:t>Reference:</a:t>
            </a:r>
          </a:p>
          <a:p>
            <a:pPr marL="284163" lvl="1" algn="l">
              <a:lnSpc>
                <a:spcPct val="100000"/>
              </a:lnSpc>
              <a:spcBef>
                <a:spcPts val="0"/>
              </a:spcBef>
              <a:buClr>
                <a:srgbClr val="FF1919"/>
              </a:buClr>
            </a:pPr>
            <a:r>
              <a:rPr lang="en-US" sz="1900" i="1" dirty="0">
                <a:latin typeface="Avenir Next LT Pro" panose="020B0504020202020204" pitchFamily="34" charset="0"/>
                <a:cs typeface="Times New Roman" panose="02020603050405020304" pitchFamily="18" charset="0"/>
              </a:rPr>
              <a:t>International Building Code (IBC) 2303.2 Fire-Retardant Treated Wood</a:t>
            </a:r>
          </a:p>
        </p:txBody>
      </p:sp>
      <p:pic>
        <p:nvPicPr>
          <p:cNvPr id="2050" name="Picture 2" descr="ASTM E84 – Third-Party Testing Agency – ICC NTA">
            <a:extLst>
              <a:ext uri="{FF2B5EF4-FFF2-40B4-BE49-F238E27FC236}">
                <a16:creationId xmlns:a16="http://schemas.microsoft.com/office/drawing/2014/main" id="{BC70CAE5-5D5C-F039-61A4-FE1F488082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7" r="19349"/>
          <a:stretch/>
        </p:blipFill>
        <p:spPr bwMode="auto">
          <a:xfrm>
            <a:off x="5731496" y="0"/>
            <a:ext cx="6460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9A764E8-19E8-6FAB-ADDC-BFE0919CB3F3}"/>
              </a:ext>
            </a:extLst>
          </p:cNvPr>
          <p:cNvSpPr txBox="1"/>
          <p:nvPr/>
        </p:nvSpPr>
        <p:spPr>
          <a:xfrm>
            <a:off x="9110921" y="195848"/>
            <a:ext cx="2937535" cy="338554"/>
          </a:xfrm>
          <a:prstGeom prst="rect">
            <a:avLst/>
          </a:prstGeom>
          <a:noFill/>
        </p:spPr>
        <p:txBody>
          <a:bodyPr wrap="none" rtlCol="0">
            <a:spAutoFit/>
          </a:bodyPr>
          <a:lstStyle/>
          <a:p>
            <a:r>
              <a:rPr lang="en-US" sz="1600" i="1" dirty="0">
                <a:latin typeface="Avenir Next LT Pro" panose="020B0504020202020204" pitchFamily="34" charset="0"/>
                <a:cs typeface="Times New Roman" panose="02020603050405020304" pitchFamily="18" charset="0"/>
              </a:rPr>
              <a:t>ASTM E84 Steiner Tunnel test </a:t>
            </a: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BUILDING CODE ACCEPTANCE</a:t>
            </a:r>
          </a:p>
        </p:txBody>
      </p:sp>
    </p:spTree>
    <p:extLst>
      <p:ext uri="{BB962C8B-B14F-4D97-AF65-F5344CB8AC3E}">
        <p14:creationId xmlns:p14="http://schemas.microsoft.com/office/powerpoint/2010/main" val="256902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mportance Of Building Codes — Cummins Architecture">
            <a:extLst>
              <a:ext uri="{FF2B5EF4-FFF2-40B4-BE49-F238E27FC236}">
                <a16:creationId xmlns:a16="http://schemas.microsoft.com/office/drawing/2014/main" id="{42204774-5A2F-339D-7368-11DC680AE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4" r="33105"/>
          <a:stretch/>
        </p:blipFill>
        <p:spPr bwMode="auto">
          <a:xfrm>
            <a:off x="1" y="0"/>
            <a:ext cx="6360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9033EAB-6E5A-4209-59D6-D3E73AC28194}"/>
              </a:ext>
            </a:extLst>
          </p:cNvPr>
          <p:cNvSpPr txBox="1">
            <a:spLocks/>
          </p:cNvSpPr>
          <p:nvPr/>
        </p:nvSpPr>
        <p:spPr>
          <a:xfrm>
            <a:off x="6858000" y="365125"/>
            <a:ext cx="4333104"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latin typeface="Avenir Next LT Pro" panose="020B0504020202020204" pitchFamily="34" charset="0"/>
            </a:endParaRP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6978022" y="1956273"/>
            <a:ext cx="4333105" cy="453660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1" indent="-342900" algn="l">
              <a:lnSpc>
                <a:spcPct val="100000"/>
              </a:lnSpc>
              <a:spcBef>
                <a:spcPts val="0"/>
              </a:spcBef>
              <a:spcAft>
                <a:spcPts val="600"/>
              </a:spcAft>
              <a:buClr>
                <a:srgbClr val="FF0000"/>
              </a:buClr>
              <a:buFont typeface="Avenir Next LT Pro" panose="020B0504020202020204" pitchFamily="34" charset="0"/>
              <a:buChar char="|"/>
            </a:pPr>
            <a:r>
              <a:rPr lang="en-US" sz="2100" dirty="0">
                <a:latin typeface="Avenir Next LT Pro" panose="020B0504020202020204" pitchFamily="34" charset="0"/>
                <a:cs typeface="Times New Roman" panose="02020603050405020304" pitchFamily="18" charset="0"/>
              </a:rPr>
              <a:t>Fire-retardant lumber must meet IBC code requirements for fire retardant treated wood as defined in IBC 2303.2 for wood used as a construction material</a:t>
            </a:r>
          </a:p>
          <a:p>
            <a:pPr marL="342900" lvl="1" indent="-342900" algn="l">
              <a:lnSpc>
                <a:spcPct val="100000"/>
              </a:lnSpc>
              <a:spcBef>
                <a:spcPts val="0"/>
              </a:spcBef>
              <a:spcAft>
                <a:spcPts val="600"/>
              </a:spcAft>
              <a:buClr>
                <a:srgbClr val="FF0000"/>
              </a:buClr>
              <a:buFont typeface="Avenir Next LT Pro" panose="020B0504020202020204" pitchFamily="34" charset="0"/>
              <a:buChar char="|"/>
            </a:pPr>
            <a:endParaRPr lang="en-US" sz="2100" dirty="0">
              <a:latin typeface="Avenir Next LT Pro" panose="020B0504020202020204" pitchFamily="34" charset="0"/>
              <a:cs typeface="Times New Roman" panose="02020603050405020304" pitchFamily="18" charset="0"/>
            </a:endParaRPr>
          </a:p>
          <a:p>
            <a:pPr marL="342900" lvl="1" indent="-342900" algn="l">
              <a:lnSpc>
                <a:spcPct val="100000"/>
              </a:lnSpc>
              <a:spcBef>
                <a:spcPts val="0"/>
              </a:spcBef>
              <a:spcAft>
                <a:spcPts val="600"/>
              </a:spcAft>
              <a:buClr>
                <a:srgbClr val="FF0000"/>
              </a:buClr>
              <a:buFont typeface="Avenir Next LT Pro" panose="020B0504020202020204" pitchFamily="34" charset="0"/>
              <a:buChar char="|"/>
            </a:pPr>
            <a:r>
              <a:rPr lang="en-US" sz="2100" dirty="0">
                <a:latin typeface="Avenir Next LT Pro" panose="020B0504020202020204" pitchFamily="34" charset="0"/>
                <a:cs typeface="Times New Roman" panose="02020603050405020304" pitchFamily="18" charset="0"/>
              </a:rPr>
              <a:t>Must be labeled according to requirements in IBC 2303.2.4 Labeling</a:t>
            </a:r>
          </a:p>
          <a:p>
            <a:pPr marL="342900" lvl="1" indent="-342900" algn="l">
              <a:lnSpc>
                <a:spcPct val="100000"/>
              </a:lnSpc>
              <a:spcBef>
                <a:spcPts val="0"/>
              </a:spcBef>
              <a:spcAft>
                <a:spcPts val="600"/>
              </a:spcAft>
              <a:buClr>
                <a:srgbClr val="FF0000"/>
              </a:buClr>
              <a:buFont typeface="Avenir Next LT Pro" panose="020B0504020202020204" pitchFamily="34" charset="0"/>
              <a:buChar char="|"/>
            </a:pPr>
            <a:endParaRPr lang="en-US" sz="2100" dirty="0">
              <a:latin typeface="Avenir Next LT Pro" panose="020B0504020202020204" pitchFamily="34" charset="0"/>
              <a:cs typeface="Times New Roman" panose="02020603050405020304" pitchFamily="18" charset="0"/>
            </a:endParaRPr>
          </a:p>
          <a:p>
            <a:pPr marL="342900" lvl="1" indent="-342900" algn="l">
              <a:lnSpc>
                <a:spcPct val="100000"/>
              </a:lnSpc>
              <a:spcBef>
                <a:spcPts val="0"/>
              </a:spcBef>
              <a:spcAft>
                <a:spcPts val="600"/>
              </a:spcAft>
              <a:buClr>
                <a:srgbClr val="FF0000"/>
              </a:buClr>
              <a:buFont typeface="Avenir Next LT Pro" panose="020B0504020202020204" pitchFamily="34" charset="0"/>
              <a:buChar char="|"/>
            </a:pPr>
            <a:r>
              <a:rPr lang="en-US" sz="2100" dirty="0">
                <a:latin typeface="Avenir Next LT Pro" panose="020B0504020202020204" pitchFamily="34" charset="0"/>
                <a:cs typeface="Times New Roman" panose="02020603050405020304" pitchFamily="18" charset="0"/>
              </a:rPr>
              <a:t>There are several organizations involved in the development of codes as well as evaluation</a:t>
            </a:r>
          </a:p>
        </p:txBody>
      </p:sp>
      <p:sp>
        <p:nvSpPr>
          <p:cNvPr id="16" name="Rectangle 15">
            <a:extLst>
              <a:ext uri="{FF2B5EF4-FFF2-40B4-BE49-F238E27FC236}">
                <a16:creationId xmlns:a16="http://schemas.microsoft.com/office/drawing/2014/main" id="{E170C0C6-3F79-05BB-8D1F-0E7E8D7B49D6}"/>
              </a:ext>
            </a:extLst>
          </p:cNvPr>
          <p:cNvSpPr/>
          <p:nvPr/>
        </p:nvSpPr>
        <p:spPr>
          <a:xfrm rot="10800000">
            <a:off x="11808696" y="0"/>
            <a:ext cx="383304" cy="68580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BUILDING CODE ACCEPTANCE</a:t>
            </a:r>
          </a:p>
        </p:txBody>
      </p:sp>
      <p:sp>
        <p:nvSpPr>
          <p:cNvPr id="22" name="Title 1">
            <a:extLst>
              <a:ext uri="{FF2B5EF4-FFF2-40B4-BE49-F238E27FC236}">
                <a16:creationId xmlns:a16="http://schemas.microsoft.com/office/drawing/2014/main" id="{40193FCE-01B8-E492-F4A5-1AD554ECEA30}"/>
              </a:ext>
            </a:extLst>
          </p:cNvPr>
          <p:cNvSpPr txBox="1">
            <a:spLocks/>
          </p:cNvSpPr>
          <p:nvPr/>
        </p:nvSpPr>
        <p:spPr>
          <a:xfrm>
            <a:off x="6978025" y="148968"/>
            <a:ext cx="4333104"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Avenir Next LT Pro" panose="020B0504020202020204" pitchFamily="34" charset="0"/>
              </a:rPr>
              <a:t>CODE COMPLIANCE</a:t>
            </a:r>
          </a:p>
        </p:txBody>
      </p:sp>
    </p:spTree>
    <p:extLst>
      <p:ext uri="{BB962C8B-B14F-4D97-AF65-F5344CB8AC3E}">
        <p14:creationId xmlns:p14="http://schemas.microsoft.com/office/powerpoint/2010/main" val="1524938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1032980" y="493306"/>
            <a:ext cx="7463748" cy="9861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latin typeface="Avenir Next LT Pro" panose="020B0504020202020204" pitchFamily="34" charset="0"/>
              </a:rPr>
              <a:t>ICC, IBC &amp; IRC</a:t>
            </a: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4972681" y="1904873"/>
            <a:ext cx="6612961" cy="469529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1" algn="l">
              <a:spcBef>
                <a:spcPts val="0"/>
              </a:spcBef>
              <a:spcAft>
                <a:spcPts val="600"/>
              </a:spcAft>
              <a:buClr>
                <a:srgbClr val="FF1919"/>
              </a:buClr>
              <a:tabLst>
                <a:tab pos="472440" algn="l"/>
              </a:tabLst>
            </a:pPr>
            <a:r>
              <a:rPr lang="en-US" sz="1900" b="1" dirty="0">
                <a:latin typeface="Avenir Next LT Pro" panose="020B0504020202020204" pitchFamily="34" charset="0"/>
                <a:cs typeface="Times New Roman" panose="02020603050405020304" pitchFamily="18" charset="0"/>
              </a:rPr>
              <a:t>International Code Council (ICC) </a:t>
            </a:r>
            <a:r>
              <a:rPr lang="en-US" sz="1900" dirty="0">
                <a:latin typeface="Avenir Next LT Pro" panose="020B0504020202020204" pitchFamily="34" charset="0"/>
                <a:cs typeface="Times New Roman" panose="02020603050405020304" pitchFamily="18" charset="0"/>
              </a:rPr>
              <a:t>– </a:t>
            </a:r>
            <a:r>
              <a:rPr lang="en-US" sz="1900" dirty="0">
                <a:latin typeface="Avenir Next LT Pro" panose="020B05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www.iccsafe.org</a:t>
            </a:r>
            <a:endParaRPr lang="en-US" sz="1900" dirty="0">
              <a:latin typeface="Avenir Next LT Pro" panose="020B0504020202020204" pitchFamily="34" charset="0"/>
              <a:cs typeface="Times New Roman" panose="02020603050405020304" pitchFamily="18" charset="0"/>
            </a:endParaRPr>
          </a:p>
          <a:p>
            <a:pPr marL="741363" marR="5080" lvl="2" indent="-284163" algn="l">
              <a:lnSpc>
                <a:spcPct val="100000"/>
              </a:lnSpc>
              <a:spcBef>
                <a:spcPts val="0"/>
              </a:spcBef>
              <a:spcAft>
                <a:spcPts val="600"/>
              </a:spcAft>
              <a:buClr>
                <a:srgbClr val="FF1919"/>
              </a:buClr>
              <a:buFont typeface="Avenir Next LT Pro" panose="020B0504020202020204" pitchFamily="34" charset="0"/>
              <a:buChar char="|"/>
              <a:tabLst>
                <a:tab pos="472440" algn="l"/>
              </a:tabLst>
            </a:pPr>
            <a:r>
              <a:rPr lang="en-US" sz="1700" dirty="0">
                <a:latin typeface="Avenir Next LT Pro" panose="020B0504020202020204" pitchFamily="34" charset="0"/>
                <a:cs typeface="Times New Roman" panose="02020603050405020304" pitchFamily="18" charset="0"/>
              </a:rPr>
              <a:t>The International Code Council is the leading global source of model codes and standards and building safety solutions that include product evaluation, accreditation, technology, training, and certification</a:t>
            </a:r>
          </a:p>
          <a:p>
            <a:pPr marL="741363" marR="5080" lvl="2" indent="-284163" algn="l">
              <a:lnSpc>
                <a:spcPct val="100000"/>
              </a:lnSpc>
              <a:spcBef>
                <a:spcPts val="0"/>
              </a:spcBef>
              <a:spcAft>
                <a:spcPts val="600"/>
              </a:spcAft>
              <a:buClr>
                <a:srgbClr val="FF1919"/>
              </a:buClr>
              <a:buFont typeface="Avenir Next LT Pro" panose="020B0504020202020204" pitchFamily="34" charset="0"/>
              <a:buChar char="|"/>
              <a:tabLst>
                <a:tab pos="472440" algn="l"/>
              </a:tabLst>
            </a:pPr>
            <a:r>
              <a:rPr lang="en-US" sz="1700" dirty="0">
                <a:latin typeface="Avenir Next LT Pro" panose="020B0504020202020204" pitchFamily="34" charset="0"/>
                <a:cs typeface="Times New Roman" panose="02020603050405020304" pitchFamily="18" charset="0"/>
              </a:rPr>
              <a:t>The Code Council's codes, standards, and solutions are used to ensure safe, affordable, and sustainable communities and buildings worldwide</a:t>
            </a:r>
            <a:endParaRPr lang="en-US" sz="1900" b="1" dirty="0">
              <a:latin typeface="Avenir Next LT Pro" panose="020B0504020202020204" pitchFamily="34" charset="0"/>
              <a:cs typeface="Times New Roman" panose="02020603050405020304" pitchFamily="18" charset="0"/>
            </a:endParaRPr>
          </a:p>
          <a:p>
            <a:pPr marL="0" marR="5080" lvl="1" algn="l">
              <a:spcBef>
                <a:spcPts val="0"/>
              </a:spcBef>
              <a:buClr>
                <a:srgbClr val="FF1919"/>
              </a:buClr>
              <a:tabLst>
                <a:tab pos="472440" algn="l"/>
              </a:tabLst>
            </a:pPr>
            <a:endParaRPr lang="en-US" sz="1900" b="1" dirty="0">
              <a:latin typeface="Avenir Next LT Pro" panose="020B0504020202020204" pitchFamily="34" charset="0"/>
              <a:cs typeface="Times New Roman" panose="02020603050405020304" pitchFamily="18" charset="0"/>
            </a:endParaRPr>
          </a:p>
          <a:p>
            <a:pPr marL="0" marR="5080" lvl="1" algn="l">
              <a:spcBef>
                <a:spcPts val="0"/>
              </a:spcBef>
              <a:spcAft>
                <a:spcPts val="600"/>
              </a:spcAft>
              <a:buClr>
                <a:srgbClr val="FF1919"/>
              </a:buClr>
              <a:tabLst>
                <a:tab pos="472440" algn="l"/>
              </a:tabLst>
            </a:pPr>
            <a:r>
              <a:rPr lang="en-US" sz="1900" b="1" dirty="0">
                <a:latin typeface="Avenir Next LT Pro" panose="020B0504020202020204" pitchFamily="34" charset="0"/>
                <a:cs typeface="Times New Roman" panose="02020603050405020304" pitchFamily="18" charset="0"/>
              </a:rPr>
              <a:t>International Building Code (IBC) – </a:t>
            </a:r>
            <a:r>
              <a:rPr lang="en-US" sz="1900" dirty="0">
                <a:latin typeface="Avenir Next LT Pro" panose="020B0504020202020204" pitchFamily="34" charset="0"/>
                <a:cs typeface="Times New Roman" panose="02020603050405020304" pitchFamily="18" charset="0"/>
                <a:hlinkClick r:id="rId4"/>
              </a:rPr>
              <a:t>www.iccsafe.org/ibc</a:t>
            </a:r>
            <a:endParaRPr lang="en-US" sz="1900" dirty="0">
              <a:latin typeface="Avenir Next LT Pro" panose="020B0504020202020204" pitchFamily="34" charset="0"/>
              <a:cs typeface="Times New Roman" panose="02020603050405020304" pitchFamily="18" charset="0"/>
            </a:endParaRPr>
          </a:p>
          <a:p>
            <a:pPr marL="741363" marR="5080" lvl="2" indent="-284163" algn="l">
              <a:spcBef>
                <a:spcPts val="0"/>
              </a:spcBef>
              <a:spcAft>
                <a:spcPts val="600"/>
              </a:spcAft>
              <a:buClr>
                <a:srgbClr val="FF1919"/>
              </a:buClr>
              <a:buFont typeface="Avenir Next LT Pro" panose="020B0504020202020204" pitchFamily="34" charset="0"/>
              <a:buChar char="|"/>
              <a:tabLst>
                <a:tab pos="472440" algn="l"/>
              </a:tabLst>
            </a:pPr>
            <a:r>
              <a:rPr lang="en-US" sz="1600" dirty="0">
                <a:latin typeface="Avenir Next LT Pro" panose="020B0504020202020204" pitchFamily="34" charset="0"/>
                <a:cs typeface="Times New Roman" panose="02020603050405020304" pitchFamily="18" charset="0"/>
              </a:rPr>
              <a:t>Developed and published by the ICC</a:t>
            </a:r>
          </a:p>
          <a:p>
            <a:pPr marL="741363" marR="5080" lvl="2" indent="-284163" algn="l">
              <a:spcBef>
                <a:spcPts val="0"/>
              </a:spcBef>
              <a:spcAft>
                <a:spcPts val="600"/>
              </a:spcAft>
              <a:buClr>
                <a:srgbClr val="FF1919"/>
              </a:buClr>
              <a:buFont typeface="Avenir Next LT Pro" panose="020B0504020202020204" pitchFamily="34" charset="0"/>
              <a:buChar char="|"/>
              <a:tabLst>
                <a:tab pos="472440" algn="l"/>
              </a:tabLst>
            </a:pPr>
            <a:r>
              <a:rPr lang="en-US" sz="1700" dirty="0">
                <a:latin typeface="Avenir Next LT Pro" panose="020B0504020202020204" pitchFamily="34" charset="0"/>
                <a:cs typeface="Times New Roman" panose="02020603050405020304" pitchFamily="18" charset="0"/>
              </a:rPr>
              <a:t>The International Building Code (IBC) is the foundation of the complete Family of International Codes®</a:t>
            </a:r>
          </a:p>
          <a:p>
            <a:pPr marL="741363" marR="5080" lvl="2" indent="-284163" algn="l">
              <a:spcBef>
                <a:spcPts val="0"/>
              </a:spcBef>
              <a:spcAft>
                <a:spcPts val="600"/>
              </a:spcAft>
              <a:buClr>
                <a:srgbClr val="FF1919"/>
              </a:buClr>
              <a:buFont typeface="Avenir Next LT Pro" panose="020B0504020202020204" pitchFamily="34" charset="0"/>
              <a:buChar char="|"/>
              <a:tabLst>
                <a:tab pos="472440" algn="l"/>
              </a:tabLst>
            </a:pPr>
            <a:r>
              <a:rPr lang="en-US" sz="1700" dirty="0">
                <a:latin typeface="Avenir Next LT Pro" panose="020B0504020202020204" pitchFamily="34" charset="0"/>
                <a:cs typeface="Times New Roman" panose="02020603050405020304" pitchFamily="18" charset="0"/>
              </a:rPr>
              <a:t>It addresses design and installation of innovative materials that meet or exceed public health and safety goals</a:t>
            </a:r>
          </a:p>
          <a:p>
            <a:pPr marL="457200" marR="5080" lvl="2" algn="l">
              <a:lnSpc>
                <a:spcPct val="100000"/>
              </a:lnSpc>
              <a:spcBef>
                <a:spcPts val="0"/>
              </a:spcBef>
              <a:spcAft>
                <a:spcPts val="600"/>
              </a:spcAft>
              <a:buClr>
                <a:srgbClr val="FF1919"/>
              </a:buClr>
              <a:tabLst>
                <a:tab pos="472440" algn="l"/>
              </a:tabLst>
            </a:pPr>
            <a:endParaRPr lang="en-US" sz="1700" dirty="0">
              <a:latin typeface="Avenir Next LT Pro" panose="020B0504020202020204" pitchFamily="34" charset="0"/>
              <a:cs typeface="Times New Roman" panose="02020603050405020304" pitchFamily="18" charset="0"/>
            </a:endParaRPr>
          </a:p>
          <a:p>
            <a:pPr marL="0" marR="5080" lvl="1" algn="l">
              <a:spcBef>
                <a:spcPts val="0"/>
              </a:spcBef>
              <a:spcAft>
                <a:spcPts val="600"/>
              </a:spcAft>
              <a:buClr>
                <a:srgbClr val="FF1919"/>
              </a:buClr>
              <a:tabLst>
                <a:tab pos="472440" algn="l"/>
              </a:tabLst>
            </a:pPr>
            <a:r>
              <a:rPr lang="en-US" sz="1900" b="1" dirty="0">
                <a:latin typeface="Avenir Next LT Pro" panose="020B0504020202020204" pitchFamily="34" charset="0"/>
                <a:cs typeface="Times New Roman" panose="02020603050405020304" pitchFamily="18" charset="0"/>
              </a:rPr>
              <a:t>International Residential Code (IRC) – </a:t>
            </a:r>
            <a:r>
              <a:rPr lang="en-US" sz="1900" dirty="0">
                <a:latin typeface="Avenir Next LT Pro" panose="020B0504020202020204" pitchFamily="34" charset="0"/>
                <a:cs typeface="Times New Roman" panose="02020603050405020304" pitchFamily="18" charset="0"/>
                <a:hlinkClick r:id="rId5"/>
              </a:rPr>
              <a:t>website</a:t>
            </a:r>
            <a:endParaRPr lang="en-US" sz="1900" dirty="0">
              <a:latin typeface="Avenir Next LT Pro" panose="020B0504020202020204" pitchFamily="34" charset="0"/>
              <a:cs typeface="Times New Roman" panose="02020603050405020304" pitchFamily="18" charset="0"/>
            </a:endParaRPr>
          </a:p>
          <a:p>
            <a:pPr marL="741363" marR="5080" lvl="2" indent="-284163" algn="l">
              <a:spcBef>
                <a:spcPts val="0"/>
              </a:spcBef>
              <a:spcAft>
                <a:spcPts val="600"/>
              </a:spcAft>
              <a:buClr>
                <a:srgbClr val="FF1919"/>
              </a:buClr>
              <a:buFont typeface="Avenir Next LT Pro" panose="020B0504020202020204" pitchFamily="34" charset="0"/>
              <a:buChar char="|"/>
              <a:tabLst>
                <a:tab pos="472440" algn="l"/>
              </a:tabLst>
            </a:pPr>
            <a:r>
              <a:rPr lang="en-US" sz="1700" dirty="0">
                <a:latin typeface="Avenir Next LT Pro" panose="020B0504020202020204" pitchFamily="34" charset="0"/>
                <a:cs typeface="Times New Roman" panose="02020603050405020304" pitchFamily="18" charset="0"/>
              </a:rPr>
              <a:t>The IRC is a comprehensive collection of rules that apply to residential construction</a:t>
            </a:r>
          </a:p>
          <a:p>
            <a:pPr marL="741363" marR="5080" lvl="2" indent="-284163" algn="l">
              <a:spcBef>
                <a:spcPts val="0"/>
              </a:spcBef>
              <a:spcAft>
                <a:spcPts val="600"/>
              </a:spcAft>
              <a:buClr>
                <a:srgbClr val="FF1919"/>
              </a:buClr>
              <a:buFont typeface="Avenir Next LT Pro" panose="020B0504020202020204" pitchFamily="34" charset="0"/>
              <a:buChar char="|"/>
              <a:tabLst>
                <a:tab pos="472440" algn="l"/>
              </a:tabLst>
            </a:pPr>
            <a:r>
              <a:rPr lang="en-US" sz="1700" dirty="0">
                <a:latin typeface="Avenir Next LT Pro" panose="020B0504020202020204" pitchFamily="34" charset="0"/>
                <a:cs typeface="Times New Roman" panose="02020603050405020304" pitchFamily="18" charset="0"/>
              </a:rPr>
              <a:t>It is the model building code for one- and two-family dwellings throughout most of the US</a:t>
            </a:r>
          </a:p>
          <a:p>
            <a:pPr marL="284163" lvl="1" indent="-284163" algn="l">
              <a:lnSpc>
                <a:spcPct val="100000"/>
              </a:lnSpc>
              <a:spcBef>
                <a:spcPts val="0"/>
              </a:spcBef>
              <a:buClr>
                <a:srgbClr val="FF1919"/>
              </a:buClr>
              <a:buFont typeface="Avenir Next LT Pro" panose="020B0504020202020204" pitchFamily="34" charset="0"/>
              <a:buChar char="|"/>
            </a:pPr>
            <a:endParaRPr lang="en-US" sz="1900" i="1" dirty="0">
              <a:latin typeface="Avenir Next LT Pro" panose="020B050402020202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BUILDING CODE ACCEPTANCE</a:t>
            </a:r>
          </a:p>
        </p:txBody>
      </p:sp>
      <p:pic>
        <p:nvPicPr>
          <p:cNvPr id="2052" name="Picture 4" descr="ICC Logo » Vision 20/20">
            <a:extLst>
              <a:ext uri="{FF2B5EF4-FFF2-40B4-BE49-F238E27FC236}">
                <a16:creationId xmlns:a16="http://schemas.microsoft.com/office/drawing/2014/main" id="{61CC0C50-DD79-151B-5CF7-352572C177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586" y="2009486"/>
            <a:ext cx="2928812" cy="11028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rchitectural Resources">
            <a:extLst>
              <a:ext uri="{FF2B5EF4-FFF2-40B4-BE49-F238E27FC236}">
                <a16:creationId xmlns:a16="http://schemas.microsoft.com/office/drawing/2014/main" id="{D7243188-F4C5-EF71-C914-78250A92C5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686" r="53038" b="29119"/>
          <a:stretch/>
        </p:blipFill>
        <p:spPr bwMode="auto">
          <a:xfrm>
            <a:off x="1213584" y="5213576"/>
            <a:ext cx="1952089" cy="1086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rchitectural Resources">
            <a:extLst>
              <a:ext uri="{FF2B5EF4-FFF2-40B4-BE49-F238E27FC236}">
                <a16:creationId xmlns:a16="http://schemas.microsoft.com/office/drawing/2014/main" id="{6830769B-29B2-D50E-0066-BE0B3F4A2F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578" t="32206" r="2547" b="31175"/>
          <a:stretch/>
        </p:blipFill>
        <p:spPr bwMode="auto">
          <a:xfrm>
            <a:off x="1213584" y="3642336"/>
            <a:ext cx="1952089" cy="108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43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1032980" y="493306"/>
            <a:ext cx="7463748" cy="9861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latin typeface="Avenir Next LT Pro" panose="020B0504020202020204" pitchFamily="34" charset="0"/>
              </a:rPr>
              <a:t>ASTM &amp; ESR</a:t>
            </a: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3083668" y="1613042"/>
            <a:ext cx="8521430" cy="483639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1" algn="l">
              <a:spcBef>
                <a:spcPts val="0"/>
              </a:spcBef>
              <a:spcAft>
                <a:spcPts val="1000"/>
              </a:spcAft>
              <a:buClr>
                <a:srgbClr val="FF1919"/>
              </a:buClr>
              <a:tabLst>
                <a:tab pos="472440" algn="l"/>
              </a:tabLst>
            </a:pPr>
            <a:r>
              <a:rPr lang="en-US" sz="1900" b="1" dirty="0">
                <a:latin typeface="Avenir Next LT Pro" panose="020B0504020202020204" pitchFamily="34" charset="0"/>
                <a:cs typeface="Times New Roman" panose="02020603050405020304" pitchFamily="18" charset="0"/>
              </a:rPr>
              <a:t>American Society for Testing &amp; Materials (ASTM) – </a:t>
            </a:r>
            <a:r>
              <a:rPr lang="en-US" sz="1900" dirty="0">
                <a:latin typeface="Avenir Next LT Pro" panose="020B0504020202020204" pitchFamily="34" charset="0"/>
                <a:cs typeface="Times New Roman" panose="02020603050405020304" pitchFamily="18" charset="0"/>
                <a:hlinkClick r:id="rId3"/>
              </a:rPr>
              <a:t>www.astm.org</a:t>
            </a:r>
            <a:endParaRPr lang="en-US" sz="1900" dirty="0">
              <a:latin typeface="Avenir Next LT Pro" panose="020B0504020202020204" pitchFamily="34" charset="0"/>
              <a:cs typeface="Times New Roman" panose="02020603050405020304" pitchFamily="18" charset="0"/>
            </a:endParaRP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r>
              <a:rPr lang="en-US" dirty="0">
                <a:latin typeface="Avenir Next LT Pro" panose="020B0504020202020204" pitchFamily="34" charset="0"/>
                <a:cs typeface="Times New Roman" panose="02020603050405020304" pitchFamily="18" charset="0"/>
              </a:rPr>
              <a:t>ASTM International is a globally recognized leader in the development and delivery of voluntary consensus standards. Today, over 12,000 ASTM standards are used around the world to improve product quality, enhance health and safety, strengthen market access and trade, and build consumer confidence</a:t>
            </a: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endParaRPr lang="en-US" dirty="0">
              <a:latin typeface="Avenir Next LT Pro" panose="020B0504020202020204" pitchFamily="34" charset="0"/>
              <a:cs typeface="Times New Roman" panose="02020603050405020304" pitchFamily="18" charset="0"/>
            </a:endParaRP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r>
              <a:rPr lang="en-US" dirty="0">
                <a:latin typeface="Avenir Next LT Pro" panose="020B0504020202020204" pitchFamily="34" charset="0"/>
                <a:cs typeface="Times New Roman" panose="02020603050405020304" pitchFamily="18" charset="0"/>
              </a:rPr>
              <a:t>Example ASTM: </a:t>
            </a:r>
            <a:r>
              <a:rPr lang="en-US" dirty="0">
                <a:latin typeface="Avenir Next LT Pro" panose="020B0504020202020204" pitchFamily="34" charset="0"/>
                <a:cs typeface="Times New Roman" panose="02020603050405020304" pitchFamily="18" charset="0"/>
                <a:hlinkClick r:id="rId4"/>
              </a:rPr>
              <a:t>ASTM E84 </a:t>
            </a:r>
            <a:r>
              <a:rPr lang="en-US" dirty="0">
                <a:latin typeface="Avenir Next LT Pro" panose="020B0504020202020204" pitchFamily="34" charset="0"/>
                <a:cs typeface="Times New Roman" panose="02020603050405020304" pitchFamily="18" charset="0"/>
              </a:rPr>
              <a:t>– Standard Test Method for Surface Burning Characteristics of Building Materials</a:t>
            </a:r>
          </a:p>
          <a:p>
            <a:pPr marL="0" marR="5080" lvl="1" algn="l">
              <a:spcBef>
                <a:spcPts val="0"/>
              </a:spcBef>
              <a:spcAft>
                <a:spcPts val="600"/>
              </a:spcAft>
              <a:buClr>
                <a:srgbClr val="FF1919"/>
              </a:buClr>
              <a:tabLst>
                <a:tab pos="472440" algn="l"/>
              </a:tabLst>
            </a:pPr>
            <a:endParaRPr lang="en-US" sz="1900" b="1" dirty="0">
              <a:latin typeface="Avenir Next LT Pro" panose="020B0504020202020204" pitchFamily="34" charset="0"/>
              <a:cs typeface="Times New Roman" panose="02020603050405020304" pitchFamily="18" charset="0"/>
            </a:endParaRPr>
          </a:p>
          <a:p>
            <a:pPr marL="0" marR="5080" lvl="1" algn="l">
              <a:spcBef>
                <a:spcPts val="0"/>
              </a:spcBef>
              <a:spcAft>
                <a:spcPts val="600"/>
              </a:spcAft>
              <a:buClr>
                <a:srgbClr val="FF1919"/>
              </a:buClr>
              <a:tabLst>
                <a:tab pos="472440" algn="l"/>
              </a:tabLst>
            </a:pPr>
            <a:endParaRPr lang="en-US" sz="1900" b="1" dirty="0">
              <a:latin typeface="Avenir Next LT Pro" panose="020B0504020202020204" pitchFamily="34" charset="0"/>
              <a:cs typeface="Times New Roman" panose="02020603050405020304" pitchFamily="18" charset="0"/>
            </a:endParaRPr>
          </a:p>
          <a:p>
            <a:pPr marL="0" marR="5080" lvl="1" algn="l">
              <a:spcBef>
                <a:spcPts val="0"/>
              </a:spcBef>
              <a:spcAft>
                <a:spcPts val="600"/>
              </a:spcAft>
              <a:buClr>
                <a:srgbClr val="FF1919"/>
              </a:buClr>
              <a:tabLst>
                <a:tab pos="472440" algn="l"/>
              </a:tabLst>
            </a:pPr>
            <a:endParaRPr lang="en-US" sz="1900" b="1" dirty="0">
              <a:latin typeface="Avenir Next LT Pro" panose="020B0504020202020204" pitchFamily="34" charset="0"/>
              <a:cs typeface="Times New Roman" panose="02020603050405020304" pitchFamily="18" charset="0"/>
            </a:endParaRPr>
          </a:p>
          <a:p>
            <a:pPr marL="0" marR="5080" lvl="1" algn="l">
              <a:spcBef>
                <a:spcPts val="0"/>
              </a:spcBef>
              <a:spcAft>
                <a:spcPts val="600"/>
              </a:spcAft>
              <a:buClr>
                <a:srgbClr val="FF1919"/>
              </a:buClr>
              <a:tabLst>
                <a:tab pos="472440" algn="l"/>
              </a:tabLst>
            </a:pPr>
            <a:endParaRPr lang="en-US" sz="1900" b="1" dirty="0">
              <a:latin typeface="Avenir Next LT Pro" panose="020B0504020202020204" pitchFamily="34" charset="0"/>
              <a:cs typeface="Times New Roman" panose="02020603050405020304" pitchFamily="18" charset="0"/>
            </a:endParaRPr>
          </a:p>
          <a:p>
            <a:pPr marL="0" marR="5080" lvl="1" algn="l">
              <a:spcBef>
                <a:spcPts val="0"/>
              </a:spcBef>
              <a:spcAft>
                <a:spcPts val="1000"/>
              </a:spcAft>
              <a:buClr>
                <a:srgbClr val="FF1919"/>
              </a:buClr>
              <a:tabLst>
                <a:tab pos="472440" algn="l"/>
              </a:tabLst>
            </a:pPr>
            <a:r>
              <a:rPr lang="en-US" sz="1900" b="1" dirty="0">
                <a:latin typeface="Avenir Next LT Pro" panose="020B0504020202020204" pitchFamily="34" charset="0"/>
                <a:cs typeface="Times New Roman" panose="02020603050405020304" pitchFamily="18" charset="0"/>
              </a:rPr>
              <a:t>Evaluation Service Report (ESR) - </a:t>
            </a:r>
            <a:r>
              <a:rPr lang="en-US" sz="1900" dirty="0">
                <a:latin typeface="Avenir Next LT Pro" panose="020B0504020202020204" pitchFamily="34" charset="0"/>
                <a:cs typeface="Times New Roman" panose="02020603050405020304" pitchFamily="18" charset="0"/>
                <a:hlinkClick r:id="rId5"/>
              </a:rPr>
              <a:t>website</a:t>
            </a:r>
            <a:endParaRPr lang="en-US" sz="1700" dirty="0">
              <a:latin typeface="Avenir Next LT Pro" panose="020B0504020202020204" pitchFamily="34" charset="0"/>
              <a:cs typeface="Times New Roman" panose="02020603050405020304" pitchFamily="18" charset="0"/>
            </a:endParaRP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r>
              <a:rPr lang="en-US" dirty="0">
                <a:latin typeface="Avenir Next LT Pro" panose="020B0504020202020204" pitchFamily="34" charset="0"/>
                <a:cs typeface="Times New Roman" panose="02020603050405020304" pitchFamily="18" charset="0"/>
              </a:rPr>
              <a:t>An ESR, or evaluation service report, is a compilation of all the tests conducted on a specific product showing the approvals, testing and effective applications of a specific product based on code requirements</a:t>
            </a: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endParaRPr lang="en-US" dirty="0">
              <a:latin typeface="Avenir Next LT Pro" panose="020B0504020202020204" pitchFamily="34" charset="0"/>
              <a:cs typeface="Times New Roman" panose="02020603050405020304" pitchFamily="18" charset="0"/>
            </a:endParaRP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r>
              <a:rPr lang="en-US" dirty="0">
                <a:latin typeface="Avenir Next LT Pro" panose="020B0504020202020204" pitchFamily="34" charset="0"/>
                <a:cs typeface="Times New Roman" panose="02020603050405020304" pitchFamily="18" charset="0"/>
              </a:rPr>
              <a:t>ESR is not part of the building code – the code resides in publications by the International Code Council (ICC), this includes the IRC, the IBC and the ICC depending on the project</a:t>
            </a: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endParaRPr lang="en-US" dirty="0">
              <a:latin typeface="Avenir Next LT Pro" panose="020B0504020202020204" pitchFamily="34" charset="0"/>
              <a:cs typeface="Times New Roman" panose="02020603050405020304" pitchFamily="18" charset="0"/>
            </a:endParaRP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r>
              <a:rPr lang="en-US" dirty="0">
                <a:latin typeface="Avenir Next LT Pro" panose="020B0504020202020204" pitchFamily="34" charset="0"/>
                <a:cs typeface="Times New Roman" panose="02020603050405020304" pitchFamily="18" charset="0"/>
              </a:rPr>
              <a:t>ICC ES ESR-4373 is a code compliant document that shows conformance to appropriate standards and codes</a:t>
            </a:r>
          </a:p>
          <a:p>
            <a:pPr marL="741363" marR="5080" lvl="2" indent="-284163" algn="l">
              <a:spcBef>
                <a:spcPts val="0"/>
              </a:spcBef>
              <a:spcAft>
                <a:spcPts val="600"/>
              </a:spcAft>
              <a:buClr>
                <a:srgbClr val="FF1919"/>
              </a:buClr>
              <a:buFont typeface="Avenir Next LT Pro" panose="020B0504020202020204" pitchFamily="34" charset="0"/>
              <a:buChar char="|"/>
              <a:tabLst>
                <a:tab pos="472440" algn="l"/>
              </a:tabLst>
            </a:pPr>
            <a:endParaRPr lang="en-US" sz="1700" dirty="0">
              <a:latin typeface="Avenir Next LT Pro" panose="020B0504020202020204" pitchFamily="34" charset="0"/>
              <a:cs typeface="Times New Roman" panose="02020603050405020304" pitchFamily="18" charset="0"/>
            </a:endParaRPr>
          </a:p>
          <a:p>
            <a:pPr marL="741363" marR="5080" lvl="2" indent="-284163" algn="l">
              <a:spcBef>
                <a:spcPts val="0"/>
              </a:spcBef>
              <a:spcAft>
                <a:spcPts val="600"/>
              </a:spcAft>
              <a:buClr>
                <a:srgbClr val="FF1919"/>
              </a:buClr>
              <a:buFont typeface="Avenir Next LT Pro" panose="020B0504020202020204" pitchFamily="34" charset="0"/>
              <a:buChar char="|"/>
              <a:tabLst>
                <a:tab pos="472440" algn="l"/>
              </a:tabLst>
            </a:pPr>
            <a:r>
              <a:rPr lang="en-US" dirty="0">
                <a:latin typeface="Avenir Next LT Pro" panose="020B0504020202020204" pitchFamily="34" charset="0"/>
                <a:cs typeface="Times New Roman" panose="02020603050405020304" pitchFamily="18" charset="0"/>
              </a:rPr>
              <a:t>Example:  </a:t>
            </a:r>
            <a:r>
              <a:rPr lang="en-US" sz="2000" dirty="0">
                <a:cs typeface="Times New Roman" panose="02020603050405020304" pitchFamily="18" charset="0"/>
                <a:hlinkClick r:id="rId6"/>
              </a:rPr>
              <a:t>ESR 4373</a:t>
            </a:r>
            <a:endParaRPr lang="en-US" sz="2000" dirty="0">
              <a:cs typeface="Times New Roman" panose="02020603050405020304" pitchFamily="18" charset="0"/>
            </a:endParaRPr>
          </a:p>
          <a:p>
            <a:pPr marL="741363" marR="5080" lvl="2" indent="-284163" algn="l">
              <a:spcBef>
                <a:spcPts val="0"/>
              </a:spcBef>
              <a:spcAft>
                <a:spcPts val="600"/>
              </a:spcAft>
              <a:buClr>
                <a:srgbClr val="FF1919"/>
              </a:buClr>
              <a:buFont typeface="Avenir Next LT Pro" panose="020B0504020202020204" pitchFamily="34" charset="0"/>
              <a:buChar char="|"/>
              <a:tabLst>
                <a:tab pos="472440" algn="l"/>
              </a:tabLst>
            </a:pPr>
            <a:endParaRPr lang="en-US" sz="1700" dirty="0">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buClr>
                <a:srgbClr val="FF1919"/>
              </a:buClr>
              <a:buFont typeface="Avenir Next LT Pro" panose="020B0504020202020204" pitchFamily="34" charset="0"/>
              <a:buChar char="|"/>
            </a:pPr>
            <a:endParaRPr lang="en-US" sz="1900" i="1" dirty="0">
              <a:latin typeface="Avenir Next LT Pro" panose="020B050402020202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BUILDING CODE ACCEPTANCE</a:t>
            </a:r>
          </a:p>
        </p:txBody>
      </p:sp>
      <p:pic>
        <p:nvPicPr>
          <p:cNvPr id="5" name="Picture 8">
            <a:extLst>
              <a:ext uri="{FF2B5EF4-FFF2-40B4-BE49-F238E27FC236}">
                <a16:creationId xmlns:a16="http://schemas.microsoft.com/office/drawing/2014/main" id="{7772300B-C7ED-FF20-2BDA-C29C8E90E5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236" y="1724911"/>
            <a:ext cx="1560304" cy="14317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CC Report">
            <a:extLst>
              <a:ext uri="{FF2B5EF4-FFF2-40B4-BE49-F238E27FC236}">
                <a16:creationId xmlns:a16="http://schemas.microsoft.com/office/drawing/2014/main" id="{D1CBE522-0BAA-29CE-C3C0-142505134B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108" y="3941943"/>
            <a:ext cx="2581275"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192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515600" cy="1194899"/>
          </a:xfrm>
        </p:spPr>
        <p:txBody>
          <a:bodyPr>
            <a:normAutofit/>
          </a:bodyPr>
          <a:lstStyle/>
          <a:p>
            <a:r>
              <a:rPr lang="en-US" sz="3200" b="1" dirty="0">
                <a:latin typeface="Avenir Next LT Pro" panose="020B0504020202020204" pitchFamily="34" charset="0"/>
                <a:ea typeface="+mn-ea"/>
                <a:cs typeface="Arial" panose="020B0604020202020204" pitchFamily="34" charset="0"/>
              </a:rPr>
              <a:t>CEU CERTIFICATION</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1557835"/>
            <a:ext cx="10515600" cy="3158208"/>
          </a:xfrm>
        </p:spPr>
        <p:txBody>
          <a:bodyPr>
            <a:normAutofit fontScale="62500" lnSpcReduction="20000"/>
          </a:bodyPr>
          <a:lstStyle/>
          <a:p>
            <a:pPr marL="0" indent="0">
              <a:lnSpc>
                <a:spcPct val="120000"/>
              </a:lnSpc>
              <a:buNone/>
            </a:pPr>
            <a:r>
              <a:rPr lang="en-US" sz="2900" dirty="0">
                <a:latin typeface="Avenir Next LT Pro" panose="020B0504020202020204" pitchFamily="34" charset="0"/>
              </a:rPr>
              <a:t>UFP Retail Solutions, the parent company of ProWood®, is a registered provider with The American Institute of Architects Continuing Education Systems (AIA CES). Credit earned on completion of this program will be reported to CES Records for AIA members. Certificates of Completion for non-AIA members are available on request.</a:t>
            </a:r>
          </a:p>
          <a:p>
            <a:pPr marL="0" indent="0">
              <a:lnSpc>
                <a:spcPct val="120000"/>
              </a:lnSpc>
              <a:buNone/>
            </a:pPr>
            <a:endParaRPr lang="en-US" sz="2900" dirty="0">
              <a:latin typeface="Avenir Next LT Pro" panose="020B0504020202020204" pitchFamily="34" charset="0"/>
            </a:endParaRPr>
          </a:p>
          <a:p>
            <a:pPr marL="0" indent="0">
              <a:lnSpc>
                <a:spcPct val="120000"/>
              </a:lnSpc>
              <a:buNone/>
            </a:pPr>
            <a:r>
              <a:rPr lang="en-US" sz="2900" dirty="0">
                <a:latin typeface="Avenir Next LT Pro" panose="020B0504020202020204" pitchFamily="34" charset="0"/>
              </a:rPr>
              <a:t>This program is registered with AIA, NARI, and NAHB for continuing professional education. As such, it does not include content that may be deemed or construed to be an approval or endorsement by the AIA/NARI/NAHB of any material of construction or any method or manner of handling, using, distributing or dealing in any material or product. Questions related to specific methods, and services will be addressed at the end of this presentation.</a:t>
            </a:r>
          </a:p>
          <a:p>
            <a:endParaRPr lang="en-US" dirty="0"/>
          </a:p>
        </p:txBody>
      </p:sp>
      <p:pic>
        <p:nvPicPr>
          <p:cNvPr id="4" name="Picture 3">
            <a:extLst>
              <a:ext uri="{FF2B5EF4-FFF2-40B4-BE49-F238E27FC236}">
                <a16:creationId xmlns:a16="http://schemas.microsoft.com/office/drawing/2014/main" id="{8A1A8EED-5839-484C-B473-53C4C0113F9C}"/>
              </a:ext>
            </a:extLst>
          </p:cNvPr>
          <p:cNvPicPr>
            <a:picLocks noChangeAspect="1"/>
          </p:cNvPicPr>
          <p:nvPr/>
        </p:nvPicPr>
        <p:blipFill rotWithShape="1">
          <a:blip r:embed="rId3">
            <a:extLst>
              <a:ext uri="{28A0092B-C50C-407E-A947-70E740481C1C}">
                <a14:useLocalDpi xmlns:a14="http://schemas.microsoft.com/office/drawing/2010/main" val="0"/>
              </a:ext>
            </a:extLst>
          </a:blip>
          <a:srcRect r="4007"/>
          <a:stretch/>
        </p:blipFill>
        <p:spPr>
          <a:xfrm>
            <a:off x="1984330" y="4983832"/>
            <a:ext cx="1937989" cy="1324436"/>
          </a:xfrm>
          <a:prstGeom prst="rect">
            <a:avLst/>
          </a:prstGeom>
        </p:spPr>
      </p:pic>
      <p:pic>
        <p:nvPicPr>
          <p:cNvPr id="5" name="Picture 4">
            <a:extLst>
              <a:ext uri="{FF2B5EF4-FFF2-40B4-BE49-F238E27FC236}">
                <a16:creationId xmlns:a16="http://schemas.microsoft.com/office/drawing/2014/main" id="{FE3D5970-CFBF-403C-90EC-F4AEDB5B058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90310" y="5000439"/>
            <a:ext cx="1835298" cy="1357618"/>
          </a:xfrm>
          <a:prstGeom prst="rect">
            <a:avLst/>
          </a:prstGeom>
        </p:spPr>
      </p:pic>
      <p:pic>
        <p:nvPicPr>
          <p:cNvPr id="2050" name="Picture 2" descr="Event: Empowering Ethics in Changing Culture | AIA Cincinnati">
            <a:extLst>
              <a:ext uri="{FF2B5EF4-FFF2-40B4-BE49-F238E27FC236}">
                <a16:creationId xmlns:a16="http://schemas.microsoft.com/office/drawing/2014/main" id="{F7FA52C2-C4CC-4154-AA9C-E86A9A1C7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8627" y="5175458"/>
            <a:ext cx="2445706" cy="100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18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6858000" y="365125"/>
            <a:ext cx="4333104"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400" b="1" dirty="0">
              <a:latin typeface="Avenir Next LT Pro" panose="020B0504020202020204" pitchFamily="34" charset="0"/>
            </a:endParaRP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5895062" y="1160294"/>
            <a:ext cx="5559571" cy="5203900"/>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5080" lvl="2" algn="l">
              <a:lnSpc>
                <a:spcPct val="110000"/>
              </a:lnSpc>
              <a:spcBef>
                <a:spcPts val="0"/>
              </a:spcBef>
              <a:spcAft>
                <a:spcPts val="600"/>
              </a:spcAft>
              <a:buClr>
                <a:srgbClr val="FF1919"/>
              </a:buClr>
              <a:tabLst>
                <a:tab pos="472440" algn="l"/>
              </a:tabLst>
            </a:pPr>
            <a:r>
              <a:rPr lang="en-US" sz="3800" b="1" dirty="0">
                <a:latin typeface="Avenir Next LT Pro" panose="020B0504020202020204" pitchFamily="34" charset="0"/>
                <a:cs typeface="Times New Roman" panose="02020603050405020304" pitchFamily="18" charset="0"/>
              </a:rPr>
              <a:t>2302.2.4 Labeling</a:t>
            </a: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endParaRPr lang="en-US" sz="2700" dirty="0">
              <a:latin typeface="Avenir Next LT Pro" panose="020B0504020202020204" pitchFamily="34" charset="0"/>
              <a:cs typeface="Times New Roman" panose="02020603050405020304" pitchFamily="18" charset="0"/>
            </a:endParaRP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r>
              <a:rPr lang="en-US" sz="2700" dirty="0">
                <a:latin typeface="Avenir Next LT Pro" panose="020B0504020202020204" pitchFamily="34" charset="0"/>
                <a:cs typeface="Times New Roman" panose="02020603050405020304" pitchFamily="18" charset="0"/>
              </a:rPr>
              <a:t>In addition to the labels required in Section 2303.1.1 for sawn lumber and Section 2303.1.5 for wood structural panels, each piece of fire-retardant treated lumber and wood structural panels shall be labeled</a:t>
            </a: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endParaRPr lang="en-US" sz="2700" dirty="0">
              <a:latin typeface="Avenir Next LT Pro" panose="020B0504020202020204" pitchFamily="34" charset="0"/>
              <a:cs typeface="Times New Roman" panose="02020603050405020304" pitchFamily="18" charset="0"/>
            </a:endParaRP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r>
              <a:rPr lang="en-US" sz="2700" dirty="0">
                <a:latin typeface="Avenir Next LT Pro" panose="020B0504020202020204" pitchFamily="34" charset="0"/>
                <a:cs typeface="Times New Roman" panose="02020603050405020304" pitchFamily="18" charset="0"/>
              </a:rPr>
              <a:t>The label shall contain the following items:</a:t>
            </a:r>
          </a:p>
          <a:p>
            <a:pPr marL="741363" marR="5080" lvl="2" indent="-284163" algn="l">
              <a:lnSpc>
                <a:spcPct val="110000"/>
              </a:lnSpc>
              <a:spcBef>
                <a:spcPts val="0"/>
              </a:spcBef>
              <a:spcAft>
                <a:spcPts val="600"/>
              </a:spcAft>
              <a:buClr>
                <a:srgbClr val="FF1919"/>
              </a:buClr>
              <a:buFont typeface="Avenir Next LT Pro" panose="020B0504020202020204" pitchFamily="34" charset="0"/>
              <a:buChar char="|"/>
              <a:tabLst>
                <a:tab pos="472440" algn="l"/>
              </a:tabLst>
            </a:pPr>
            <a:endParaRPr lang="en-US" sz="2700" dirty="0">
              <a:latin typeface="Avenir Next LT Pro" panose="020B0504020202020204" pitchFamily="34" charset="0"/>
              <a:cs typeface="Times New Roman" panose="02020603050405020304" pitchFamily="18" charset="0"/>
            </a:endParaRPr>
          </a:p>
          <a:p>
            <a:pPr marL="739775" marR="5080" lvl="2" algn="l">
              <a:lnSpc>
                <a:spcPct val="110000"/>
              </a:lnSpc>
              <a:spcBef>
                <a:spcPts val="0"/>
              </a:spcBef>
              <a:spcAft>
                <a:spcPts val="1200"/>
              </a:spcAft>
              <a:buClr>
                <a:srgbClr val="FF1919"/>
              </a:buClr>
              <a:tabLst>
                <a:tab pos="472440" algn="l"/>
              </a:tabLst>
            </a:pPr>
            <a:r>
              <a:rPr lang="en-US" sz="2700" dirty="0">
                <a:latin typeface="Avenir Next LT Pro" panose="020B0504020202020204" pitchFamily="34" charset="0"/>
                <a:cs typeface="Times New Roman" panose="02020603050405020304" pitchFamily="18" charset="0"/>
              </a:rPr>
              <a:t>The identification mark of an approved agency in accordance with Section 1703.5</a:t>
            </a:r>
          </a:p>
          <a:p>
            <a:pPr marL="739775" marR="5080" lvl="2" algn="l">
              <a:lnSpc>
                <a:spcPct val="110000"/>
              </a:lnSpc>
              <a:spcBef>
                <a:spcPts val="0"/>
              </a:spcBef>
              <a:spcAft>
                <a:spcPts val="1200"/>
              </a:spcAft>
              <a:buClr>
                <a:srgbClr val="FF1919"/>
              </a:buClr>
              <a:tabLst>
                <a:tab pos="472440" algn="l"/>
              </a:tabLst>
            </a:pPr>
            <a:r>
              <a:rPr lang="en-US" sz="2700" dirty="0">
                <a:latin typeface="Avenir Next LT Pro" panose="020B0504020202020204" pitchFamily="34" charset="0"/>
                <a:cs typeface="Times New Roman" panose="02020603050405020304" pitchFamily="18" charset="0"/>
              </a:rPr>
              <a:t>Identification of treating manufacturer</a:t>
            </a:r>
          </a:p>
          <a:p>
            <a:pPr marL="739775" marR="5080" lvl="2" algn="l">
              <a:lnSpc>
                <a:spcPct val="110000"/>
              </a:lnSpc>
              <a:spcBef>
                <a:spcPts val="0"/>
              </a:spcBef>
              <a:spcAft>
                <a:spcPts val="1200"/>
              </a:spcAft>
              <a:buClr>
                <a:srgbClr val="FF1919"/>
              </a:buClr>
              <a:tabLst>
                <a:tab pos="472440" algn="l"/>
              </a:tabLst>
            </a:pPr>
            <a:r>
              <a:rPr lang="en-US" sz="2700" dirty="0">
                <a:latin typeface="Avenir Next LT Pro" panose="020B0504020202020204" pitchFamily="34" charset="0"/>
                <a:cs typeface="Times New Roman" panose="02020603050405020304" pitchFamily="18" charset="0"/>
              </a:rPr>
              <a:t>The name of the fire-retardant treatment</a:t>
            </a:r>
          </a:p>
          <a:p>
            <a:pPr marL="739775" marR="5080" lvl="2" algn="l">
              <a:lnSpc>
                <a:spcPct val="110000"/>
              </a:lnSpc>
              <a:spcBef>
                <a:spcPts val="0"/>
              </a:spcBef>
              <a:spcAft>
                <a:spcPts val="1200"/>
              </a:spcAft>
              <a:buClr>
                <a:srgbClr val="FF1919"/>
              </a:buClr>
              <a:tabLst>
                <a:tab pos="472440" algn="l"/>
              </a:tabLst>
            </a:pPr>
            <a:r>
              <a:rPr lang="en-US" sz="2700" dirty="0">
                <a:latin typeface="Avenir Next LT Pro" panose="020B0504020202020204" pitchFamily="34" charset="0"/>
                <a:cs typeface="Times New Roman" panose="02020603050405020304" pitchFamily="18" charset="0"/>
              </a:rPr>
              <a:t>The species of wood treated</a:t>
            </a:r>
          </a:p>
          <a:p>
            <a:pPr marL="739775" marR="5080" lvl="2" algn="l">
              <a:lnSpc>
                <a:spcPct val="110000"/>
              </a:lnSpc>
              <a:spcBef>
                <a:spcPts val="0"/>
              </a:spcBef>
              <a:spcAft>
                <a:spcPts val="1200"/>
              </a:spcAft>
              <a:buClr>
                <a:srgbClr val="FF1919"/>
              </a:buClr>
              <a:tabLst>
                <a:tab pos="472440" algn="l"/>
              </a:tabLst>
            </a:pPr>
            <a:r>
              <a:rPr lang="en-US" sz="2700" dirty="0">
                <a:latin typeface="Avenir Next LT Pro" panose="020B0504020202020204" pitchFamily="34" charset="0"/>
                <a:cs typeface="Times New Roman" panose="02020603050405020304" pitchFamily="18" charset="0"/>
              </a:rPr>
              <a:t>Flame spread and smoke-developed index</a:t>
            </a:r>
          </a:p>
          <a:p>
            <a:pPr marL="739775" marR="5080" lvl="2" algn="l">
              <a:lnSpc>
                <a:spcPct val="110000"/>
              </a:lnSpc>
              <a:spcBef>
                <a:spcPts val="0"/>
              </a:spcBef>
              <a:spcAft>
                <a:spcPts val="1200"/>
              </a:spcAft>
              <a:buClr>
                <a:srgbClr val="FF1919"/>
              </a:buClr>
              <a:tabLst>
                <a:tab pos="472440" algn="l"/>
              </a:tabLst>
            </a:pPr>
            <a:r>
              <a:rPr lang="en-US" sz="2700" dirty="0">
                <a:latin typeface="Avenir Next LT Pro" panose="020B0504020202020204" pitchFamily="34" charset="0"/>
                <a:cs typeface="Times New Roman" panose="02020603050405020304" pitchFamily="18" charset="0"/>
              </a:rPr>
              <a:t>Method of drying after treatment</a:t>
            </a:r>
          </a:p>
          <a:p>
            <a:pPr marL="739775" marR="5080" lvl="2" algn="l">
              <a:lnSpc>
                <a:spcPct val="110000"/>
              </a:lnSpc>
              <a:spcBef>
                <a:spcPts val="0"/>
              </a:spcBef>
              <a:spcAft>
                <a:spcPts val="1200"/>
              </a:spcAft>
              <a:buClr>
                <a:srgbClr val="FF1919"/>
              </a:buClr>
              <a:tabLst>
                <a:tab pos="472440" algn="l"/>
              </a:tabLst>
            </a:pPr>
            <a:r>
              <a:rPr lang="en-US" sz="2700" dirty="0">
                <a:latin typeface="Avenir Next LT Pro" panose="020B0504020202020204" pitchFamily="34" charset="0"/>
                <a:cs typeface="Times New Roman" panose="02020603050405020304" pitchFamily="18" charset="0"/>
              </a:rPr>
              <a:t>Conformance with appropriate standards in accordance with Sections 2302.2.5 through 2303.2.8</a:t>
            </a:r>
          </a:p>
          <a:p>
            <a:pPr marL="342900" lvl="1" indent="-342900" algn="l">
              <a:lnSpc>
                <a:spcPct val="100000"/>
              </a:lnSpc>
              <a:spcBef>
                <a:spcPts val="0"/>
              </a:spcBef>
              <a:spcAft>
                <a:spcPts val="600"/>
              </a:spcAft>
              <a:buClr>
                <a:srgbClr val="FF0000"/>
              </a:buClr>
              <a:buFont typeface="Avenir Next LT Pro" panose="020B0504020202020204" pitchFamily="34" charset="0"/>
              <a:buChar char="|"/>
            </a:pPr>
            <a:endParaRPr lang="en-US" sz="2100" dirty="0">
              <a:latin typeface="Avenir Next LT Pro" panose="020B050402020202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170C0C6-3F79-05BB-8D1F-0E7E8D7B49D6}"/>
              </a:ext>
            </a:extLst>
          </p:cNvPr>
          <p:cNvSpPr/>
          <p:nvPr/>
        </p:nvSpPr>
        <p:spPr>
          <a:xfrm rot="10800000">
            <a:off x="11808696" y="0"/>
            <a:ext cx="383304" cy="68580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BUILDING CODE ACCEPTANCE</a:t>
            </a:r>
          </a:p>
        </p:txBody>
      </p:sp>
      <p:sp>
        <p:nvSpPr>
          <p:cNvPr id="22" name="Title 1">
            <a:extLst>
              <a:ext uri="{FF2B5EF4-FFF2-40B4-BE49-F238E27FC236}">
                <a16:creationId xmlns:a16="http://schemas.microsoft.com/office/drawing/2014/main" id="{40193FCE-01B8-E492-F4A5-1AD554ECEA30}"/>
              </a:ext>
            </a:extLst>
          </p:cNvPr>
          <p:cNvSpPr txBox="1">
            <a:spLocks/>
          </p:cNvSpPr>
          <p:nvPr/>
        </p:nvSpPr>
        <p:spPr>
          <a:xfrm>
            <a:off x="616449" y="205453"/>
            <a:ext cx="5152759" cy="176647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Avenir Next LT Pro" panose="020B0504020202020204" pitchFamily="34" charset="0"/>
              </a:rPr>
              <a:t>UNDERSTANDING LABELING</a:t>
            </a:r>
          </a:p>
        </p:txBody>
      </p:sp>
      <p:pic>
        <p:nvPicPr>
          <p:cNvPr id="13" name="Picture 12">
            <a:extLst>
              <a:ext uri="{FF2B5EF4-FFF2-40B4-BE49-F238E27FC236}">
                <a16:creationId xmlns:a16="http://schemas.microsoft.com/office/drawing/2014/main" id="{1A6639B6-C5CD-544A-B8E1-30D73AE9C341}"/>
              </a:ext>
            </a:extLst>
          </p:cNvPr>
          <p:cNvPicPr>
            <a:picLocks noChangeAspect="1"/>
          </p:cNvPicPr>
          <p:nvPr/>
        </p:nvPicPr>
        <p:blipFill rotWithShape="1">
          <a:blip r:embed="rId3"/>
          <a:srcRect l="929" t="20095" r="57643" b="12431"/>
          <a:stretch/>
        </p:blipFill>
        <p:spPr>
          <a:xfrm>
            <a:off x="494199" y="2592793"/>
            <a:ext cx="5152759" cy="2360305"/>
          </a:xfrm>
          <a:prstGeom prst="rect">
            <a:avLst/>
          </a:prstGeom>
        </p:spPr>
      </p:pic>
      <p:sp>
        <p:nvSpPr>
          <p:cNvPr id="14" name="Oval 13">
            <a:extLst>
              <a:ext uri="{FF2B5EF4-FFF2-40B4-BE49-F238E27FC236}">
                <a16:creationId xmlns:a16="http://schemas.microsoft.com/office/drawing/2014/main" id="{4DBC9987-A435-DF96-CB59-A56CF02423DE}"/>
              </a:ext>
            </a:extLst>
          </p:cNvPr>
          <p:cNvSpPr/>
          <p:nvPr/>
        </p:nvSpPr>
        <p:spPr>
          <a:xfrm>
            <a:off x="432133" y="3803340"/>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7</a:t>
            </a:r>
          </a:p>
        </p:txBody>
      </p:sp>
      <p:cxnSp>
        <p:nvCxnSpPr>
          <p:cNvPr id="15" name="Straight Arrow Connector 14">
            <a:extLst>
              <a:ext uri="{FF2B5EF4-FFF2-40B4-BE49-F238E27FC236}">
                <a16:creationId xmlns:a16="http://schemas.microsoft.com/office/drawing/2014/main" id="{240635AC-C31E-8474-9507-9DA226740B90}"/>
              </a:ext>
            </a:extLst>
          </p:cNvPr>
          <p:cNvCxnSpPr>
            <a:cxnSpLocks/>
          </p:cNvCxnSpPr>
          <p:nvPr/>
        </p:nvCxnSpPr>
        <p:spPr>
          <a:xfrm>
            <a:off x="814708" y="2547926"/>
            <a:ext cx="154124" cy="337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E2539B69-3B68-F031-EE01-5EFB108841A7}"/>
              </a:ext>
            </a:extLst>
          </p:cNvPr>
          <p:cNvSpPr/>
          <p:nvPr/>
        </p:nvSpPr>
        <p:spPr>
          <a:xfrm>
            <a:off x="654051" y="2351025"/>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3</a:t>
            </a:r>
          </a:p>
        </p:txBody>
      </p:sp>
      <p:cxnSp>
        <p:nvCxnSpPr>
          <p:cNvPr id="18" name="Straight Arrow Connector 17">
            <a:extLst>
              <a:ext uri="{FF2B5EF4-FFF2-40B4-BE49-F238E27FC236}">
                <a16:creationId xmlns:a16="http://schemas.microsoft.com/office/drawing/2014/main" id="{40100BF6-C17B-BA3B-9608-12185967D97B}"/>
              </a:ext>
            </a:extLst>
          </p:cNvPr>
          <p:cNvCxnSpPr>
            <a:cxnSpLocks/>
          </p:cNvCxnSpPr>
          <p:nvPr/>
        </p:nvCxnSpPr>
        <p:spPr>
          <a:xfrm flipV="1">
            <a:off x="875865" y="4771472"/>
            <a:ext cx="94785" cy="331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7A07090-E2E2-D570-0E90-42244873D288}"/>
              </a:ext>
            </a:extLst>
          </p:cNvPr>
          <p:cNvSpPr/>
          <p:nvPr/>
        </p:nvSpPr>
        <p:spPr>
          <a:xfrm>
            <a:off x="744073" y="5058755"/>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2</a:t>
            </a:r>
          </a:p>
        </p:txBody>
      </p:sp>
      <p:cxnSp>
        <p:nvCxnSpPr>
          <p:cNvPr id="20" name="Straight Arrow Connector 19">
            <a:extLst>
              <a:ext uri="{FF2B5EF4-FFF2-40B4-BE49-F238E27FC236}">
                <a16:creationId xmlns:a16="http://schemas.microsoft.com/office/drawing/2014/main" id="{C79F1A67-B0A1-0DAA-D5A1-2819783FD5B6}"/>
              </a:ext>
            </a:extLst>
          </p:cNvPr>
          <p:cNvCxnSpPr>
            <a:cxnSpLocks/>
          </p:cNvCxnSpPr>
          <p:nvPr/>
        </p:nvCxnSpPr>
        <p:spPr>
          <a:xfrm flipH="1" flipV="1">
            <a:off x="1802944" y="4314997"/>
            <a:ext cx="138568" cy="1003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D36E707-083A-2AFC-2758-ED6EF6A13DA3}"/>
              </a:ext>
            </a:extLst>
          </p:cNvPr>
          <p:cNvSpPr/>
          <p:nvPr/>
        </p:nvSpPr>
        <p:spPr>
          <a:xfrm>
            <a:off x="1802944" y="5189004"/>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4</a:t>
            </a:r>
          </a:p>
        </p:txBody>
      </p:sp>
      <p:cxnSp>
        <p:nvCxnSpPr>
          <p:cNvPr id="24" name="Straight Arrow Connector 23">
            <a:extLst>
              <a:ext uri="{FF2B5EF4-FFF2-40B4-BE49-F238E27FC236}">
                <a16:creationId xmlns:a16="http://schemas.microsoft.com/office/drawing/2014/main" id="{1B4BEB43-FEEE-94E6-4C02-8B2E58E8AB65}"/>
              </a:ext>
            </a:extLst>
          </p:cNvPr>
          <p:cNvCxnSpPr>
            <a:cxnSpLocks/>
          </p:cNvCxnSpPr>
          <p:nvPr/>
        </p:nvCxnSpPr>
        <p:spPr>
          <a:xfrm flipV="1">
            <a:off x="3174125" y="4545049"/>
            <a:ext cx="382108" cy="557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D230DE6F-50A7-9E53-AF1F-44769072504E}"/>
              </a:ext>
            </a:extLst>
          </p:cNvPr>
          <p:cNvSpPr/>
          <p:nvPr/>
        </p:nvSpPr>
        <p:spPr>
          <a:xfrm>
            <a:off x="3043876" y="5058755"/>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5</a:t>
            </a:r>
          </a:p>
        </p:txBody>
      </p:sp>
      <p:cxnSp>
        <p:nvCxnSpPr>
          <p:cNvPr id="26" name="Straight Arrow Connector 25">
            <a:extLst>
              <a:ext uri="{FF2B5EF4-FFF2-40B4-BE49-F238E27FC236}">
                <a16:creationId xmlns:a16="http://schemas.microsoft.com/office/drawing/2014/main" id="{FF1D34DD-2AAC-6B49-9F0C-BC30FEFDE978}"/>
              </a:ext>
            </a:extLst>
          </p:cNvPr>
          <p:cNvCxnSpPr>
            <a:cxnSpLocks/>
          </p:cNvCxnSpPr>
          <p:nvPr/>
        </p:nvCxnSpPr>
        <p:spPr>
          <a:xfrm>
            <a:off x="3663989" y="3210753"/>
            <a:ext cx="275015" cy="162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AAADE82-22E7-71CB-57AC-98AEC03B95B2}"/>
              </a:ext>
            </a:extLst>
          </p:cNvPr>
          <p:cNvSpPr/>
          <p:nvPr/>
        </p:nvSpPr>
        <p:spPr>
          <a:xfrm>
            <a:off x="3443784" y="3042810"/>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1</a:t>
            </a:r>
          </a:p>
        </p:txBody>
      </p:sp>
      <p:cxnSp>
        <p:nvCxnSpPr>
          <p:cNvPr id="28" name="Straight Arrow Connector 27">
            <a:extLst>
              <a:ext uri="{FF2B5EF4-FFF2-40B4-BE49-F238E27FC236}">
                <a16:creationId xmlns:a16="http://schemas.microsoft.com/office/drawing/2014/main" id="{624611B1-7E58-CAF3-EDD9-E6348F32BA1A}"/>
              </a:ext>
            </a:extLst>
          </p:cNvPr>
          <p:cNvCxnSpPr>
            <a:cxnSpLocks/>
            <a:stCxn id="14" idx="6"/>
          </p:cNvCxnSpPr>
          <p:nvPr/>
        </p:nvCxnSpPr>
        <p:spPr>
          <a:xfrm flipV="1">
            <a:off x="692631" y="3921449"/>
            <a:ext cx="230626" cy="12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BDF927D-4189-5195-6DA4-FB42B064067F}"/>
              </a:ext>
            </a:extLst>
          </p:cNvPr>
          <p:cNvCxnSpPr>
            <a:cxnSpLocks/>
          </p:cNvCxnSpPr>
          <p:nvPr/>
        </p:nvCxnSpPr>
        <p:spPr>
          <a:xfrm flipH="1">
            <a:off x="2880421" y="3803340"/>
            <a:ext cx="293704" cy="151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0ECD595-3759-970D-370D-F22D7900F867}"/>
              </a:ext>
            </a:extLst>
          </p:cNvPr>
          <p:cNvSpPr/>
          <p:nvPr/>
        </p:nvSpPr>
        <p:spPr>
          <a:xfrm>
            <a:off x="3118583" y="3640507"/>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6</a:t>
            </a:r>
          </a:p>
        </p:txBody>
      </p:sp>
      <p:pic>
        <p:nvPicPr>
          <p:cNvPr id="41" name="Picture 40">
            <a:extLst>
              <a:ext uri="{FF2B5EF4-FFF2-40B4-BE49-F238E27FC236}">
                <a16:creationId xmlns:a16="http://schemas.microsoft.com/office/drawing/2014/main" id="{A444F208-CC8C-2C34-E3D0-C81A957FCA21}"/>
              </a:ext>
            </a:extLst>
          </p:cNvPr>
          <p:cNvPicPr>
            <a:picLocks noChangeAspect="1"/>
          </p:cNvPicPr>
          <p:nvPr/>
        </p:nvPicPr>
        <p:blipFill rotWithShape="1">
          <a:blip r:embed="rId3"/>
          <a:srcRect l="929" t="20095" r="57643" b="12431"/>
          <a:stretch/>
        </p:blipFill>
        <p:spPr>
          <a:xfrm>
            <a:off x="494199" y="2592793"/>
            <a:ext cx="5152759" cy="2360306"/>
          </a:xfrm>
          <a:prstGeom prst="rect">
            <a:avLst/>
          </a:prstGeom>
        </p:spPr>
      </p:pic>
      <p:sp>
        <p:nvSpPr>
          <p:cNvPr id="42" name="Oval 41">
            <a:extLst>
              <a:ext uri="{FF2B5EF4-FFF2-40B4-BE49-F238E27FC236}">
                <a16:creationId xmlns:a16="http://schemas.microsoft.com/office/drawing/2014/main" id="{AFBC21C7-C00A-F0F9-AFFD-991FF5246F0C}"/>
              </a:ext>
            </a:extLst>
          </p:cNvPr>
          <p:cNvSpPr/>
          <p:nvPr/>
        </p:nvSpPr>
        <p:spPr>
          <a:xfrm>
            <a:off x="432133" y="3803340"/>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7</a:t>
            </a:r>
          </a:p>
        </p:txBody>
      </p:sp>
      <p:sp>
        <p:nvSpPr>
          <p:cNvPr id="44" name="Oval 43">
            <a:extLst>
              <a:ext uri="{FF2B5EF4-FFF2-40B4-BE49-F238E27FC236}">
                <a16:creationId xmlns:a16="http://schemas.microsoft.com/office/drawing/2014/main" id="{CC19F956-267E-E3C2-B068-3D3A5801DF1E}"/>
              </a:ext>
            </a:extLst>
          </p:cNvPr>
          <p:cNvSpPr/>
          <p:nvPr/>
        </p:nvSpPr>
        <p:spPr>
          <a:xfrm>
            <a:off x="654051" y="2351025"/>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3</a:t>
            </a:r>
          </a:p>
        </p:txBody>
      </p:sp>
      <p:sp>
        <p:nvSpPr>
          <p:cNvPr id="46" name="Oval 45">
            <a:extLst>
              <a:ext uri="{FF2B5EF4-FFF2-40B4-BE49-F238E27FC236}">
                <a16:creationId xmlns:a16="http://schemas.microsoft.com/office/drawing/2014/main" id="{32CF2FD5-A387-B962-B97E-56F60225A52D}"/>
              </a:ext>
            </a:extLst>
          </p:cNvPr>
          <p:cNvSpPr/>
          <p:nvPr/>
        </p:nvSpPr>
        <p:spPr>
          <a:xfrm>
            <a:off x="744073" y="5058755"/>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2</a:t>
            </a:r>
          </a:p>
        </p:txBody>
      </p:sp>
      <p:sp>
        <p:nvSpPr>
          <p:cNvPr id="48" name="Oval 47">
            <a:extLst>
              <a:ext uri="{FF2B5EF4-FFF2-40B4-BE49-F238E27FC236}">
                <a16:creationId xmlns:a16="http://schemas.microsoft.com/office/drawing/2014/main" id="{CE492C88-7197-A3D2-1DCF-CDE7C70D8CD2}"/>
              </a:ext>
            </a:extLst>
          </p:cNvPr>
          <p:cNvSpPr/>
          <p:nvPr/>
        </p:nvSpPr>
        <p:spPr>
          <a:xfrm>
            <a:off x="1802944" y="5189004"/>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4</a:t>
            </a:r>
          </a:p>
        </p:txBody>
      </p:sp>
      <p:cxnSp>
        <p:nvCxnSpPr>
          <p:cNvPr id="49" name="Straight Arrow Connector 48">
            <a:extLst>
              <a:ext uri="{FF2B5EF4-FFF2-40B4-BE49-F238E27FC236}">
                <a16:creationId xmlns:a16="http://schemas.microsoft.com/office/drawing/2014/main" id="{123283FB-1A80-3805-9BF8-A8F3BAE2C78A}"/>
              </a:ext>
            </a:extLst>
          </p:cNvPr>
          <p:cNvCxnSpPr>
            <a:cxnSpLocks/>
          </p:cNvCxnSpPr>
          <p:nvPr/>
        </p:nvCxnSpPr>
        <p:spPr>
          <a:xfrm flipV="1">
            <a:off x="3174125" y="4545049"/>
            <a:ext cx="382108" cy="557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597788D-EC5C-225C-1A19-07A27A3ABC3A}"/>
              </a:ext>
            </a:extLst>
          </p:cNvPr>
          <p:cNvSpPr/>
          <p:nvPr/>
        </p:nvSpPr>
        <p:spPr>
          <a:xfrm>
            <a:off x="3043876" y="5058755"/>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5</a:t>
            </a:r>
          </a:p>
        </p:txBody>
      </p:sp>
      <p:cxnSp>
        <p:nvCxnSpPr>
          <p:cNvPr id="51" name="Straight Arrow Connector 50">
            <a:extLst>
              <a:ext uri="{FF2B5EF4-FFF2-40B4-BE49-F238E27FC236}">
                <a16:creationId xmlns:a16="http://schemas.microsoft.com/office/drawing/2014/main" id="{587291D8-86FA-1F60-B687-5F2250F86535}"/>
              </a:ext>
            </a:extLst>
          </p:cNvPr>
          <p:cNvCxnSpPr>
            <a:cxnSpLocks/>
          </p:cNvCxnSpPr>
          <p:nvPr/>
        </p:nvCxnSpPr>
        <p:spPr>
          <a:xfrm>
            <a:off x="3663989" y="3210753"/>
            <a:ext cx="275015" cy="162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88D90C10-8E0A-0662-1BA0-BFDF279D7D81}"/>
              </a:ext>
            </a:extLst>
          </p:cNvPr>
          <p:cNvSpPr/>
          <p:nvPr/>
        </p:nvSpPr>
        <p:spPr>
          <a:xfrm>
            <a:off x="3443784" y="3042810"/>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1</a:t>
            </a:r>
          </a:p>
        </p:txBody>
      </p:sp>
      <p:cxnSp>
        <p:nvCxnSpPr>
          <p:cNvPr id="53" name="Straight Arrow Connector 52">
            <a:extLst>
              <a:ext uri="{FF2B5EF4-FFF2-40B4-BE49-F238E27FC236}">
                <a16:creationId xmlns:a16="http://schemas.microsoft.com/office/drawing/2014/main" id="{3C3E1420-520E-ED0D-FDE6-DB648A973E1D}"/>
              </a:ext>
            </a:extLst>
          </p:cNvPr>
          <p:cNvCxnSpPr>
            <a:cxnSpLocks/>
            <a:stCxn id="42" idx="6"/>
          </p:cNvCxnSpPr>
          <p:nvPr/>
        </p:nvCxnSpPr>
        <p:spPr>
          <a:xfrm flipV="1">
            <a:off x="692631" y="3921449"/>
            <a:ext cx="230626" cy="12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8222FEA-89D8-2C3E-4267-0E8C8E2DC03C}"/>
              </a:ext>
            </a:extLst>
          </p:cNvPr>
          <p:cNvCxnSpPr>
            <a:cxnSpLocks/>
          </p:cNvCxnSpPr>
          <p:nvPr/>
        </p:nvCxnSpPr>
        <p:spPr>
          <a:xfrm flipH="1">
            <a:off x="2880421" y="3803340"/>
            <a:ext cx="293704" cy="151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3E7B762A-C695-97A6-CD82-3D73A5802105}"/>
              </a:ext>
            </a:extLst>
          </p:cNvPr>
          <p:cNvSpPr/>
          <p:nvPr/>
        </p:nvSpPr>
        <p:spPr>
          <a:xfrm>
            <a:off x="3118583" y="3640507"/>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6</a:t>
            </a:r>
          </a:p>
        </p:txBody>
      </p:sp>
      <p:sp>
        <p:nvSpPr>
          <p:cNvPr id="58" name="Oval 57">
            <a:extLst>
              <a:ext uri="{FF2B5EF4-FFF2-40B4-BE49-F238E27FC236}">
                <a16:creationId xmlns:a16="http://schemas.microsoft.com/office/drawing/2014/main" id="{5BE3B9AC-9DE6-CA65-3980-EFFCB536CC7E}"/>
              </a:ext>
            </a:extLst>
          </p:cNvPr>
          <p:cNvSpPr/>
          <p:nvPr/>
        </p:nvSpPr>
        <p:spPr>
          <a:xfrm>
            <a:off x="6340602" y="3272486"/>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1</a:t>
            </a:r>
          </a:p>
        </p:txBody>
      </p:sp>
      <p:sp>
        <p:nvSpPr>
          <p:cNvPr id="59" name="Oval 58">
            <a:extLst>
              <a:ext uri="{FF2B5EF4-FFF2-40B4-BE49-F238E27FC236}">
                <a16:creationId xmlns:a16="http://schemas.microsoft.com/office/drawing/2014/main" id="{632A71D0-0446-570C-E7D0-C06A6D0F1805}"/>
              </a:ext>
            </a:extLst>
          </p:cNvPr>
          <p:cNvSpPr/>
          <p:nvPr/>
        </p:nvSpPr>
        <p:spPr>
          <a:xfrm>
            <a:off x="6340602" y="3789657"/>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2</a:t>
            </a:r>
          </a:p>
        </p:txBody>
      </p:sp>
      <p:sp>
        <p:nvSpPr>
          <p:cNvPr id="60" name="Oval 59">
            <a:extLst>
              <a:ext uri="{FF2B5EF4-FFF2-40B4-BE49-F238E27FC236}">
                <a16:creationId xmlns:a16="http://schemas.microsoft.com/office/drawing/2014/main" id="{B1BA847C-DCD3-C028-5382-DBCE5A569A84}"/>
              </a:ext>
            </a:extLst>
          </p:cNvPr>
          <p:cNvSpPr/>
          <p:nvPr/>
        </p:nvSpPr>
        <p:spPr>
          <a:xfrm>
            <a:off x="6340602" y="4115629"/>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3</a:t>
            </a:r>
          </a:p>
        </p:txBody>
      </p:sp>
      <p:sp>
        <p:nvSpPr>
          <p:cNvPr id="61" name="Oval 60">
            <a:extLst>
              <a:ext uri="{FF2B5EF4-FFF2-40B4-BE49-F238E27FC236}">
                <a16:creationId xmlns:a16="http://schemas.microsoft.com/office/drawing/2014/main" id="{5C436BF5-A18F-D7EF-4DCE-8BC1F6216DFB}"/>
              </a:ext>
            </a:extLst>
          </p:cNvPr>
          <p:cNvSpPr/>
          <p:nvPr/>
        </p:nvSpPr>
        <p:spPr>
          <a:xfrm>
            <a:off x="6340602" y="4457746"/>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4</a:t>
            </a:r>
          </a:p>
        </p:txBody>
      </p:sp>
      <p:sp>
        <p:nvSpPr>
          <p:cNvPr id="62" name="Oval 61">
            <a:extLst>
              <a:ext uri="{FF2B5EF4-FFF2-40B4-BE49-F238E27FC236}">
                <a16:creationId xmlns:a16="http://schemas.microsoft.com/office/drawing/2014/main" id="{5782408E-4D3B-936A-F56D-44E7BE26A4EC}"/>
              </a:ext>
            </a:extLst>
          </p:cNvPr>
          <p:cNvSpPr/>
          <p:nvPr/>
        </p:nvSpPr>
        <p:spPr>
          <a:xfrm>
            <a:off x="6340602" y="4797309"/>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5</a:t>
            </a:r>
          </a:p>
        </p:txBody>
      </p:sp>
      <p:sp>
        <p:nvSpPr>
          <p:cNvPr id="63" name="Oval 62">
            <a:extLst>
              <a:ext uri="{FF2B5EF4-FFF2-40B4-BE49-F238E27FC236}">
                <a16:creationId xmlns:a16="http://schemas.microsoft.com/office/drawing/2014/main" id="{E2F3C60E-5DA2-34BB-1DD8-60F10AFF212B}"/>
              </a:ext>
            </a:extLst>
          </p:cNvPr>
          <p:cNvSpPr/>
          <p:nvPr/>
        </p:nvSpPr>
        <p:spPr>
          <a:xfrm>
            <a:off x="6340602" y="5123422"/>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6</a:t>
            </a:r>
          </a:p>
        </p:txBody>
      </p:sp>
      <p:sp>
        <p:nvSpPr>
          <p:cNvPr id="64" name="Oval 63">
            <a:extLst>
              <a:ext uri="{FF2B5EF4-FFF2-40B4-BE49-F238E27FC236}">
                <a16:creationId xmlns:a16="http://schemas.microsoft.com/office/drawing/2014/main" id="{177BC0D5-767C-CD52-AFBB-94CB503A2943}"/>
              </a:ext>
            </a:extLst>
          </p:cNvPr>
          <p:cNvSpPr/>
          <p:nvPr/>
        </p:nvSpPr>
        <p:spPr>
          <a:xfrm>
            <a:off x="6340602" y="5464984"/>
            <a:ext cx="260498" cy="2604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7</a:t>
            </a:r>
          </a:p>
        </p:txBody>
      </p:sp>
      <p:sp>
        <p:nvSpPr>
          <p:cNvPr id="2" name="TextBox 1">
            <a:extLst>
              <a:ext uri="{FF2B5EF4-FFF2-40B4-BE49-F238E27FC236}">
                <a16:creationId xmlns:a16="http://schemas.microsoft.com/office/drawing/2014/main" id="{23F635F1-4D11-C55F-DFE9-35728216CF7E}"/>
              </a:ext>
            </a:extLst>
          </p:cNvPr>
          <p:cNvSpPr txBox="1"/>
          <p:nvPr/>
        </p:nvSpPr>
        <p:spPr>
          <a:xfrm>
            <a:off x="724407" y="2750244"/>
            <a:ext cx="2253586" cy="400110"/>
          </a:xfrm>
          <a:prstGeom prst="rect">
            <a:avLst/>
          </a:prstGeom>
          <a:solidFill>
            <a:schemeClr val="bg1"/>
          </a:solidFill>
        </p:spPr>
        <p:txBody>
          <a:bodyPr wrap="square" rtlCol="0">
            <a:spAutoFit/>
          </a:bodyPr>
          <a:lstStyle/>
          <a:p>
            <a:pPr algn="ctr"/>
            <a:r>
              <a:rPr lang="en-US" sz="2000" b="1" dirty="0">
                <a:latin typeface="Arial" panose="020B0604020202020204" pitchFamily="34" charset="0"/>
                <a:cs typeface="Arial" panose="020B0604020202020204" pitchFamily="34" charset="0"/>
              </a:rPr>
              <a:t>[ BRAND NAME ]</a:t>
            </a:r>
          </a:p>
        </p:txBody>
      </p:sp>
      <p:cxnSp>
        <p:nvCxnSpPr>
          <p:cNvPr id="43" name="Straight Arrow Connector 42">
            <a:extLst>
              <a:ext uri="{FF2B5EF4-FFF2-40B4-BE49-F238E27FC236}">
                <a16:creationId xmlns:a16="http://schemas.microsoft.com/office/drawing/2014/main" id="{3280D3ED-8777-732B-3E91-1C18618906AA}"/>
              </a:ext>
            </a:extLst>
          </p:cNvPr>
          <p:cNvCxnSpPr>
            <a:cxnSpLocks/>
          </p:cNvCxnSpPr>
          <p:nvPr/>
        </p:nvCxnSpPr>
        <p:spPr>
          <a:xfrm>
            <a:off x="814708" y="2547926"/>
            <a:ext cx="154124" cy="337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56CA55E-1286-A223-57A6-D3CA021DBF72}"/>
              </a:ext>
            </a:extLst>
          </p:cNvPr>
          <p:cNvSpPr txBox="1"/>
          <p:nvPr/>
        </p:nvSpPr>
        <p:spPr>
          <a:xfrm>
            <a:off x="734583" y="4556755"/>
            <a:ext cx="2253586" cy="253916"/>
          </a:xfrm>
          <a:prstGeom prst="rect">
            <a:avLst/>
          </a:prstGeom>
          <a:solidFill>
            <a:schemeClr val="bg1"/>
          </a:solidFill>
        </p:spPr>
        <p:txBody>
          <a:bodyPr wrap="square" rtlCol="0">
            <a:spAutoFit/>
          </a:bodyPr>
          <a:lstStyle/>
          <a:p>
            <a:pPr algn="ctr"/>
            <a:r>
              <a:rPr lang="en-US" sz="1050" b="1" dirty="0">
                <a:latin typeface="Arial" panose="020B0604020202020204" pitchFamily="34" charset="0"/>
                <a:cs typeface="Arial" panose="020B0604020202020204" pitchFamily="34" charset="0"/>
              </a:rPr>
              <a:t>[ TREATING MANUFACTURER]</a:t>
            </a:r>
          </a:p>
        </p:txBody>
      </p:sp>
      <p:cxnSp>
        <p:nvCxnSpPr>
          <p:cNvPr id="45" name="Straight Arrow Connector 44">
            <a:extLst>
              <a:ext uri="{FF2B5EF4-FFF2-40B4-BE49-F238E27FC236}">
                <a16:creationId xmlns:a16="http://schemas.microsoft.com/office/drawing/2014/main" id="{90985F29-C8ED-0EE7-9DB6-97ECEEC4DD9E}"/>
              </a:ext>
            </a:extLst>
          </p:cNvPr>
          <p:cNvCxnSpPr>
            <a:cxnSpLocks/>
          </p:cNvCxnSpPr>
          <p:nvPr/>
        </p:nvCxnSpPr>
        <p:spPr>
          <a:xfrm flipV="1">
            <a:off x="875865" y="4771472"/>
            <a:ext cx="94785" cy="331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C99C808-3C52-C708-447F-4CDB522A63AB}"/>
              </a:ext>
            </a:extLst>
          </p:cNvPr>
          <p:cNvCxnSpPr>
            <a:cxnSpLocks/>
          </p:cNvCxnSpPr>
          <p:nvPr/>
        </p:nvCxnSpPr>
        <p:spPr>
          <a:xfrm flipH="1" flipV="1">
            <a:off x="1802944" y="4314997"/>
            <a:ext cx="138568" cy="1003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92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5ED3CD-EBCC-052C-E85B-FCF3C1C08E97}"/>
              </a:ext>
            </a:extLst>
          </p:cNvPr>
          <p:cNvSpPr/>
          <p:nvPr/>
        </p:nvSpPr>
        <p:spPr>
          <a:xfrm>
            <a:off x="0" y="0"/>
            <a:ext cx="63916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80CFE9-74F0-C00B-5DBB-FF23A5C3DC15}"/>
              </a:ext>
            </a:extLst>
          </p:cNvPr>
          <p:cNvSpPr/>
          <p:nvPr/>
        </p:nvSpPr>
        <p:spPr>
          <a:xfrm>
            <a:off x="6466800" y="0"/>
            <a:ext cx="5725200" cy="6858000"/>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venir Next LT Pro" panose="020B0504020202020204" pitchFamily="34" charset="0"/>
              </a:rPr>
              <a:t>Learning Objective #4</a:t>
            </a:r>
          </a:p>
          <a:p>
            <a:pPr algn="ctr"/>
            <a:endParaRPr lang="en-US" sz="1600" b="1" dirty="0">
              <a:latin typeface="Avenir Next LT Pro" panose="020B0504020202020204" pitchFamily="34" charset="0"/>
            </a:endParaRPr>
          </a:p>
          <a:p>
            <a:pPr algn="ctr"/>
            <a:r>
              <a:rPr lang="en-US" sz="3200" b="1" dirty="0">
                <a:latin typeface="Avenir Next LT Pro" panose="020B0504020202020204" pitchFamily="34" charset="0"/>
              </a:rPr>
              <a:t>COMMON PRODUCT </a:t>
            </a:r>
          </a:p>
          <a:p>
            <a:pPr algn="ctr"/>
            <a:r>
              <a:rPr lang="en-US" sz="3200" b="1" dirty="0">
                <a:latin typeface="Avenir Next LT Pro" panose="020B0504020202020204" pitchFamily="34" charset="0"/>
              </a:rPr>
              <a:t>USES</a:t>
            </a:r>
          </a:p>
        </p:txBody>
      </p:sp>
      <p:sp>
        <p:nvSpPr>
          <p:cNvPr id="11" name="TextBox 10">
            <a:extLst>
              <a:ext uri="{FF2B5EF4-FFF2-40B4-BE49-F238E27FC236}">
                <a16:creationId xmlns:a16="http://schemas.microsoft.com/office/drawing/2014/main" id="{5B073769-D652-7DCC-36DA-50C44F12981B}"/>
              </a:ext>
            </a:extLst>
          </p:cNvPr>
          <p:cNvSpPr txBox="1"/>
          <p:nvPr/>
        </p:nvSpPr>
        <p:spPr>
          <a:xfrm>
            <a:off x="594730" y="2644170"/>
            <a:ext cx="5202192" cy="1569660"/>
          </a:xfrm>
          <a:prstGeom prst="rect">
            <a:avLst/>
          </a:prstGeom>
          <a:noFill/>
        </p:spPr>
        <p:txBody>
          <a:bodyPr wrap="square" rtlCol="0">
            <a:spAutoFit/>
          </a:bodyPr>
          <a:lstStyle/>
          <a:p>
            <a:pPr algn="ctr"/>
            <a:r>
              <a:rPr lang="en-US" sz="3200" b="1" dirty="0">
                <a:solidFill>
                  <a:schemeClr val="bg1"/>
                </a:solidFill>
                <a:latin typeface="Avenir Next LT Pro" panose="020B0504020202020204" pitchFamily="34" charset="0"/>
                <a:cs typeface="Arial" panose="020B0604020202020204" pitchFamily="34" charset="0"/>
              </a:rPr>
              <a:t>FIRE-RETARDANT WOOD PROVIDES SAFETY, RELIABILITY &amp; VALUE</a:t>
            </a:r>
          </a:p>
        </p:txBody>
      </p:sp>
    </p:spTree>
    <p:extLst>
      <p:ext uri="{BB962C8B-B14F-4D97-AF65-F5344CB8AC3E}">
        <p14:creationId xmlns:p14="http://schemas.microsoft.com/office/powerpoint/2010/main" val="3408889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2389125" y="546904"/>
            <a:ext cx="9177518" cy="8657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venir Next LT Pro" panose="020B0504020202020204" pitchFamily="34" charset="0"/>
              </a:rPr>
              <a:t>WALL BLOCKING, BACKERS &amp; ASSEMBLIES</a:t>
            </a: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COMMON PRODUCT USES</a:t>
            </a:r>
          </a:p>
        </p:txBody>
      </p:sp>
      <p:pic>
        <p:nvPicPr>
          <p:cNvPr id="8" name="Picture 7" descr="A picture containing outdoor, building, rail, gate&#10;&#10;Description automatically generated">
            <a:extLst>
              <a:ext uri="{FF2B5EF4-FFF2-40B4-BE49-F238E27FC236}">
                <a16:creationId xmlns:a16="http://schemas.microsoft.com/office/drawing/2014/main" id="{3112E8DB-F37C-5337-11E5-126697B13BFC}"/>
              </a:ext>
            </a:extLst>
          </p:cNvPr>
          <p:cNvPicPr>
            <a:picLocks noChangeAspect="1"/>
          </p:cNvPicPr>
          <p:nvPr/>
        </p:nvPicPr>
        <p:blipFill rotWithShape="1">
          <a:blip r:embed="rId3">
            <a:extLst>
              <a:ext uri="{28A0092B-C50C-407E-A947-70E740481C1C}">
                <a14:useLocalDpi xmlns:a14="http://schemas.microsoft.com/office/drawing/2010/main" val="0"/>
              </a:ext>
            </a:extLst>
          </a:blip>
          <a:srcRect l="729" r="579"/>
          <a:stretch/>
        </p:blipFill>
        <p:spPr>
          <a:xfrm>
            <a:off x="2479557" y="1412667"/>
            <a:ext cx="3822970" cy="4903290"/>
          </a:xfrm>
          <a:prstGeom prst="rect">
            <a:avLst/>
          </a:prstGeom>
        </p:spPr>
      </p:pic>
      <p:pic>
        <p:nvPicPr>
          <p:cNvPr id="3" name="Picture 2">
            <a:extLst>
              <a:ext uri="{FF2B5EF4-FFF2-40B4-BE49-F238E27FC236}">
                <a16:creationId xmlns:a16="http://schemas.microsoft.com/office/drawing/2014/main" id="{EB81867F-AF6D-02C4-75DA-D612463C7459}"/>
              </a:ext>
            </a:extLst>
          </p:cNvPr>
          <p:cNvPicPr>
            <a:picLocks noChangeAspect="1"/>
          </p:cNvPicPr>
          <p:nvPr/>
        </p:nvPicPr>
        <p:blipFill rotWithShape="1">
          <a:blip r:embed="rId4"/>
          <a:srcRect l="53758" t="35743" r="21729" b="18440"/>
          <a:stretch/>
        </p:blipFill>
        <p:spPr>
          <a:xfrm>
            <a:off x="787812" y="4929894"/>
            <a:ext cx="1563978" cy="1644250"/>
          </a:xfrm>
          <a:prstGeom prst="rect">
            <a:avLst/>
          </a:prstGeom>
        </p:spPr>
      </p:pic>
      <p:cxnSp>
        <p:nvCxnSpPr>
          <p:cNvPr id="5" name="Straight Connector 4">
            <a:extLst>
              <a:ext uri="{FF2B5EF4-FFF2-40B4-BE49-F238E27FC236}">
                <a16:creationId xmlns:a16="http://schemas.microsoft.com/office/drawing/2014/main" id="{9DAD5410-6604-94D9-AB60-4E975D88B6C3}"/>
              </a:ext>
            </a:extLst>
          </p:cNvPr>
          <p:cNvCxnSpPr>
            <a:cxnSpLocks/>
          </p:cNvCxnSpPr>
          <p:nvPr/>
        </p:nvCxnSpPr>
        <p:spPr>
          <a:xfrm flipH="1">
            <a:off x="2109904" y="4428516"/>
            <a:ext cx="291836" cy="374378"/>
          </a:xfrm>
          <a:prstGeom prst="line">
            <a:avLst/>
          </a:prstGeom>
          <a:ln>
            <a:headEnd w="lg" len="lg"/>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A picture containing old, dirty&#10;&#10;Description automatically generated">
            <a:extLst>
              <a:ext uri="{FF2B5EF4-FFF2-40B4-BE49-F238E27FC236}">
                <a16:creationId xmlns:a16="http://schemas.microsoft.com/office/drawing/2014/main" id="{B852040A-7EB9-CE26-A433-E00A70E417B0}"/>
              </a:ext>
            </a:extLst>
          </p:cNvPr>
          <p:cNvPicPr>
            <a:picLocks noChangeAspect="1"/>
          </p:cNvPicPr>
          <p:nvPr/>
        </p:nvPicPr>
        <p:blipFill rotWithShape="1">
          <a:blip r:embed="rId5">
            <a:extLst>
              <a:ext uri="{28A0092B-C50C-407E-A947-70E740481C1C}">
                <a14:useLocalDpi xmlns:a14="http://schemas.microsoft.com/office/drawing/2010/main" val="0"/>
              </a:ext>
            </a:extLst>
          </a:blip>
          <a:srcRect t="5650" r="1" b="20325"/>
          <a:stretch/>
        </p:blipFill>
        <p:spPr>
          <a:xfrm>
            <a:off x="6648492" y="1412667"/>
            <a:ext cx="4918151" cy="4903289"/>
          </a:xfrm>
          <a:prstGeom prst="rect">
            <a:avLst/>
          </a:prstGeom>
        </p:spPr>
      </p:pic>
    </p:spTree>
    <p:extLst>
      <p:ext uri="{BB962C8B-B14F-4D97-AF65-F5344CB8AC3E}">
        <p14:creationId xmlns:p14="http://schemas.microsoft.com/office/powerpoint/2010/main" val="3367766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927425" y="191138"/>
            <a:ext cx="4823233"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Avenir Next LT Pro" panose="020B0504020202020204" pitchFamily="34" charset="0"/>
              </a:rPr>
              <a:t>1-HOUR WALL ASSEMBLY</a:t>
            </a:r>
          </a:p>
          <a:p>
            <a:pPr algn="l"/>
            <a:r>
              <a:rPr lang="en-US" sz="1800" dirty="0">
                <a:latin typeface="Avenir Next LT Pro" panose="020B0504020202020204" pitchFamily="34" charset="0"/>
              </a:rPr>
              <a:t>(Example: ASTM E119)</a:t>
            </a:r>
            <a:endParaRPr lang="en-US" sz="4400" dirty="0">
              <a:latin typeface="Avenir Next LT Pro" panose="020B0504020202020204" pitchFamily="34" charset="0"/>
            </a:endParaRP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COMMON PRODUCT USES</a:t>
            </a:r>
          </a:p>
        </p:txBody>
      </p:sp>
      <p:sp>
        <p:nvSpPr>
          <p:cNvPr id="5" name="Title 1">
            <a:extLst>
              <a:ext uri="{FF2B5EF4-FFF2-40B4-BE49-F238E27FC236}">
                <a16:creationId xmlns:a16="http://schemas.microsoft.com/office/drawing/2014/main" id="{9A1EC0A9-FAD8-8B9D-CD95-B5DE4C17F011}"/>
              </a:ext>
            </a:extLst>
          </p:cNvPr>
          <p:cNvSpPr txBox="1">
            <a:spLocks/>
          </p:cNvSpPr>
          <p:nvPr/>
        </p:nvSpPr>
        <p:spPr>
          <a:xfrm>
            <a:off x="6558583" y="191138"/>
            <a:ext cx="4823233" cy="170791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Avenir Next LT Pro" panose="020B0504020202020204" pitchFamily="34" charset="0"/>
              </a:rPr>
              <a:t>2-HOUR WALL ASSEMBLY</a:t>
            </a:r>
          </a:p>
          <a:p>
            <a:pPr algn="l"/>
            <a:r>
              <a:rPr lang="en-US" sz="1800" dirty="0">
                <a:latin typeface="Avenir Next LT Pro" panose="020B0504020202020204" pitchFamily="34" charset="0"/>
              </a:rPr>
              <a:t>(Example:  UL V343 / UL 263 Listed)</a:t>
            </a:r>
            <a:endParaRPr lang="en-US" sz="4400" dirty="0">
              <a:latin typeface="Avenir Next LT Pro" panose="020B0504020202020204" pitchFamily="34" charset="0"/>
            </a:endParaRPr>
          </a:p>
        </p:txBody>
      </p:sp>
      <p:cxnSp>
        <p:nvCxnSpPr>
          <p:cNvPr id="3" name="Straight Connector 2">
            <a:extLst>
              <a:ext uri="{FF2B5EF4-FFF2-40B4-BE49-F238E27FC236}">
                <a16:creationId xmlns:a16="http://schemas.microsoft.com/office/drawing/2014/main" id="{17F898B3-29FD-71AA-49FB-7D78DB39CF9A}"/>
              </a:ext>
            </a:extLst>
          </p:cNvPr>
          <p:cNvCxnSpPr>
            <a:cxnSpLocks/>
          </p:cNvCxnSpPr>
          <p:nvPr/>
        </p:nvCxnSpPr>
        <p:spPr>
          <a:xfrm>
            <a:off x="6096000" y="291830"/>
            <a:ext cx="0" cy="6322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F5B598E-F978-418F-FD99-7EDEFB06DF1B}"/>
              </a:ext>
            </a:extLst>
          </p:cNvPr>
          <p:cNvPicPr>
            <a:picLocks noChangeAspect="1"/>
          </p:cNvPicPr>
          <p:nvPr/>
        </p:nvPicPr>
        <p:blipFill rotWithShape="1">
          <a:blip r:embed="rId3"/>
          <a:srcRect l="38378" t="38358" r="28983" b="27691"/>
          <a:stretch/>
        </p:blipFill>
        <p:spPr>
          <a:xfrm>
            <a:off x="673288" y="1918929"/>
            <a:ext cx="5331511" cy="3119532"/>
          </a:xfrm>
          <a:prstGeom prst="rect">
            <a:avLst/>
          </a:prstGeom>
        </p:spPr>
      </p:pic>
      <p:sp>
        <p:nvSpPr>
          <p:cNvPr id="9" name="TextBox 8">
            <a:extLst>
              <a:ext uri="{FF2B5EF4-FFF2-40B4-BE49-F238E27FC236}">
                <a16:creationId xmlns:a16="http://schemas.microsoft.com/office/drawing/2014/main" id="{DFE9F67D-E91A-2FA2-F5F2-63230CB4EEC2}"/>
              </a:ext>
            </a:extLst>
          </p:cNvPr>
          <p:cNvSpPr txBox="1"/>
          <p:nvPr/>
        </p:nvSpPr>
        <p:spPr>
          <a:xfrm>
            <a:off x="1032980" y="5598366"/>
            <a:ext cx="2227055" cy="738664"/>
          </a:xfrm>
          <a:prstGeom prst="rect">
            <a:avLst/>
          </a:prstGeom>
          <a:noFill/>
        </p:spPr>
        <p:txBody>
          <a:bodyPr wrap="square" rtlCol="0">
            <a:spAutoFit/>
          </a:bodyPr>
          <a:lstStyle/>
          <a:p>
            <a:pPr marL="342900" indent="-342900">
              <a:buAutoNum type="arabicParenR"/>
            </a:pPr>
            <a:r>
              <a:rPr lang="en-US" sz="1400" dirty="0"/>
              <a:t>Drywall</a:t>
            </a:r>
          </a:p>
          <a:p>
            <a:pPr marL="342900" indent="-342900">
              <a:buAutoNum type="arabicParenR"/>
            </a:pPr>
            <a:r>
              <a:rPr lang="en-US" sz="1400" dirty="0"/>
              <a:t>Fire-Retardant Lumber</a:t>
            </a:r>
          </a:p>
          <a:p>
            <a:pPr marL="342900" indent="-342900">
              <a:buAutoNum type="arabicParenR"/>
            </a:pPr>
            <a:r>
              <a:rPr lang="en-US" sz="1400" dirty="0"/>
              <a:t>Insulation</a:t>
            </a:r>
          </a:p>
        </p:txBody>
      </p:sp>
      <p:sp>
        <p:nvSpPr>
          <p:cNvPr id="15" name="TextBox 14">
            <a:extLst>
              <a:ext uri="{FF2B5EF4-FFF2-40B4-BE49-F238E27FC236}">
                <a16:creationId xmlns:a16="http://schemas.microsoft.com/office/drawing/2014/main" id="{C42D4031-1D88-8912-048C-47C0252D5C21}"/>
              </a:ext>
            </a:extLst>
          </p:cNvPr>
          <p:cNvSpPr txBox="1"/>
          <p:nvPr/>
        </p:nvSpPr>
        <p:spPr>
          <a:xfrm>
            <a:off x="3260035" y="5598366"/>
            <a:ext cx="2504659" cy="738664"/>
          </a:xfrm>
          <a:prstGeom prst="rect">
            <a:avLst/>
          </a:prstGeom>
          <a:noFill/>
        </p:spPr>
        <p:txBody>
          <a:bodyPr wrap="square" rtlCol="0">
            <a:spAutoFit/>
          </a:bodyPr>
          <a:lstStyle/>
          <a:p>
            <a:r>
              <a:rPr lang="en-US" sz="1400" dirty="0"/>
              <a:t>4)     Fire-Retardant Plywood</a:t>
            </a:r>
          </a:p>
          <a:p>
            <a:r>
              <a:rPr lang="en-US" sz="1400" dirty="0"/>
              <a:t>5)     House Wrap (optional)</a:t>
            </a:r>
          </a:p>
          <a:p>
            <a:r>
              <a:rPr lang="en-US" sz="1400" dirty="0"/>
              <a:t>6)     Exterior Facings (optional)</a:t>
            </a:r>
          </a:p>
        </p:txBody>
      </p:sp>
      <p:pic>
        <p:nvPicPr>
          <p:cNvPr id="17" name="Picture 16">
            <a:extLst>
              <a:ext uri="{FF2B5EF4-FFF2-40B4-BE49-F238E27FC236}">
                <a16:creationId xmlns:a16="http://schemas.microsoft.com/office/drawing/2014/main" id="{978E0B2C-67F0-FB24-12D6-DA4DF5322722}"/>
              </a:ext>
            </a:extLst>
          </p:cNvPr>
          <p:cNvPicPr>
            <a:picLocks noChangeAspect="1"/>
          </p:cNvPicPr>
          <p:nvPr/>
        </p:nvPicPr>
        <p:blipFill rotWithShape="1">
          <a:blip r:embed="rId4"/>
          <a:srcRect l="38315" t="32609" r="28324" b="31160"/>
          <a:stretch/>
        </p:blipFill>
        <p:spPr>
          <a:xfrm>
            <a:off x="6336105" y="1899868"/>
            <a:ext cx="5331509" cy="3257043"/>
          </a:xfrm>
          <a:prstGeom prst="rect">
            <a:avLst/>
          </a:prstGeom>
        </p:spPr>
      </p:pic>
      <p:sp>
        <p:nvSpPr>
          <p:cNvPr id="21" name="Rectangle 20">
            <a:extLst>
              <a:ext uri="{FF2B5EF4-FFF2-40B4-BE49-F238E27FC236}">
                <a16:creationId xmlns:a16="http://schemas.microsoft.com/office/drawing/2014/main" id="{E8D9F3B7-D558-9A08-E39D-584DF28E4EDA}"/>
              </a:ext>
            </a:extLst>
          </p:cNvPr>
          <p:cNvSpPr/>
          <p:nvPr/>
        </p:nvSpPr>
        <p:spPr>
          <a:xfrm>
            <a:off x="11453856" y="3429000"/>
            <a:ext cx="453220" cy="1881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A15F326-F93C-00BD-FE3F-5ED24DBC2B6B}"/>
              </a:ext>
            </a:extLst>
          </p:cNvPr>
          <p:cNvSpPr txBox="1"/>
          <p:nvPr/>
        </p:nvSpPr>
        <p:spPr>
          <a:xfrm>
            <a:off x="6783015" y="5598366"/>
            <a:ext cx="2227055" cy="738664"/>
          </a:xfrm>
          <a:prstGeom prst="rect">
            <a:avLst/>
          </a:prstGeom>
          <a:noFill/>
        </p:spPr>
        <p:txBody>
          <a:bodyPr wrap="square" rtlCol="0">
            <a:spAutoFit/>
          </a:bodyPr>
          <a:lstStyle/>
          <a:p>
            <a:pPr marL="342900" indent="-342900">
              <a:buAutoNum type="arabicParenR"/>
            </a:pPr>
            <a:r>
              <a:rPr lang="en-US" sz="1400" dirty="0"/>
              <a:t>Drywall</a:t>
            </a:r>
          </a:p>
          <a:p>
            <a:pPr marL="342900" indent="-342900">
              <a:buAutoNum type="arabicParenR"/>
            </a:pPr>
            <a:r>
              <a:rPr lang="en-US" sz="1400" dirty="0"/>
              <a:t>Fire-Retardant Lumber</a:t>
            </a:r>
          </a:p>
          <a:p>
            <a:pPr marL="342900" indent="-342900">
              <a:buAutoNum type="arabicParenR"/>
            </a:pPr>
            <a:r>
              <a:rPr lang="en-US" sz="1400" dirty="0"/>
              <a:t>Insulation</a:t>
            </a:r>
          </a:p>
        </p:txBody>
      </p:sp>
      <p:sp>
        <p:nvSpPr>
          <p:cNvPr id="23" name="TextBox 22">
            <a:extLst>
              <a:ext uri="{FF2B5EF4-FFF2-40B4-BE49-F238E27FC236}">
                <a16:creationId xmlns:a16="http://schemas.microsoft.com/office/drawing/2014/main" id="{A839C6A6-AB4D-3106-5581-367642269352}"/>
              </a:ext>
            </a:extLst>
          </p:cNvPr>
          <p:cNvSpPr txBox="1"/>
          <p:nvPr/>
        </p:nvSpPr>
        <p:spPr>
          <a:xfrm>
            <a:off x="9010070" y="5598366"/>
            <a:ext cx="2504659" cy="738664"/>
          </a:xfrm>
          <a:prstGeom prst="rect">
            <a:avLst/>
          </a:prstGeom>
          <a:noFill/>
        </p:spPr>
        <p:txBody>
          <a:bodyPr wrap="square" rtlCol="0">
            <a:spAutoFit/>
          </a:bodyPr>
          <a:lstStyle/>
          <a:p>
            <a:r>
              <a:rPr lang="en-US" sz="1400" dirty="0"/>
              <a:t>4)     Fire-Retardant Plywood</a:t>
            </a:r>
          </a:p>
          <a:p>
            <a:r>
              <a:rPr lang="en-US" sz="1400" dirty="0"/>
              <a:t>5)     House Wrap (optional)</a:t>
            </a:r>
          </a:p>
          <a:p>
            <a:r>
              <a:rPr lang="en-US" sz="1400" dirty="0"/>
              <a:t>6)     Exterior Facings (optional)</a:t>
            </a:r>
          </a:p>
        </p:txBody>
      </p:sp>
    </p:spTree>
    <p:extLst>
      <p:ext uri="{BB962C8B-B14F-4D97-AF65-F5344CB8AC3E}">
        <p14:creationId xmlns:p14="http://schemas.microsoft.com/office/powerpoint/2010/main" val="1357179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2010127" y="635001"/>
            <a:ext cx="8171745" cy="621470"/>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dirty="0">
                <a:latin typeface="Avenir Next LT Pro" panose="020B0504020202020204" pitchFamily="34" charset="0"/>
              </a:rPr>
              <a:t>ROOF TRUSSES, BEAMS &amp; PURLINS</a:t>
            </a:r>
          </a:p>
          <a:p>
            <a:pPr algn="l"/>
            <a:endParaRPr lang="en-US" sz="3600" b="1" dirty="0">
              <a:latin typeface="Avenir Next LT Pro" panose="020B0504020202020204" pitchFamily="34" charset="0"/>
            </a:endParaRP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COMMON PRODUCT USES</a:t>
            </a:r>
          </a:p>
        </p:txBody>
      </p:sp>
      <p:pic>
        <p:nvPicPr>
          <p:cNvPr id="9" name="Picture 8" descr="A picture containing outdoor, crane&#10;&#10;Description automatically generated">
            <a:extLst>
              <a:ext uri="{FF2B5EF4-FFF2-40B4-BE49-F238E27FC236}">
                <a16:creationId xmlns:a16="http://schemas.microsoft.com/office/drawing/2014/main" id="{9BCAE9F5-C84A-91FA-A26E-02C7141D150A}"/>
              </a:ext>
            </a:extLst>
          </p:cNvPr>
          <p:cNvPicPr>
            <a:picLocks noChangeAspect="1"/>
          </p:cNvPicPr>
          <p:nvPr/>
        </p:nvPicPr>
        <p:blipFill rotWithShape="1">
          <a:blip r:embed="rId3">
            <a:extLst>
              <a:ext uri="{28A0092B-C50C-407E-A947-70E740481C1C}">
                <a14:useLocalDpi xmlns:a14="http://schemas.microsoft.com/office/drawing/2010/main" val="0"/>
              </a:ext>
            </a:extLst>
          </a:blip>
          <a:srcRect l="14283"/>
          <a:stretch/>
        </p:blipFill>
        <p:spPr>
          <a:xfrm>
            <a:off x="2010128" y="1256471"/>
            <a:ext cx="3793914" cy="5299972"/>
          </a:xfrm>
          <a:prstGeom prst="rect">
            <a:avLst/>
          </a:prstGeom>
        </p:spPr>
      </p:pic>
      <p:pic>
        <p:nvPicPr>
          <p:cNvPr id="11" name="Picture 10">
            <a:extLst>
              <a:ext uri="{FF2B5EF4-FFF2-40B4-BE49-F238E27FC236}">
                <a16:creationId xmlns:a16="http://schemas.microsoft.com/office/drawing/2014/main" id="{9C2046A2-0B72-20E7-8FBF-1C28A794DB25}"/>
              </a:ext>
            </a:extLst>
          </p:cNvPr>
          <p:cNvPicPr>
            <a:picLocks noChangeAspect="1"/>
          </p:cNvPicPr>
          <p:nvPr/>
        </p:nvPicPr>
        <p:blipFill rotWithShape="1">
          <a:blip r:embed="rId4"/>
          <a:srcRect l="51702" t="27691" r="21410" b="5532"/>
          <a:stretch/>
        </p:blipFill>
        <p:spPr>
          <a:xfrm>
            <a:off x="6387959" y="1256471"/>
            <a:ext cx="3793914" cy="5299972"/>
          </a:xfrm>
          <a:prstGeom prst="rect">
            <a:avLst/>
          </a:prstGeom>
        </p:spPr>
      </p:pic>
    </p:spTree>
    <p:extLst>
      <p:ext uri="{BB962C8B-B14F-4D97-AF65-F5344CB8AC3E}">
        <p14:creationId xmlns:p14="http://schemas.microsoft.com/office/powerpoint/2010/main" val="3959572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1032979" y="91747"/>
            <a:ext cx="10610225"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latin typeface="Avenir Next LT Pro" panose="020B0504020202020204" pitchFamily="34" charset="0"/>
              </a:rPr>
              <a:t>ROOF, WALL &amp; FLOOR SHEATHING</a:t>
            </a: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COMMON PRODUCT USES</a:t>
            </a:r>
          </a:p>
        </p:txBody>
      </p:sp>
      <p:pic>
        <p:nvPicPr>
          <p:cNvPr id="6" name="Picture 5" descr="A picture containing outdoor, building, sky&#10;&#10;Description automatically generated">
            <a:extLst>
              <a:ext uri="{FF2B5EF4-FFF2-40B4-BE49-F238E27FC236}">
                <a16:creationId xmlns:a16="http://schemas.microsoft.com/office/drawing/2014/main" id="{0EF6C90B-FB1C-85E1-5DF1-1B2F32FEEED0}"/>
              </a:ext>
            </a:extLst>
          </p:cNvPr>
          <p:cNvPicPr>
            <a:picLocks noChangeAspect="1"/>
          </p:cNvPicPr>
          <p:nvPr/>
        </p:nvPicPr>
        <p:blipFill rotWithShape="1">
          <a:blip r:embed="rId3">
            <a:extLst>
              <a:ext uri="{28A0092B-C50C-407E-A947-70E740481C1C}">
                <a14:useLocalDpi xmlns:a14="http://schemas.microsoft.com/office/drawing/2010/main" val="0"/>
              </a:ext>
            </a:extLst>
          </a:blip>
          <a:srcRect l="6754" r="14726"/>
          <a:stretch/>
        </p:blipFill>
        <p:spPr>
          <a:xfrm>
            <a:off x="1032980" y="1644508"/>
            <a:ext cx="4578485" cy="4794391"/>
          </a:xfrm>
          <a:prstGeom prst="rect">
            <a:avLst/>
          </a:prstGeom>
        </p:spPr>
      </p:pic>
      <p:pic>
        <p:nvPicPr>
          <p:cNvPr id="7" name="Picture 6">
            <a:extLst>
              <a:ext uri="{FF2B5EF4-FFF2-40B4-BE49-F238E27FC236}">
                <a16:creationId xmlns:a16="http://schemas.microsoft.com/office/drawing/2014/main" id="{1B888FA8-60BE-D721-08FE-E2FE708A84CA}"/>
              </a:ext>
            </a:extLst>
          </p:cNvPr>
          <p:cNvPicPr>
            <a:picLocks noChangeAspect="1"/>
          </p:cNvPicPr>
          <p:nvPr/>
        </p:nvPicPr>
        <p:blipFill rotWithShape="1">
          <a:blip r:embed="rId4">
            <a:extLst>
              <a:ext uri="{28A0092B-C50C-407E-A947-70E740481C1C}">
                <a14:useLocalDpi xmlns:a14="http://schemas.microsoft.com/office/drawing/2010/main" val="0"/>
              </a:ext>
            </a:extLst>
          </a:blip>
          <a:srcRect l="324" r="443" b="442"/>
          <a:stretch/>
        </p:blipFill>
        <p:spPr>
          <a:xfrm>
            <a:off x="5850860" y="1644508"/>
            <a:ext cx="5792345" cy="4794390"/>
          </a:xfrm>
          <a:prstGeom prst="rect">
            <a:avLst/>
          </a:prstGeom>
        </p:spPr>
      </p:pic>
    </p:spTree>
    <p:extLst>
      <p:ext uri="{BB962C8B-B14F-4D97-AF65-F5344CB8AC3E}">
        <p14:creationId xmlns:p14="http://schemas.microsoft.com/office/powerpoint/2010/main" val="3096155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773635" y="2525347"/>
            <a:ext cx="4854113" cy="1807305"/>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latin typeface="Avenir Next LT Pro" panose="020B0504020202020204" pitchFamily="34" charset="0"/>
              </a:rPr>
              <a:t>SUBFLOORING, PLATFORMS &amp; STAGES</a:t>
            </a: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COMMON PRODUCT USES</a:t>
            </a:r>
          </a:p>
        </p:txBody>
      </p:sp>
      <p:pic>
        <p:nvPicPr>
          <p:cNvPr id="2050" name="Picture 2" descr="What Is a Subfloor? | Hunker">
            <a:extLst>
              <a:ext uri="{FF2B5EF4-FFF2-40B4-BE49-F238E27FC236}">
                <a16:creationId xmlns:a16="http://schemas.microsoft.com/office/drawing/2014/main" id="{DC0CF604-06A1-7E5C-1C13-D3455C7EF6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92" r="519"/>
          <a:stretch/>
        </p:blipFill>
        <p:spPr bwMode="auto">
          <a:xfrm>
            <a:off x="5627748" y="0"/>
            <a:ext cx="65642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35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909690" y="2525347"/>
            <a:ext cx="4145196" cy="1807305"/>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latin typeface="Avenir Next LT Pro" panose="020B0504020202020204" pitchFamily="34" charset="0"/>
              </a:rPr>
              <a:t>STUDS &amp; PARTITION WALLS</a:t>
            </a:r>
          </a:p>
        </p:txBody>
      </p:sp>
      <p:sp>
        <p:nvSpPr>
          <p:cNvPr id="16" name="Rectangle 15">
            <a:extLst>
              <a:ext uri="{FF2B5EF4-FFF2-40B4-BE49-F238E27FC236}">
                <a16:creationId xmlns:a16="http://schemas.microsoft.com/office/drawing/2014/main" id="{802F8B25-B4EC-CBD4-5DE6-7271C84C9908}"/>
              </a:ext>
            </a:extLst>
          </p:cNvPr>
          <p:cNvSpPr/>
          <p:nvPr/>
        </p:nvSpPr>
        <p:spPr>
          <a:xfrm>
            <a:off x="0" y="0"/>
            <a:ext cx="383304" cy="6858000"/>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COMMON PRODUCT USES</a:t>
            </a:r>
          </a:p>
        </p:txBody>
      </p:sp>
      <p:pic>
        <p:nvPicPr>
          <p:cNvPr id="3" name="Picture 2" descr="A picture containing sky, outdoor, wooden&#10;&#10;Description automatically generated">
            <a:extLst>
              <a:ext uri="{FF2B5EF4-FFF2-40B4-BE49-F238E27FC236}">
                <a16:creationId xmlns:a16="http://schemas.microsoft.com/office/drawing/2014/main" id="{4480F047-3537-9789-D26D-A010DF8CFCC6}"/>
              </a:ext>
            </a:extLst>
          </p:cNvPr>
          <p:cNvPicPr>
            <a:picLocks noChangeAspect="1"/>
          </p:cNvPicPr>
          <p:nvPr/>
        </p:nvPicPr>
        <p:blipFill rotWithShape="1">
          <a:blip r:embed="rId3">
            <a:extLst>
              <a:ext uri="{28A0092B-C50C-407E-A947-70E740481C1C}">
                <a14:useLocalDpi xmlns:a14="http://schemas.microsoft.com/office/drawing/2010/main" val="0"/>
              </a:ext>
            </a:extLst>
          </a:blip>
          <a:srcRect l="28024" r="1"/>
          <a:stretch/>
        </p:blipFill>
        <p:spPr>
          <a:xfrm>
            <a:off x="4798031" y="0"/>
            <a:ext cx="7393969" cy="6858000"/>
          </a:xfrm>
          <a:prstGeom prst="rect">
            <a:avLst/>
          </a:prstGeom>
        </p:spPr>
      </p:pic>
    </p:spTree>
    <p:extLst>
      <p:ext uri="{BB962C8B-B14F-4D97-AF65-F5344CB8AC3E}">
        <p14:creationId xmlns:p14="http://schemas.microsoft.com/office/powerpoint/2010/main" val="980198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5ED3CD-EBCC-052C-E85B-FCF3C1C08E97}"/>
              </a:ext>
            </a:extLst>
          </p:cNvPr>
          <p:cNvSpPr/>
          <p:nvPr/>
        </p:nvSpPr>
        <p:spPr>
          <a:xfrm>
            <a:off x="0" y="0"/>
            <a:ext cx="63916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80CFE9-74F0-C00B-5DBB-FF23A5C3DC15}"/>
              </a:ext>
            </a:extLst>
          </p:cNvPr>
          <p:cNvSpPr/>
          <p:nvPr/>
        </p:nvSpPr>
        <p:spPr>
          <a:xfrm>
            <a:off x="6466800" y="0"/>
            <a:ext cx="5725200" cy="6858000"/>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venir Next LT Pro" panose="020B0504020202020204" pitchFamily="34" charset="0"/>
              </a:rPr>
              <a:t>Learning Objective #5</a:t>
            </a:r>
          </a:p>
          <a:p>
            <a:pPr algn="ctr"/>
            <a:endParaRPr lang="en-US" sz="1600" b="1" dirty="0">
              <a:latin typeface="Avenir Next LT Pro" panose="020B0504020202020204" pitchFamily="34" charset="0"/>
            </a:endParaRPr>
          </a:p>
          <a:p>
            <a:pPr algn="ctr"/>
            <a:r>
              <a:rPr lang="en-US" sz="3200" b="1" dirty="0">
                <a:latin typeface="Avenir Next LT Pro" panose="020B0504020202020204" pitchFamily="34" charset="0"/>
              </a:rPr>
              <a:t>STORAGE</a:t>
            </a:r>
          </a:p>
          <a:p>
            <a:pPr algn="ctr"/>
            <a:r>
              <a:rPr lang="en-US" sz="3200" b="1" dirty="0">
                <a:latin typeface="Avenir Next LT Pro" panose="020B0504020202020204" pitchFamily="34" charset="0"/>
              </a:rPr>
              <a:t>&amp; HANDLING</a:t>
            </a:r>
          </a:p>
        </p:txBody>
      </p:sp>
      <p:sp>
        <p:nvSpPr>
          <p:cNvPr id="7" name="TextBox 6">
            <a:extLst>
              <a:ext uri="{FF2B5EF4-FFF2-40B4-BE49-F238E27FC236}">
                <a16:creationId xmlns:a16="http://schemas.microsoft.com/office/drawing/2014/main" id="{BCF432CC-155D-905A-A361-8203647D8FB5}"/>
              </a:ext>
            </a:extLst>
          </p:cNvPr>
          <p:cNvSpPr txBox="1"/>
          <p:nvPr/>
        </p:nvSpPr>
        <p:spPr>
          <a:xfrm>
            <a:off x="594730" y="2644170"/>
            <a:ext cx="5202192" cy="1569660"/>
          </a:xfrm>
          <a:prstGeom prst="rect">
            <a:avLst/>
          </a:prstGeom>
          <a:noFill/>
        </p:spPr>
        <p:txBody>
          <a:bodyPr wrap="square" rtlCol="0">
            <a:spAutoFit/>
          </a:bodyPr>
          <a:lstStyle/>
          <a:p>
            <a:pPr algn="ctr"/>
            <a:r>
              <a:rPr lang="en-US" sz="3200" b="1" dirty="0">
                <a:solidFill>
                  <a:schemeClr val="bg1"/>
                </a:solidFill>
                <a:latin typeface="Avenir Next LT Pro" panose="020B0504020202020204" pitchFamily="34" charset="0"/>
                <a:cs typeface="Arial" panose="020B0604020202020204" pitchFamily="34" charset="0"/>
              </a:rPr>
              <a:t>FIRE-RETARDANT WOOD PROVIDES SAFETY, RELIABILITY &amp; VALUE</a:t>
            </a:r>
          </a:p>
        </p:txBody>
      </p:sp>
    </p:spTree>
    <p:extLst>
      <p:ext uri="{BB962C8B-B14F-4D97-AF65-F5344CB8AC3E}">
        <p14:creationId xmlns:p14="http://schemas.microsoft.com/office/powerpoint/2010/main" val="2806699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BDCA47-A354-4174-A89F-6F8E13E351CA}"/>
              </a:ext>
            </a:extLst>
          </p:cNvPr>
          <p:cNvSpPr txBox="1"/>
          <p:nvPr/>
        </p:nvSpPr>
        <p:spPr>
          <a:xfrm>
            <a:off x="815178" y="315642"/>
            <a:ext cx="4368602" cy="146452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Avenir Next LT Pro" panose="020B0504020202020204" pitchFamily="34" charset="0"/>
                <a:ea typeface="+mj-ea"/>
                <a:cs typeface="+mj-cs"/>
              </a:rPr>
              <a:t>STORAGE &amp; HANDLING</a:t>
            </a:r>
          </a:p>
        </p:txBody>
      </p:sp>
      <p:sp>
        <p:nvSpPr>
          <p:cNvPr id="6" name="Rectangle 5">
            <a:extLst>
              <a:ext uri="{FF2B5EF4-FFF2-40B4-BE49-F238E27FC236}">
                <a16:creationId xmlns:a16="http://schemas.microsoft.com/office/drawing/2014/main" id="{A0EC454F-56A4-467A-9656-5F9544596430}"/>
              </a:ext>
            </a:extLst>
          </p:cNvPr>
          <p:cNvSpPr/>
          <p:nvPr/>
        </p:nvSpPr>
        <p:spPr>
          <a:xfrm>
            <a:off x="690166" y="2169268"/>
            <a:ext cx="4368602" cy="4014571"/>
          </a:xfrm>
          <a:prstGeom prst="rect">
            <a:avLst/>
          </a:prstGeom>
        </p:spPr>
        <p:txBody>
          <a:bodyPr vert="horz" lIns="91440" tIns="45720" rIns="91440" bIns="45720" rtlCol="0">
            <a:normAutofit/>
          </a:bodyPr>
          <a:lstStyle/>
          <a:p>
            <a:pPr marL="284163" lvl="1" indent="-284163">
              <a:lnSpc>
                <a:spcPct val="90000"/>
              </a:lnSpc>
              <a:spcAft>
                <a:spcPts val="600"/>
              </a:spcAft>
              <a:buClr>
                <a:srgbClr val="FF1919"/>
              </a:buClr>
              <a:buFont typeface="Avenir Next LT Pro" panose="020B0504020202020204" pitchFamily="34" charset="0"/>
              <a:buChar char="|"/>
            </a:pPr>
            <a:r>
              <a:rPr lang="en-US" sz="1900" dirty="0">
                <a:latin typeface="Avenir Next LT Pro" panose="020B0504020202020204" pitchFamily="34" charset="0"/>
                <a:cs typeface="Times New Roman" panose="02020603050405020304" pitchFamily="18" charset="0"/>
              </a:rPr>
              <a:t>Exposure to precipitation during storage and installation must be avoided</a:t>
            </a:r>
          </a:p>
          <a:p>
            <a:pPr marL="284163" lvl="1" indent="-284163">
              <a:lnSpc>
                <a:spcPct val="90000"/>
              </a:lnSpc>
              <a:spcAft>
                <a:spcPts val="600"/>
              </a:spcAft>
              <a:buClr>
                <a:srgbClr val="FF1919"/>
              </a:buClr>
              <a:buFont typeface="Avenir Next LT Pro" panose="020B0504020202020204" pitchFamily="34" charset="0"/>
              <a:buChar char="|"/>
            </a:pPr>
            <a:endParaRPr lang="en-US" sz="1900" dirty="0">
              <a:latin typeface="Avenir Next LT Pro" panose="020B0504020202020204" pitchFamily="34" charset="0"/>
              <a:cs typeface="Times New Roman" panose="02020603050405020304" pitchFamily="18" charset="0"/>
            </a:endParaRPr>
          </a:p>
          <a:p>
            <a:pPr marL="284163" lvl="1" indent="-284163">
              <a:lnSpc>
                <a:spcPct val="90000"/>
              </a:lnSpc>
              <a:spcAft>
                <a:spcPts val="600"/>
              </a:spcAft>
              <a:buClr>
                <a:srgbClr val="FF1919"/>
              </a:buClr>
              <a:buFont typeface="Avenir Next LT Pro" panose="020B0504020202020204" pitchFamily="34" charset="0"/>
              <a:buChar char="|"/>
            </a:pPr>
            <a:r>
              <a:rPr lang="en-US" sz="1900" dirty="0">
                <a:latin typeface="Avenir Next LT Pro" panose="020B0504020202020204" pitchFamily="34" charset="0"/>
                <a:cs typeface="Times New Roman" panose="02020603050405020304" pitchFamily="18" charset="0"/>
              </a:rPr>
              <a:t>If product becomes wet, allow to dry before enclosing</a:t>
            </a:r>
          </a:p>
          <a:p>
            <a:pPr marL="0" lvl="1">
              <a:lnSpc>
                <a:spcPct val="90000"/>
              </a:lnSpc>
              <a:spcAft>
                <a:spcPts val="600"/>
              </a:spcAft>
              <a:buClr>
                <a:srgbClr val="FF1919"/>
              </a:buClr>
            </a:pPr>
            <a:endParaRPr lang="en-US" sz="1900" dirty="0">
              <a:latin typeface="Avenir Next LT Pro" panose="020B0504020202020204" pitchFamily="34" charset="0"/>
              <a:cs typeface="Times New Roman" panose="02020603050405020304" pitchFamily="18" charset="0"/>
            </a:endParaRPr>
          </a:p>
          <a:p>
            <a:pPr marL="284163" lvl="1" indent="-284163">
              <a:lnSpc>
                <a:spcPct val="90000"/>
              </a:lnSpc>
              <a:spcAft>
                <a:spcPts val="600"/>
              </a:spcAft>
              <a:buClr>
                <a:srgbClr val="FF1919"/>
              </a:buClr>
              <a:buFont typeface="Avenir Next LT Pro" panose="020B0504020202020204" pitchFamily="34" charset="0"/>
              <a:buChar char="|"/>
            </a:pPr>
            <a:r>
              <a:rPr lang="en-US" sz="1900" dirty="0">
                <a:latin typeface="Avenir Next LT Pro" panose="020B0504020202020204" pitchFamily="34" charset="0"/>
                <a:cs typeface="Times New Roman" panose="02020603050405020304" pitchFamily="18" charset="0"/>
              </a:rPr>
              <a:t>Finished products are wrapped or bagged and stored 6” off ground and under cover whenever possible</a:t>
            </a:r>
          </a:p>
        </p:txBody>
      </p:sp>
      <p:sp>
        <p:nvSpPr>
          <p:cNvPr id="8" name="Rectangle 7">
            <a:extLst>
              <a:ext uri="{FF2B5EF4-FFF2-40B4-BE49-F238E27FC236}">
                <a16:creationId xmlns:a16="http://schemas.microsoft.com/office/drawing/2014/main" id="{EEBB398C-AABF-E097-F158-9879CCC11003}"/>
              </a:ext>
            </a:extLst>
          </p:cNvPr>
          <p:cNvSpPr/>
          <p:nvPr/>
        </p:nvSpPr>
        <p:spPr>
          <a:xfrm>
            <a:off x="0" y="0"/>
            <a:ext cx="383304" cy="6858000"/>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STORAGE &amp; HANDLING</a:t>
            </a:r>
          </a:p>
        </p:txBody>
      </p:sp>
      <p:grpSp>
        <p:nvGrpSpPr>
          <p:cNvPr id="3" name="Group 2">
            <a:extLst>
              <a:ext uri="{FF2B5EF4-FFF2-40B4-BE49-F238E27FC236}">
                <a16:creationId xmlns:a16="http://schemas.microsoft.com/office/drawing/2014/main" id="{C54DFFE6-222B-6651-249D-83F0A4197F39}"/>
              </a:ext>
            </a:extLst>
          </p:cNvPr>
          <p:cNvGrpSpPr/>
          <p:nvPr/>
        </p:nvGrpSpPr>
        <p:grpSpPr>
          <a:xfrm>
            <a:off x="5655012" y="10"/>
            <a:ext cx="6536988" cy="6857990"/>
            <a:chOff x="5655012" y="10"/>
            <a:chExt cx="6536988" cy="6857990"/>
          </a:xfrm>
        </p:grpSpPr>
        <p:pic>
          <p:nvPicPr>
            <p:cNvPr id="7" name="Picture 6" descr="Text&#10;&#10;Description automatically generated">
              <a:extLst>
                <a:ext uri="{FF2B5EF4-FFF2-40B4-BE49-F238E27FC236}">
                  <a16:creationId xmlns:a16="http://schemas.microsoft.com/office/drawing/2014/main" id="{D888F530-85CB-48F4-A1F1-2311DBFD2EA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645" r="15865"/>
            <a:stretch/>
          </p:blipFill>
          <p:spPr>
            <a:xfrm>
              <a:off x="5655012" y="10"/>
              <a:ext cx="6536988" cy="6857990"/>
            </a:xfrm>
            <a:prstGeom prst="rect">
              <a:avLst/>
            </a:prstGeom>
            <a:blipFill>
              <a:blip r:embed="rId5"/>
              <a:tile tx="0" ty="0" sx="100000" sy="100000" flip="none" algn="tl"/>
            </a:blipFill>
          </p:spPr>
        </p:pic>
        <p:sp>
          <p:nvSpPr>
            <p:cNvPr id="10" name="Slide Number Placeholder 8">
              <a:extLst>
                <a:ext uri="{FF2B5EF4-FFF2-40B4-BE49-F238E27FC236}">
                  <a16:creationId xmlns:a16="http://schemas.microsoft.com/office/drawing/2014/main" id="{676F5E72-D161-4F48-8CC5-4EFDFC60812E}"/>
                </a:ext>
              </a:extLst>
            </p:cNvPr>
            <p:cNvSpPr txBox="1">
              <a:spLocks/>
            </p:cNvSpPr>
            <p:nvPr/>
          </p:nvSpPr>
          <p:spPr>
            <a:xfrm>
              <a:off x="11343992" y="6356350"/>
              <a:ext cx="57036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768EB817-A816-4309-A086-E7A893695734}" type="slidenum">
                <a:rPr lang="en-US" smtClean="0"/>
                <a:pPr>
                  <a:spcAft>
                    <a:spcPts val="600"/>
                  </a:spcAft>
                </a:pPr>
                <a:t>29</a:t>
              </a:fld>
              <a:endParaRPr lang="en-US"/>
            </a:p>
          </p:txBody>
        </p:sp>
        <p:sp>
          <p:nvSpPr>
            <p:cNvPr id="2" name="Rectangle 1">
              <a:extLst>
                <a:ext uri="{FF2B5EF4-FFF2-40B4-BE49-F238E27FC236}">
                  <a16:creationId xmlns:a16="http://schemas.microsoft.com/office/drawing/2014/main" id="{FA1DEDF7-FECF-DD26-A86C-8E7654876617}"/>
                </a:ext>
              </a:extLst>
            </p:cNvPr>
            <p:cNvSpPr/>
            <p:nvPr/>
          </p:nvSpPr>
          <p:spPr>
            <a:xfrm>
              <a:off x="7524750" y="838200"/>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0CF7D9-B2A5-6A06-2EA1-457E3299CF84}"/>
                </a:ext>
              </a:extLst>
            </p:cNvPr>
            <p:cNvSpPr/>
            <p:nvPr/>
          </p:nvSpPr>
          <p:spPr>
            <a:xfrm>
              <a:off x="9121988" y="838200"/>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C011E1-6E3D-D79E-76C9-11597040D824}"/>
                </a:ext>
              </a:extLst>
            </p:cNvPr>
            <p:cNvSpPr/>
            <p:nvPr/>
          </p:nvSpPr>
          <p:spPr>
            <a:xfrm>
              <a:off x="7010400" y="1295400"/>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8FF6EBB-294B-B9F1-3832-C529EEDA466D}"/>
                </a:ext>
              </a:extLst>
            </p:cNvPr>
            <p:cNvSpPr/>
            <p:nvPr/>
          </p:nvSpPr>
          <p:spPr>
            <a:xfrm>
              <a:off x="8591550" y="1295400"/>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21764-83E1-5B34-05DC-67120DD2A998}"/>
                </a:ext>
              </a:extLst>
            </p:cNvPr>
            <p:cNvSpPr/>
            <p:nvPr/>
          </p:nvSpPr>
          <p:spPr>
            <a:xfrm>
              <a:off x="10043322" y="1304925"/>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D0D177-AE63-F960-0B2B-A6DADCD4D1E7}"/>
                </a:ext>
              </a:extLst>
            </p:cNvPr>
            <p:cNvSpPr/>
            <p:nvPr/>
          </p:nvSpPr>
          <p:spPr>
            <a:xfrm>
              <a:off x="10523709" y="885825"/>
              <a:ext cx="820283"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F8C231-188C-672A-1DBE-D960D53E1FB9}"/>
                </a:ext>
              </a:extLst>
            </p:cNvPr>
            <p:cNvSpPr/>
            <p:nvPr/>
          </p:nvSpPr>
          <p:spPr>
            <a:xfrm>
              <a:off x="6785399" y="862965"/>
              <a:ext cx="536237" cy="457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CCD6-1BAB-82F5-B617-F33689462D28}"/>
                </a:ext>
              </a:extLst>
            </p:cNvPr>
            <p:cNvSpPr/>
            <p:nvPr/>
          </p:nvSpPr>
          <p:spPr>
            <a:xfrm>
              <a:off x="6953250" y="1724015"/>
              <a:ext cx="89535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331923-52FD-928F-705F-54B671A1813B}"/>
                </a:ext>
              </a:extLst>
            </p:cNvPr>
            <p:cNvSpPr/>
            <p:nvPr/>
          </p:nvSpPr>
          <p:spPr>
            <a:xfrm>
              <a:off x="8020050" y="1752600"/>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8EAAA17-7707-1799-C0F8-50B7BBCCF4D1}"/>
                </a:ext>
              </a:extLst>
            </p:cNvPr>
            <p:cNvSpPr/>
            <p:nvPr/>
          </p:nvSpPr>
          <p:spPr>
            <a:xfrm>
              <a:off x="9525000" y="1752600"/>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6D3D4B3-1A38-A8D2-1144-779A332A276A}"/>
                </a:ext>
              </a:extLst>
            </p:cNvPr>
            <p:cNvSpPr/>
            <p:nvPr/>
          </p:nvSpPr>
          <p:spPr>
            <a:xfrm>
              <a:off x="8188538" y="2200275"/>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FB2177E-66F2-E990-2FF5-2AE39A3EED2C}"/>
                </a:ext>
              </a:extLst>
            </p:cNvPr>
            <p:cNvSpPr/>
            <p:nvPr/>
          </p:nvSpPr>
          <p:spPr>
            <a:xfrm>
              <a:off x="9654538" y="2209800"/>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254139-CBB9-ACD9-FCF5-702389FADF54}"/>
                </a:ext>
              </a:extLst>
            </p:cNvPr>
            <p:cNvSpPr/>
            <p:nvPr/>
          </p:nvSpPr>
          <p:spPr>
            <a:xfrm>
              <a:off x="6734175" y="2185987"/>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D3A70DD-2B3F-3D93-EBF6-350013C2A072}"/>
                </a:ext>
              </a:extLst>
            </p:cNvPr>
            <p:cNvSpPr/>
            <p:nvPr/>
          </p:nvSpPr>
          <p:spPr>
            <a:xfrm>
              <a:off x="7788488" y="2647950"/>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6AE068D-B51D-F759-1D57-218576BF363F}"/>
                </a:ext>
              </a:extLst>
            </p:cNvPr>
            <p:cNvSpPr/>
            <p:nvPr/>
          </p:nvSpPr>
          <p:spPr>
            <a:xfrm>
              <a:off x="9195226" y="2633652"/>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72808E-0B19-2C5D-3879-01E73557E622}"/>
                </a:ext>
              </a:extLst>
            </p:cNvPr>
            <p:cNvSpPr/>
            <p:nvPr/>
          </p:nvSpPr>
          <p:spPr>
            <a:xfrm>
              <a:off x="7521788" y="3090862"/>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9DBCF8-74D7-BBDE-1307-64363D5A7F25}"/>
                </a:ext>
              </a:extLst>
            </p:cNvPr>
            <p:cNvSpPr/>
            <p:nvPr/>
          </p:nvSpPr>
          <p:spPr>
            <a:xfrm>
              <a:off x="8983976" y="3057504"/>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7A8D59D-619E-643E-56BD-9382164F65FE}"/>
                </a:ext>
              </a:extLst>
            </p:cNvPr>
            <p:cNvSpPr/>
            <p:nvPr/>
          </p:nvSpPr>
          <p:spPr>
            <a:xfrm>
              <a:off x="7010400" y="3474228"/>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5E3E46-43B3-A509-E4FB-3CA470F483F9}"/>
                </a:ext>
              </a:extLst>
            </p:cNvPr>
            <p:cNvSpPr/>
            <p:nvPr/>
          </p:nvSpPr>
          <p:spPr>
            <a:xfrm>
              <a:off x="7400924" y="4483893"/>
              <a:ext cx="1721063" cy="1345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0B45F4D-C0E8-2260-5176-5E3A2956FC0C}"/>
                </a:ext>
              </a:extLst>
            </p:cNvPr>
            <p:cNvSpPr/>
            <p:nvPr/>
          </p:nvSpPr>
          <p:spPr>
            <a:xfrm>
              <a:off x="10014747" y="3474228"/>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7F7CE11-B055-4348-89C4-F5D8669B53DC}"/>
                </a:ext>
              </a:extLst>
            </p:cNvPr>
            <p:cNvSpPr/>
            <p:nvPr/>
          </p:nvSpPr>
          <p:spPr>
            <a:xfrm>
              <a:off x="10731839" y="2647950"/>
              <a:ext cx="536237"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B647B7C-E795-5FE0-02EA-787A3F137286}"/>
                </a:ext>
              </a:extLst>
            </p:cNvPr>
            <p:cNvSpPr/>
            <p:nvPr/>
          </p:nvSpPr>
          <p:spPr>
            <a:xfrm>
              <a:off x="7053517" y="2609830"/>
              <a:ext cx="536237"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394009-B3AF-ED1E-56AC-E8E56A1E2F61}"/>
                </a:ext>
              </a:extLst>
            </p:cNvPr>
            <p:cNvSpPr/>
            <p:nvPr/>
          </p:nvSpPr>
          <p:spPr>
            <a:xfrm>
              <a:off x="10528726" y="3048000"/>
              <a:ext cx="536237"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0499AB1-8CB7-B52A-48B5-EA2894E1E175}"/>
                </a:ext>
              </a:extLst>
            </p:cNvPr>
            <p:cNvSpPr/>
            <p:nvPr/>
          </p:nvSpPr>
          <p:spPr>
            <a:xfrm>
              <a:off x="6734175" y="3067059"/>
              <a:ext cx="536237"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5DF68F5-733D-6740-153E-E234A09F6DEA}"/>
                </a:ext>
              </a:extLst>
            </p:cNvPr>
            <p:cNvSpPr/>
            <p:nvPr/>
          </p:nvSpPr>
          <p:spPr>
            <a:xfrm>
              <a:off x="9409765" y="3926634"/>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031B742-2196-E027-3F43-928B3C27FFBD}"/>
                </a:ext>
              </a:extLst>
            </p:cNvPr>
            <p:cNvSpPr/>
            <p:nvPr/>
          </p:nvSpPr>
          <p:spPr>
            <a:xfrm>
              <a:off x="6901117" y="3930300"/>
              <a:ext cx="796923" cy="5711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75BD12F-000E-8515-8124-EE988BC49360}"/>
                </a:ext>
              </a:extLst>
            </p:cNvPr>
            <p:cNvSpPr/>
            <p:nvPr/>
          </p:nvSpPr>
          <p:spPr>
            <a:xfrm>
              <a:off x="10902523" y="3844536"/>
              <a:ext cx="365553" cy="1773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C19F62A-ACCF-D167-72D4-7338E9D7D3F7}"/>
                </a:ext>
              </a:extLst>
            </p:cNvPr>
            <p:cNvSpPr/>
            <p:nvPr/>
          </p:nvSpPr>
          <p:spPr>
            <a:xfrm>
              <a:off x="10933850" y="1710926"/>
              <a:ext cx="365553" cy="1773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5D6F2E8-A701-5B36-0CF1-29C635843E72}"/>
                </a:ext>
              </a:extLst>
            </p:cNvPr>
            <p:cNvSpPr/>
            <p:nvPr/>
          </p:nvSpPr>
          <p:spPr>
            <a:xfrm>
              <a:off x="9463343" y="4523187"/>
              <a:ext cx="1601619"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F516B39-7DC9-CE41-DA72-7DE282F2ADF2}"/>
                </a:ext>
              </a:extLst>
            </p:cNvPr>
            <p:cNvSpPr/>
            <p:nvPr/>
          </p:nvSpPr>
          <p:spPr>
            <a:xfrm>
              <a:off x="5792491" y="4503541"/>
              <a:ext cx="1333501" cy="11489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41511BE-2715-F695-2583-51B47279C9AD}"/>
                </a:ext>
              </a:extLst>
            </p:cNvPr>
            <p:cNvSpPr/>
            <p:nvPr/>
          </p:nvSpPr>
          <p:spPr>
            <a:xfrm>
              <a:off x="9079878" y="5092264"/>
              <a:ext cx="1822645" cy="1345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35242A7-80C9-BAC2-A6B1-405F00AAC29D}"/>
                </a:ext>
              </a:extLst>
            </p:cNvPr>
            <p:cNvSpPr/>
            <p:nvPr/>
          </p:nvSpPr>
          <p:spPr>
            <a:xfrm>
              <a:off x="7125992" y="5049956"/>
              <a:ext cx="1822645" cy="1345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D89E40E-BD16-545D-06EB-0791F157DF55}"/>
                </a:ext>
              </a:extLst>
            </p:cNvPr>
            <p:cNvSpPr/>
            <p:nvPr/>
          </p:nvSpPr>
          <p:spPr>
            <a:xfrm>
              <a:off x="6610465" y="5645373"/>
              <a:ext cx="1822645" cy="1345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D1E8386-D23E-0C87-1091-FA0A303102BD}"/>
                </a:ext>
              </a:extLst>
            </p:cNvPr>
            <p:cNvSpPr/>
            <p:nvPr/>
          </p:nvSpPr>
          <p:spPr>
            <a:xfrm>
              <a:off x="8552020" y="5662613"/>
              <a:ext cx="1822645" cy="1345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E7F2FD6-9477-B9B4-9A59-F7E03AD2ADCA}"/>
                </a:ext>
              </a:extLst>
            </p:cNvPr>
            <p:cNvSpPr/>
            <p:nvPr/>
          </p:nvSpPr>
          <p:spPr>
            <a:xfrm>
              <a:off x="5885918" y="5056299"/>
              <a:ext cx="1015200" cy="170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F85E532-E92F-5C4B-EA7C-95AE5EA7441A}"/>
                </a:ext>
              </a:extLst>
            </p:cNvPr>
            <p:cNvSpPr/>
            <p:nvPr/>
          </p:nvSpPr>
          <p:spPr>
            <a:xfrm>
              <a:off x="5863558" y="5627390"/>
              <a:ext cx="687452" cy="170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D2859AA-780D-27CC-3F4B-039715234002}"/>
                </a:ext>
              </a:extLst>
            </p:cNvPr>
            <p:cNvSpPr/>
            <p:nvPr/>
          </p:nvSpPr>
          <p:spPr>
            <a:xfrm>
              <a:off x="11127397" y="5070178"/>
              <a:ext cx="687452" cy="170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6C1F62-EBEA-5A99-C287-BA6B538A546F}"/>
                </a:ext>
              </a:extLst>
            </p:cNvPr>
            <p:cNvSpPr/>
            <p:nvPr/>
          </p:nvSpPr>
          <p:spPr>
            <a:xfrm>
              <a:off x="11265060" y="4483893"/>
              <a:ext cx="687452" cy="170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240B9D5-555E-55A3-9A0B-83FF85C73393}"/>
                </a:ext>
              </a:extLst>
            </p:cNvPr>
            <p:cNvSpPr/>
            <p:nvPr/>
          </p:nvSpPr>
          <p:spPr>
            <a:xfrm>
              <a:off x="10523709" y="5643531"/>
              <a:ext cx="1291140" cy="1690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98B69C5-AC38-7AD4-0FC7-514633818F4E}"/>
                </a:ext>
              </a:extLst>
            </p:cNvPr>
            <p:cNvSpPr/>
            <p:nvPr/>
          </p:nvSpPr>
          <p:spPr>
            <a:xfrm>
              <a:off x="8493523" y="3494503"/>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3C1523A-23CC-6DF0-2951-3154ED69B615}"/>
                </a:ext>
              </a:extLst>
            </p:cNvPr>
            <p:cNvSpPr/>
            <p:nvPr/>
          </p:nvSpPr>
          <p:spPr>
            <a:xfrm>
              <a:off x="7922290" y="3952342"/>
              <a:ext cx="1333500" cy="952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1999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548641"/>
            <a:ext cx="10515600" cy="1375954"/>
          </a:xfrm>
        </p:spPr>
        <p:txBody>
          <a:bodyPr>
            <a:normAutofit/>
          </a:bodyPr>
          <a:lstStyle/>
          <a:p>
            <a:r>
              <a:rPr lang="en-US" sz="3200" b="1" dirty="0">
                <a:latin typeface="Avenir Next LT Pro" panose="020B0504020202020204" pitchFamily="34" charset="0"/>
                <a:ea typeface="+mn-ea"/>
                <a:cs typeface="Arial" panose="020B0604020202020204" pitchFamily="34" charset="0"/>
              </a:rPr>
              <a:t>COPYRIGHT</a:t>
            </a:r>
            <a:br>
              <a:rPr lang="en-US" sz="3200" b="1" dirty="0">
                <a:latin typeface="Avenir Next LT Pro" panose="020B0504020202020204" pitchFamily="34" charset="0"/>
                <a:ea typeface="+mn-ea"/>
                <a:cs typeface="Arial" panose="020B0604020202020204" pitchFamily="34" charset="0"/>
              </a:rPr>
            </a:br>
            <a:r>
              <a:rPr lang="en-US" sz="3200" b="1" dirty="0">
                <a:latin typeface="Avenir Next LT Pro" panose="020B0504020202020204" pitchFamily="34" charset="0"/>
                <a:ea typeface="+mn-ea"/>
                <a:cs typeface="Arial" panose="020B0604020202020204" pitchFamily="34" charset="0"/>
              </a:rPr>
              <a:t>MATERIALS</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8200" y="2177156"/>
            <a:ext cx="3664131" cy="2904660"/>
          </a:xfrm>
        </p:spPr>
        <p:txBody>
          <a:bodyPr>
            <a:normAutofit lnSpcReduction="10000"/>
          </a:bodyPr>
          <a:lstStyle/>
          <a:p>
            <a:pPr marL="0" indent="0">
              <a:buNone/>
            </a:pPr>
            <a:r>
              <a:rPr lang="en-US" sz="1800" dirty="0">
                <a:latin typeface="Avenir Next LT Pro" panose="020B0504020202020204" pitchFamily="34" charset="0"/>
              </a:rPr>
              <a:t>This presentation is protected by U.S. and international copyright laws. Reproduction, distribution, display and use of the presentation without written permission of ProWood or UFP Retail Solutions is strictly prohibited.</a:t>
            </a:r>
          </a:p>
          <a:p>
            <a:endParaRPr lang="en-US" sz="1800" dirty="0">
              <a:latin typeface="Avenir Next LT Pro" panose="020B0504020202020204" pitchFamily="34" charset="0"/>
            </a:endParaRPr>
          </a:p>
          <a:p>
            <a:pPr marL="0" indent="0">
              <a:buNone/>
            </a:pPr>
            <a:r>
              <a:rPr lang="en-US" sz="1800" dirty="0">
                <a:latin typeface="Avenir Next LT Pro" panose="020B0504020202020204" pitchFamily="34" charset="0"/>
              </a:rPr>
              <a:t>© ProWood 2022</a:t>
            </a:r>
          </a:p>
          <a:p>
            <a:pPr marL="0" indent="0">
              <a:buNone/>
            </a:pPr>
            <a:r>
              <a:rPr lang="en-US" sz="1800" dirty="0">
                <a:latin typeface="Avenir Next LT Pro" panose="020B0504020202020204" pitchFamily="34" charset="0"/>
              </a:rPr>
              <a:t>© UFP Retail, LLC</a:t>
            </a:r>
          </a:p>
          <a:p>
            <a:endParaRPr lang="en-US" dirty="0"/>
          </a:p>
        </p:txBody>
      </p:sp>
      <p:pic>
        <p:nvPicPr>
          <p:cNvPr id="5" name="Picture 4" descr="A picture containing building, sky, outdoor, brick&#10;&#10;Description automatically generated">
            <a:extLst>
              <a:ext uri="{FF2B5EF4-FFF2-40B4-BE49-F238E27FC236}">
                <a16:creationId xmlns:a16="http://schemas.microsoft.com/office/drawing/2014/main" id="{007ECC4E-2195-0398-332A-B2E55E131978}"/>
              </a:ext>
            </a:extLst>
          </p:cNvPr>
          <p:cNvPicPr>
            <a:picLocks noChangeAspect="1"/>
          </p:cNvPicPr>
          <p:nvPr/>
        </p:nvPicPr>
        <p:blipFill rotWithShape="1">
          <a:blip r:embed="rId2">
            <a:extLst>
              <a:ext uri="{28A0092B-C50C-407E-A947-70E740481C1C}">
                <a14:useLocalDpi xmlns:a14="http://schemas.microsoft.com/office/drawing/2010/main" val="0"/>
              </a:ext>
            </a:extLst>
          </a:blip>
          <a:srcRect l="5026" r="32556"/>
          <a:stretch/>
        </p:blipFill>
        <p:spPr>
          <a:xfrm>
            <a:off x="4868776" y="0"/>
            <a:ext cx="7323224" cy="6858000"/>
          </a:xfrm>
          <a:prstGeom prst="rect">
            <a:avLst/>
          </a:prstGeom>
        </p:spPr>
      </p:pic>
    </p:spTree>
    <p:extLst>
      <p:ext uri="{BB962C8B-B14F-4D97-AF65-F5344CB8AC3E}">
        <p14:creationId xmlns:p14="http://schemas.microsoft.com/office/powerpoint/2010/main" val="2138552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BDCA47-A354-4174-A89F-6F8E13E351CA}"/>
              </a:ext>
            </a:extLst>
          </p:cNvPr>
          <p:cNvSpPr txBox="1"/>
          <p:nvPr/>
        </p:nvSpPr>
        <p:spPr>
          <a:xfrm>
            <a:off x="6384589" y="432374"/>
            <a:ext cx="4959403" cy="146452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Avenir Next LT Pro" panose="020B0504020202020204" pitchFamily="34" charset="0"/>
                <a:ea typeface="+mj-ea"/>
                <a:cs typeface="+mj-cs"/>
              </a:rPr>
              <a:t>INSTALLATION CONSIDERATIONS</a:t>
            </a:r>
          </a:p>
        </p:txBody>
      </p:sp>
      <p:sp>
        <p:nvSpPr>
          <p:cNvPr id="6" name="Rectangle 5">
            <a:extLst>
              <a:ext uri="{FF2B5EF4-FFF2-40B4-BE49-F238E27FC236}">
                <a16:creationId xmlns:a16="http://schemas.microsoft.com/office/drawing/2014/main" id="{A0EC454F-56A4-467A-9656-5F9544596430}"/>
              </a:ext>
            </a:extLst>
          </p:cNvPr>
          <p:cNvSpPr/>
          <p:nvPr/>
        </p:nvSpPr>
        <p:spPr>
          <a:xfrm>
            <a:off x="6384589" y="2169268"/>
            <a:ext cx="4834391" cy="4014571"/>
          </a:xfrm>
          <a:prstGeom prst="rect">
            <a:avLst/>
          </a:prstGeom>
        </p:spPr>
        <p:txBody>
          <a:bodyPr vert="horz" lIns="91440" tIns="45720" rIns="91440" bIns="45720" rtlCol="0">
            <a:normAutofit/>
          </a:bodyPr>
          <a:lstStyle/>
          <a:p>
            <a:pPr marL="284163" lvl="1" indent="-284163">
              <a:lnSpc>
                <a:spcPct val="90000"/>
              </a:lnSpc>
              <a:spcAft>
                <a:spcPts val="600"/>
              </a:spcAft>
              <a:buClr>
                <a:srgbClr val="FF1919"/>
              </a:buClr>
              <a:buFont typeface="Avenir Next LT Pro" panose="020B0504020202020204" pitchFamily="34" charset="0"/>
              <a:buChar char="|"/>
            </a:pPr>
            <a:r>
              <a:rPr lang="en-US" sz="1900" dirty="0">
                <a:latin typeface="Avenir Next LT Pro" panose="020B0504020202020204" pitchFamily="34" charset="0"/>
                <a:cs typeface="Times New Roman" panose="02020603050405020304" pitchFamily="18" charset="0"/>
              </a:rPr>
              <a:t>Cannot be installed where end use application will be exposed to precipitation, either directly or through regular condensation</a:t>
            </a:r>
          </a:p>
          <a:p>
            <a:pPr marL="284163" lvl="1" indent="-284163">
              <a:lnSpc>
                <a:spcPct val="90000"/>
              </a:lnSpc>
              <a:spcAft>
                <a:spcPts val="600"/>
              </a:spcAft>
              <a:buClr>
                <a:srgbClr val="FF1919"/>
              </a:buClr>
              <a:buFont typeface="Avenir Next LT Pro" panose="020B0504020202020204" pitchFamily="34" charset="0"/>
              <a:buChar char="|"/>
            </a:pPr>
            <a:endParaRPr lang="en-US" sz="1900" dirty="0">
              <a:latin typeface="Avenir Next LT Pro" panose="020B0504020202020204" pitchFamily="34" charset="0"/>
              <a:cs typeface="Times New Roman" panose="02020603050405020304" pitchFamily="18" charset="0"/>
            </a:endParaRPr>
          </a:p>
          <a:p>
            <a:pPr marL="284163" lvl="1" indent="-284163">
              <a:lnSpc>
                <a:spcPct val="90000"/>
              </a:lnSpc>
              <a:spcAft>
                <a:spcPts val="600"/>
              </a:spcAft>
              <a:buClr>
                <a:srgbClr val="FF1919"/>
              </a:buClr>
              <a:buFont typeface="Avenir Next LT Pro" panose="020B0504020202020204" pitchFamily="34" charset="0"/>
              <a:buChar char="|"/>
            </a:pPr>
            <a:r>
              <a:rPr lang="en-US" sz="1900" dirty="0">
                <a:latin typeface="Avenir Next LT Pro" panose="020B0504020202020204" pitchFamily="34" charset="0"/>
                <a:cs typeface="Times New Roman" panose="02020603050405020304" pitchFamily="18" charset="0"/>
              </a:rPr>
              <a:t>Lumber cannot be ripped post treatment lengthwise while plywood can</a:t>
            </a:r>
          </a:p>
          <a:p>
            <a:pPr marL="284163" lvl="1" indent="-284163">
              <a:lnSpc>
                <a:spcPct val="90000"/>
              </a:lnSpc>
              <a:spcAft>
                <a:spcPts val="600"/>
              </a:spcAft>
              <a:buClr>
                <a:srgbClr val="FF1919"/>
              </a:buClr>
              <a:buFont typeface="Avenir Next LT Pro" panose="020B0504020202020204" pitchFamily="34" charset="0"/>
              <a:buChar char="|"/>
            </a:pPr>
            <a:endParaRPr lang="en-US" sz="1900" dirty="0">
              <a:latin typeface="Avenir Next LT Pro" panose="020B0504020202020204" pitchFamily="34" charset="0"/>
              <a:cs typeface="Times New Roman" panose="02020603050405020304" pitchFamily="18" charset="0"/>
            </a:endParaRPr>
          </a:p>
          <a:p>
            <a:pPr marL="284163" lvl="1" indent="-284163">
              <a:lnSpc>
                <a:spcPct val="90000"/>
              </a:lnSpc>
              <a:spcAft>
                <a:spcPts val="600"/>
              </a:spcAft>
              <a:buClr>
                <a:srgbClr val="FF1919"/>
              </a:buClr>
              <a:buFont typeface="Avenir Next LT Pro" panose="020B0504020202020204" pitchFamily="34" charset="0"/>
              <a:buChar char="|"/>
            </a:pPr>
            <a:r>
              <a:rPr lang="en-US" sz="1900" dirty="0">
                <a:latin typeface="Avenir Next LT Pro" panose="020B0504020202020204" pitchFamily="34" charset="0"/>
                <a:cs typeface="Times New Roman" panose="02020603050405020304" pitchFamily="18" charset="0"/>
              </a:rPr>
              <a:t>End cuts are permitted on lumber</a:t>
            </a:r>
          </a:p>
        </p:txBody>
      </p:sp>
      <p:sp>
        <p:nvSpPr>
          <p:cNvPr id="8" name="Rectangle 7">
            <a:extLst>
              <a:ext uri="{FF2B5EF4-FFF2-40B4-BE49-F238E27FC236}">
                <a16:creationId xmlns:a16="http://schemas.microsoft.com/office/drawing/2014/main" id="{EEBB398C-AABF-E097-F158-9879CCC11003}"/>
              </a:ext>
            </a:extLst>
          </p:cNvPr>
          <p:cNvSpPr/>
          <p:nvPr/>
        </p:nvSpPr>
        <p:spPr>
          <a:xfrm rot="10800000">
            <a:off x="11808696" y="0"/>
            <a:ext cx="383304" cy="6858000"/>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STORAGE &amp; HANDLING</a:t>
            </a:r>
          </a:p>
        </p:txBody>
      </p:sp>
      <p:pic>
        <p:nvPicPr>
          <p:cNvPr id="12" name="Picture 11" descr="Shape&#10;&#10;Description automatically generated">
            <a:extLst>
              <a:ext uri="{FF2B5EF4-FFF2-40B4-BE49-F238E27FC236}">
                <a16:creationId xmlns:a16="http://schemas.microsoft.com/office/drawing/2014/main" id="{266EE3C1-4EAB-AB13-FAB9-10367A564ACD}"/>
              </a:ext>
            </a:extLst>
          </p:cNvPr>
          <p:cNvPicPr>
            <a:picLocks noChangeAspect="1"/>
          </p:cNvPicPr>
          <p:nvPr/>
        </p:nvPicPr>
        <p:blipFill rotWithShape="1">
          <a:blip r:embed="rId3">
            <a:extLst>
              <a:ext uri="{28A0092B-C50C-407E-A947-70E740481C1C}">
                <a14:useLocalDpi xmlns:a14="http://schemas.microsoft.com/office/drawing/2010/main" val="0"/>
              </a:ext>
            </a:extLst>
          </a:blip>
          <a:srcRect l="14568" t="25271" r="19582" b="17589"/>
          <a:stretch/>
        </p:blipFill>
        <p:spPr>
          <a:xfrm>
            <a:off x="0" y="-1"/>
            <a:ext cx="5807413" cy="6722373"/>
          </a:xfrm>
          <a:prstGeom prst="rect">
            <a:avLst/>
          </a:prstGeom>
        </p:spPr>
      </p:pic>
    </p:spTree>
    <p:extLst>
      <p:ext uri="{BB962C8B-B14F-4D97-AF65-F5344CB8AC3E}">
        <p14:creationId xmlns:p14="http://schemas.microsoft.com/office/powerpoint/2010/main" val="1096586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pPr>
              <a:spcAft>
                <a:spcPts val="600"/>
              </a:spcAft>
            </a:pPr>
            <a:r>
              <a:rPr lang="en-US" b="1" dirty="0">
                <a:latin typeface="Avenir Next LT Pro" panose="020B0504020202020204" pitchFamily="34" charset="0"/>
              </a:rPr>
              <a:t>SUMMARY</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418289" y="1552576"/>
            <a:ext cx="6147881" cy="4744986"/>
          </a:xfrm>
        </p:spPr>
        <p:txBody>
          <a:bodyPr>
            <a:normAutofit fontScale="55000" lnSpcReduction="20000"/>
          </a:bodyPr>
          <a:lstStyle/>
          <a:p>
            <a:pPr lvl="1">
              <a:lnSpc>
                <a:spcPct val="110000"/>
              </a:lnSpc>
              <a:spcBef>
                <a:spcPts val="0"/>
              </a:spcBef>
              <a:spcAft>
                <a:spcPts val="600"/>
              </a:spcAft>
              <a:buClr>
                <a:srgbClr val="FF0000"/>
              </a:buClr>
              <a:buFont typeface="Avenir Next LT Pro" panose="020B0504020202020204" pitchFamily="34" charset="0"/>
              <a:buChar char="|"/>
            </a:pPr>
            <a:r>
              <a:rPr lang="en-US" sz="3500" dirty="0">
                <a:latin typeface="Avenir Next LT Pro" panose="020B0504020202020204" pitchFamily="34" charset="0"/>
                <a:cs typeface="Times New Roman" panose="02020603050405020304" pitchFamily="18" charset="0"/>
              </a:rPr>
              <a:t>Fire-retardant wood is a great building material option to prevent damage or harm from fire and smoke development</a:t>
            </a:r>
          </a:p>
          <a:p>
            <a:pPr lvl="1">
              <a:lnSpc>
                <a:spcPct val="110000"/>
              </a:lnSpc>
              <a:spcBef>
                <a:spcPts val="0"/>
              </a:spcBef>
              <a:spcAft>
                <a:spcPts val="600"/>
              </a:spcAft>
              <a:buClr>
                <a:srgbClr val="FF0000"/>
              </a:buClr>
              <a:buFont typeface="Avenir Next LT Pro" panose="020B0504020202020204" pitchFamily="34" charset="0"/>
              <a:buChar char="|"/>
            </a:pPr>
            <a:endParaRPr lang="en-US" sz="3500" dirty="0">
              <a:latin typeface="Avenir Next LT Pro" panose="020B0504020202020204" pitchFamily="34" charset="0"/>
              <a:cs typeface="Times New Roman" panose="02020603050405020304" pitchFamily="18" charset="0"/>
            </a:endParaRPr>
          </a:p>
          <a:p>
            <a:pPr lvl="1">
              <a:lnSpc>
                <a:spcPct val="110000"/>
              </a:lnSpc>
              <a:spcBef>
                <a:spcPts val="0"/>
              </a:spcBef>
              <a:spcAft>
                <a:spcPts val="600"/>
              </a:spcAft>
              <a:buClr>
                <a:srgbClr val="FF0000"/>
              </a:buClr>
              <a:buFont typeface="Avenir Next LT Pro" panose="020B0504020202020204" pitchFamily="34" charset="0"/>
              <a:buChar char="|"/>
            </a:pPr>
            <a:r>
              <a:rPr lang="en-US" sz="3500" dirty="0">
                <a:latin typeface="Avenir Next LT Pro" panose="020B0504020202020204" pitchFamily="34" charset="0"/>
                <a:cs typeface="Times New Roman" panose="02020603050405020304" pitchFamily="18" charset="0"/>
              </a:rPr>
              <a:t>Fire-retardant wood is available in plywood, dimensional lumber, and can be use in a variety of applications</a:t>
            </a:r>
          </a:p>
          <a:p>
            <a:pPr lvl="1">
              <a:lnSpc>
                <a:spcPct val="110000"/>
              </a:lnSpc>
              <a:spcBef>
                <a:spcPts val="0"/>
              </a:spcBef>
              <a:spcAft>
                <a:spcPts val="600"/>
              </a:spcAft>
              <a:buClr>
                <a:srgbClr val="FF0000"/>
              </a:buClr>
              <a:buFont typeface="Avenir Next LT Pro" panose="020B0504020202020204" pitchFamily="34" charset="0"/>
              <a:buChar char="|"/>
            </a:pPr>
            <a:endParaRPr lang="en-US" sz="3500" dirty="0">
              <a:latin typeface="Avenir Next LT Pro" panose="020B0504020202020204" pitchFamily="34" charset="0"/>
              <a:cs typeface="Times New Roman" panose="02020603050405020304" pitchFamily="18" charset="0"/>
            </a:endParaRPr>
          </a:p>
          <a:p>
            <a:pPr lvl="1">
              <a:lnSpc>
                <a:spcPct val="110000"/>
              </a:lnSpc>
              <a:spcBef>
                <a:spcPts val="0"/>
              </a:spcBef>
              <a:spcAft>
                <a:spcPts val="600"/>
              </a:spcAft>
              <a:buClr>
                <a:srgbClr val="FF0000"/>
              </a:buClr>
              <a:buFont typeface="Avenir Next LT Pro" panose="020B0504020202020204" pitchFamily="34" charset="0"/>
              <a:buChar char="|"/>
            </a:pPr>
            <a:r>
              <a:rPr lang="en-US" sz="3500" dirty="0">
                <a:latin typeface="Avenir Next LT Pro" panose="020B0504020202020204" pitchFamily="34" charset="0"/>
                <a:cs typeface="Times New Roman" panose="02020603050405020304" pitchFamily="18" charset="0"/>
              </a:rPr>
              <a:t>There are several requirements by code and tests to evaluate performance to standards – ask about codes and test results</a:t>
            </a:r>
          </a:p>
          <a:p>
            <a:pPr lvl="1">
              <a:lnSpc>
                <a:spcPct val="110000"/>
              </a:lnSpc>
              <a:spcBef>
                <a:spcPts val="0"/>
              </a:spcBef>
              <a:spcAft>
                <a:spcPts val="600"/>
              </a:spcAft>
              <a:buClr>
                <a:srgbClr val="FF0000"/>
              </a:buClr>
              <a:buFont typeface="Avenir Next LT Pro" panose="020B0504020202020204" pitchFamily="34" charset="0"/>
              <a:buChar char="|"/>
            </a:pPr>
            <a:endParaRPr lang="en-US" sz="3500" dirty="0">
              <a:latin typeface="Avenir Next LT Pro" panose="020B0504020202020204" pitchFamily="34" charset="0"/>
              <a:cs typeface="Times New Roman" panose="02020603050405020304" pitchFamily="18" charset="0"/>
            </a:endParaRPr>
          </a:p>
          <a:p>
            <a:pPr lvl="1">
              <a:lnSpc>
                <a:spcPct val="110000"/>
              </a:lnSpc>
              <a:spcBef>
                <a:spcPts val="0"/>
              </a:spcBef>
              <a:spcAft>
                <a:spcPts val="600"/>
              </a:spcAft>
              <a:buClr>
                <a:srgbClr val="FF0000"/>
              </a:buClr>
              <a:buFont typeface="Avenir Next LT Pro" panose="020B0504020202020204" pitchFamily="34" charset="0"/>
              <a:buChar char="|"/>
            </a:pPr>
            <a:r>
              <a:rPr lang="en-US" sz="3500" dirty="0">
                <a:latin typeface="Avenir Next LT Pro" panose="020B0504020202020204" pitchFamily="34" charset="0"/>
                <a:cs typeface="Times New Roman" panose="02020603050405020304" pitchFamily="18" charset="0"/>
              </a:rPr>
              <a:t>Not all fire-retardant wood products are the same – ask about pressure-treatment, testing, certifications and warranty</a:t>
            </a:r>
          </a:p>
          <a:p>
            <a:pPr marL="471170" marR="5080" lvl="1" indent="-285750">
              <a:lnSpc>
                <a:spcPct val="110000"/>
              </a:lnSpc>
              <a:spcBef>
                <a:spcPts val="0"/>
              </a:spcBef>
              <a:tabLst>
                <a:tab pos="472440" algn="l"/>
              </a:tabLst>
            </a:pPr>
            <a:endParaRPr lang="en-US" sz="2000" spc="-5" dirty="0">
              <a:cs typeface="Calibri"/>
            </a:endParaRPr>
          </a:p>
        </p:txBody>
      </p:sp>
      <p:pic>
        <p:nvPicPr>
          <p:cNvPr id="5" name="Picture 4" descr="A picture containing outdoor, orange&#10;&#10;Description automatically generated">
            <a:extLst>
              <a:ext uri="{FF2B5EF4-FFF2-40B4-BE49-F238E27FC236}">
                <a16:creationId xmlns:a16="http://schemas.microsoft.com/office/drawing/2014/main" id="{A39C791F-A2D8-C94D-AA3B-91D11A1F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760" y="0"/>
            <a:ext cx="5349240" cy="6858000"/>
          </a:xfrm>
          <a:prstGeom prst="rect">
            <a:avLst/>
          </a:prstGeom>
        </p:spPr>
      </p:pic>
    </p:spTree>
    <p:extLst>
      <p:ext uri="{BB962C8B-B14F-4D97-AF65-F5344CB8AC3E}">
        <p14:creationId xmlns:p14="http://schemas.microsoft.com/office/powerpoint/2010/main" val="577099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2966" y="323851"/>
            <a:ext cx="10972800" cy="1228724"/>
          </a:xfrm>
        </p:spPr>
        <p:txBody>
          <a:bodyPr>
            <a:normAutofit/>
          </a:bodyPr>
          <a:lstStyle/>
          <a:p>
            <a:pPr>
              <a:spcAft>
                <a:spcPts val="600"/>
              </a:spcAft>
            </a:pPr>
            <a:r>
              <a:rPr lang="en-US" b="1" dirty="0">
                <a:latin typeface="Avenir Next LT Pro" panose="020B0504020202020204" pitchFamily="34" charset="0"/>
              </a:rPr>
              <a:t>THANK YOU</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832966" y="1638300"/>
            <a:ext cx="10302065" cy="4709878"/>
          </a:xfrm>
        </p:spPr>
        <p:txBody>
          <a:bodyPr>
            <a:normAutofit/>
          </a:bodyPr>
          <a:lstStyle/>
          <a:p>
            <a:pPr marL="0" marR="5080" lvl="1" indent="0">
              <a:lnSpc>
                <a:spcPct val="150000"/>
              </a:lnSpc>
              <a:spcBef>
                <a:spcPts val="0"/>
              </a:spcBef>
              <a:buNone/>
            </a:pPr>
            <a:r>
              <a:rPr lang="en-US" sz="3200" b="1" spc="-15" dirty="0">
                <a:latin typeface="Avenir Next LT Pro" panose="020B0504020202020204" pitchFamily="34" charset="0"/>
                <a:cs typeface="Calibri"/>
              </a:rPr>
              <a:t>This concludes the continuing education unit. </a:t>
            </a:r>
          </a:p>
          <a:p>
            <a:pPr marL="0" lvl="1" indent="0">
              <a:spcAft>
                <a:spcPts val="600"/>
              </a:spcAft>
              <a:buClr>
                <a:srgbClr val="FF1919"/>
              </a:buClr>
              <a:buNone/>
            </a:pPr>
            <a:endParaRPr lang="en-US" sz="2800" dirty="0">
              <a:latin typeface="Avenir Next LT Pro" panose="020B0504020202020204" pitchFamily="34" charset="0"/>
              <a:cs typeface="Times New Roman" panose="02020603050405020304" pitchFamily="18" charset="0"/>
            </a:endParaRPr>
          </a:p>
          <a:p>
            <a:pPr marL="0" lvl="1" indent="0">
              <a:spcAft>
                <a:spcPts val="600"/>
              </a:spcAft>
              <a:buClr>
                <a:srgbClr val="FF1919"/>
              </a:buClr>
              <a:buNone/>
            </a:pPr>
            <a:r>
              <a:rPr lang="en-US" sz="2800" dirty="0">
                <a:latin typeface="Avenir Next LT Pro" panose="020B0504020202020204" pitchFamily="34" charset="0"/>
                <a:cs typeface="Times New Roman" panose="02020603050405020304" pitchFamily="18" charset="0"/>
              </a:rPr>
              <a:t>Thank you for your time. </a:t>
            </a:r>
          </a:p>
          <a:p>
            <a:pPr marL="0" lvl="1" indent="0">
              <a:spcAft>
                <a:spcPts val="600"/>
              </a:spcAft>
              <a:buClr>
                <a:srgbClr val="FF1919"/>
              </a:buClr>
              <a:buNone/>
            </a:pPr>
            <a:endParaRPr lang="en-US" sz="1000" dirty="0">
              <a:latin typeface="Avenir Next LT Pro" panose="020B0504020202020204" pitchFamily="34" charset="0"/>
              <a:cs typeface="Times New Roman" panose="02020603050405020304" pitchFamily="18" charset="0"/>
            </a:endParaRPr>
          </a:p>
          <a:p>
            <a:pPr marL="0" lvl="1" indent="0">
              <a:spcAft>
                <a:spcPts val="600"/>
              </a:spcAft>
              <a:buClr>
                <a:srgbClr val="FF1919"/>
              </a:buClr>
              <a:buNone/>
            </a:pPr>
            <a:r>
              <a:rPr lang="en-US" sz="2800" dirty="0">
                <a:latin typeface="Avenir Next LT Pro" panose="020B0504020202020204" pitchFamily="34" charset="0"/>
                <a:cs typeface="Times New Roman" panose="02020603050405020304" pitchFamily="18" charset="0"/>
              </a:rPr>
              <a:t>For more information, go to:</a:t>
            </a:r>
          </a:p>
          <a:p>
            <a:pPr marL="0" lvl="1" indent="0">
              <a:spcAft>
                <a:spcPts val="600"/>
              </a:spcAft>
              <a:buClr>
                <a:srgbClr val="FF1919"/>
              </a:buClr>
              <a:buNone/>
            </a:pPr>
            <a:endParaRPr lang="en-US" sz="2800" dirty="0">
              <a:latin typeface="Avenir Next LT Pro" panose="020B0504020202020204" pitchFamily="34" charset="0"/>
              <a:cs typeface="Times New Roman" panose="02020603050405020304" pitchFamily="18" charset="0"/>
            </a:endParaRPr>
          </a:p>
          <a:p>
            <a:pPr marL="0" lvl="1" indent="0">
              <a:spcAft>
                <a:spcPts val="600"/>
              </a:spcAft>
              <a:buClr>
                <a:srgbClr val="FF1919"/>
              </a:buClr>
              <a:buNone/>
            </a:pPr>
            <a:r>
              <a:rPr lang="en-US" sz="2800" dirty="0">
                <a:latin typeface="Avenir Next LT Pro" panose="020B0504020202020204" pitchFamily="34" charset="0"/>
                <a:cs typeface="Times New Roman" panose="02020603050405020304" pitchFamily="18" charset="0"/>
                <a:hlinkClick r:id="rId3"/>
              </a:rPr>
              <a:t>www.prowoodlumber.com/FR</a:t>
            </a:r>
            <a:endParaRPr lang="en-US" sz="2800" dirty="0">
              <a:latin typeface="Avenir Next LT Pro" panose="020B0504020202020204" pitchFamily="34" charset="0"/>
              <a:cs typeface="Times New Roman" panose="02020603050405020304" pitchFamily="18" charset="0"/>
            </a:endParaRPr>
          </a:p>
          <a:p>
            <a:pPr marL="0" lvl="1" indent="0">
              <a:spcAft>
                <a:spcPts val="600"/>
              </a:spcAft>
              <a:buClr>
                <a:srgbClr val="FF1919"/>
              </a:buClr>
              <a:buNone/>
            </a:pPr>
            <a:endParaRPr lang="en-US" sz="2800" dirty="0">
              <a:latin typeface="Avenir Next LT Pro" panose="020B0504020202020204" pitchFamily="34" charset="0"/>
              <a:cs typeface="Times New Roman" panose="02020603050405020304" pitchFamily="18" charset="0"/>
            </a:endParaRPr>
          </a:p>
        </p:txBody>
      </p:sp>
      <p:pic>
        <p:nvPicPr>
          <p:cNvPr id="3074" name="Picture 2" descr="ProWood FR Fire Retardant logo">
            <a:extLst>
              <a:ext uri="{FF2B5EF4-FFF2-40B4-BE49-F238E27FC236}">
                <a16:creationId xmlns:a16="http://schemas.microsoft.com/office/drawing/2014/main" id="{C9261E9F-331C-0A53-E7D0-14AE7DA27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9346" y="4653094"/>
            <a:ext cx="4159688" cy="79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598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6321174" y="421191"/>
            <a:ext cx="5032626" cy="1194899"/>
          </a:xfrm>
        </p:spPr>
        <p:txBody>
          <a:bodyPr>
            <a:normAutofit/>
          </a:bodyPr>
          <a:lstStyle/>
          <a:p>
            <a:r>
              <a:rPr lang="en-US" sz="3200" b="1" dirty="0">
                <a:latin typeface="Avenir Next LT Pro" panose="020B0504020202020204" pitchFamily="34" charset="0"/>
                <a:ea typeface="+mn-ea"/>
                <a:cs typeface="Arial" panose="020B0604020202020204" pitchFamily="34" charset="0"/>
              </a:rPr>
              <a:t>COURSE OVERVIEW</a:t>
            </a:r>
          </a:p>
        </p:txBody>
      </p:sp>
      <p:sp>
        <p:nvSpPr>
          <p:cNvPr id="3" name="Content Placeholder 2">
            <a:extLst>
              <a:ext uri="{FF2B5EF4-FFF2-40B4-BE49-F238E27FC236}">
                <a16:creationId xmlns:a16="http://schemas.microsoft.com/office/drawing/2014/main" id="{3D2B8612-6B26-4168-BA4F-C68A12A04EC7}"/>
              </a:ext>
            </a:extLst>
          </p:cNvPr>
          <p:cNvSpPr>
            <a:spLocks noGrp="1"/>
          </p:cNvSpPr>
          <p:nvPr>
            <p:ph idx="1"/>
          </p:nvPr>
        </p:nvSpPr>
        <p:spPr>
          <a:xfrm>
            <a:off x="6321174" y="1609205"/>
            <a:ext cx="5257800" cy="4534742"/>
          </a:xfrm>
        </p:spPr>
        <p:txBody>
          <a:bodyPr>
            <a:normAutofit/>
          </a:bodyPr>
          <a:lstStyle/>
          <a:p>
            <a:pPr marL="284163" indent="-284163">
              <a:lnSpc>
                <a:spcPct val="100000"/>
              </a:lnSpc>
              <a:spcBef>
                <a:spcPts val="0"/>
              </a:spcBef>
              <a:buClr>
                <a:srgbClr val="FF0000"/>
              </a:buClr>
              <a:buFont typeface="Avenir Next LT Pro" panose="020B0504020202020204" pitchFamily="34" charset="0"/>
              <a:buChar char="|"/>
            </a:pPr>
            <a:r>
              <a:rPr lang="en-US" sz="2400" dirty="0">
                <a:latin typeface="Avenir Next LT Pro" panose="020B0504020202020204" pitchFamily="34" charset="0"/>
                <a:cs typeface="Times New Roman" panose="02020603050405020304" pitchFamily="18" charset="0"/>
              </a:rPr>
              <a:t>Fire-retardant wood is a common and increasingly required building construction material</a:t>
            </a:r>
          </a:p>
          <a:p>
            <a:pPr marL="284163" indent="-284163">
              <a:lnSpc>
                <a:spcPct val="100000"/>
              </a:lnSpc>
              <a:spcBef>
                <a:spcPts val="0"/>
              </a:spcBef>
              <a:buClr>
                <a:srgbClr val="FF0000"/>
              </a:buClr>
              <a:buFont typeface="Avenir Next LT Pro" panose="020B0504020202020204" pitchFamily="34" charset="0"/>
              <a:buChar char="|"/>
            </a:pPr>
            <a:endParaRPr lang="en-US" sz="2400" dirty="0">
              <a:latin typeface="Avenir Next LT Pro" panose="020B0504020202020204" pitchFamily="34" charset="0"/>
              <a:cs typeface="Times New Roman" panose="02020603050405020304" pitchFamily="18" charset="0"/>
            </a:endParaRPr>
          </a:p>
          <a:p>
            <a:pPr marL="284163" indent="-284163">
              <a:lnSpc>
                <a:spcPct val="100000"/>
              </a:lnSpc>
              <a:spcBef>
                <a:spcPts val="0"/>
              </a:spcBef>
              <a:buClr>
                <a:srgbClr val="FF0000"/>
              </a:buClr>
              <a:buFont typeface="Avenir Next LT Pro" panose="020B0504020202020204" pitchFamily="34" charset="0"/>
              <a:buChar char="|"/>
            </a:pPr>
            <a:r>
              <a:rPr lang="en-US" sz="2400" dirty="0">
                <a:latin typeface="Avenir Next LT Pro" panose="020B0504020202020204" pitchFamily="34" charset="0"/>
                <a:cs typeface="Times New Roman" panose="02020603050405020304" pitchFamily="18" charset="0"/>
              </a:rPr>
              <a:t>In this course, you will learn about fire-retardant wood attributes, manufacturing, code compliance and testing</a:t>
            </a:r>
          </a:p>
          <a:p>
            <a:pPr marL="284163" indent="-284163">
              <a:lnSpc>
                <a:spcPct val="100000"/>
              </a:lnSpc>
              <a:spcBef>
                <a:spcPts val="0"/>
              </a:spcBef>
              <a:buClr>
                <a:srgbClr val="FF0000"/>
              </a:buClr>
              <a:buFont typeface="Avenir Next LT Pro" panose="020B0504020202020204" pitchFamily="34" charset="0"/>
              <a:buChar char="|"/>
            </a:pPr>
            <a:endParaRPr lang="en-US" sz="2400" dirty="0">
              <a:latin typeface="Avenir Next LT Pro" panose="020B0504020202020204" pitchFamily="34" charset="0"/>
              <a:cs typeface="Times New Roman" panose="02020603050405020304" pitchFamily="18" charset="0"/>
            </a:endParaRPr>
          </a:p>
          <a:p>
            <a:pPr marL="284163" indent="-284163">
              <a:lnSpc>
                <a:spcPct val="100000"/>
              </a:lnSpc>
              <a:spcBef>
                <a:spcPts val="0"/>
              </a:spcBef>
              <a:buClr>
                <a:srgbClr val="FF0000"/>
              </a:buClr>
              <a:buFont typeface="Avenir Next LT Pro" panose="020B0504020202020204" pitchFamily="34" charset="0"/>
              <a:buChar char="|"/>
            </a:pPr>
            <a:r>
              <a:rPr lang="en-US" sz="2400" dirty="0">
                <a:latin typeface="Avenir Next LT Pro" panose="020B0504020202020204" pitchFamily="34" charset="0"/>
                <a:cs typeface="Times New Roman" panose="02020603050405020304" pitchFamily="18" charset="0"/>
              </a:rPr>
              <a:t>We will also cover common applications as well as proper storage and handling</a:t>
            </a:r>
          </a:p>
        </p:txBody>
      </p:sp>
      <p:pic>
        <p:nvPicPr>
          <p:cNvPr id="5" name="Picture 4">
            <a:extLst>
              <a:ext uri="{FF2B5EF4-FFF2-40B4-BE49-F238E27FC236}">
                <a16:creationId xmlns:a16="http://schemas.microsoft.com/office/drawing/2014/main" id="{5EA51731-E051-29E4-7EE9-21C8AFD9123A}"/>
              </a:ext>
            </a:extLst>
          </p:cNvPr>
          <p:cNvPicPr>
            <a:picLocks noChangeAspect="1"/>
          </p:cNvPicPr>
          <p:nvPr/>
        </p:nvPicPr>
        <p:blipFill rotWithShape="1">
          <a:blip r:embed="rId3">
            <a:extLst>
              <a:ext uri="{28A0092B-C50C-407E-A947-70E740481C1C}">
                <a14:useLocalDpi xmlns:a14="http://schemas.microsoft.com/office/drawing/2010/main" val="0"/>
              </a:ext>
            </a:extLst>
          </a:blip>
          <a:srcRect r="7072"/>
          <a:stretch/>
        </p:blipFill>
        <p:spPr>
          <a:xfrm>
            <a:off x="0" y="173388"/>
            <a:ext cx="6211858" cy="6684612"/>
          </a:xfrm>
          <a:prstGeom prst="rect">
            <a:avLst/>
          </a:prstGeom>
        </p:spPr>
      </p:pic>
    </p:spTree>
    <p:extLst>
      <p:ext uri="{BB962C8B-B14F-4D97-AF65-F5344CB8AC3E}">
        <p14:creationId xmlns:p14="http://schemas.microsoft.com/office/powerpoint/2010/main" val="153041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2E98-3A52-4029-8C7B-01B45CFE5EC4}"/>
              </a:ext>
            </a:extLst>
          </p:cNvPr>
          <p:cNvSpPr>
            <a:spLocks noGrp="1"/>
          </p:cNvSpPr>
          <p:nvPr>
            <p:ph type="title"/>
          </p:nvPr>
        </p:nvSpPr>
        <p:spPr>
          <a:xfrm>
            <a:off x="838200" y="338999"/>
            <a:ext cx="10515600" cy="1194899"/>
          </a:xfrm>
        </p:spPr>
        <p:txBody>
          <a:bodyPr>
            <a:normAutofit/>
          </a:bodyPr>
          <a:lstStyle/>
          <a:p>
            <a:r>
              <a:rPr lang="en-US" sz="3200" b="1" dirty="0">
                <a:latin typeface="Avenir Next LT Pro" panose="020B0504020202020204" pitchFamily="34" charset="0"/>
                <a:ea typeface="+mn-ea"/>
                <a:cs typeface="Arial" panose="020B0604020202020204" pitchFamily="34" charset="0"/>
              </a:rPr>
              <a:t>WHY FIRE-RETARDANT WOOD?</a:t>
            </a:r>
          </a:p>
        </p:txBody>
      </p:sp>
      <p:pic>
        <p:nvPicPr>
          <p:cNvPr id="7" name="Picture 6">
            <a:extLst>
              <a:ext uri="{FF2B5EF4-FFF2-40B4-BE49-F238E27FC236}">
                <a16:creationId xmlns:a16="http://schemas.microsoft.com/office/drawing/2014/main" id="{A1FE7746-2D98-9907-B196-85B9E38DFB62}"/>
              </a:ext>
            </a:extLst>
          </p:cNvPr>
          <p:cNvPicPr>
            <a:picLocks noChangeAspect="1"/>
          </p:cNvPicPr>
          <p:nvPr/>
        </p:nvPicPr>
        <p:blipFill rotWithShape="1">
          <a:blip r:embed="rId3"/>
          <a:srcRect l="62371" t="21012" r="11602" b="17865"/>
          <a:stretch/>
        </p:blipFill>
        <p:spPr>
          <a:xfrm>
            <a:off x="5147351" y="1356623"/>
            <a:ext cx="6575461" cy="4343134"/>
          </a:xfrm>
          <a:prstGeom prst="rect">
            <a:avLst/>
          </a:prstGeom>
        </p:spPr>
      </p:pic>
      <p:sp>
        <p:nvSpPr>
          <p:cNvPr id="9" name="Content Placeholder 2">
            <a:extLst>
              <a:ext uri="{FF2B5EF4-FFF2-40B4-BE49-F238E27FC236}">
                <a16:creationId xmlns:a16="http://schemas.microsoft.com/office/drawing/2014/main" id="{9EAC039C-C510-FA0A-2CF6-BFF338B2639E}"/>
              </a:ext>
            </a:extLst>
          </p:cNvPr>
          <p:cNvSpPr>
            <a:spLocks noGrp="1"/>
          </p:cNvSpPr>
          <p:nvPr>
            <p:ph idx="1"/>
          </p:nvPr>
        </p:nvSpPr>
        <p:spPr>
          <a:xfrm>
            <a:off x="838199" y="1557835"/>
            <a:ext cx="3990655" cy="4961166"/>
          </a:xfrm>
        </p:spPr>
        <p:txBody>
          <a:bodyPr>
            <a:normAutofit fontScale="85000" lnSpcReduction="10000"/>
          </a:bodyPr>
          <a:lstStyle/>
          <a:p>
            <a:pPr marL="284163" indent="-284163">
              <a:lnSpc>
                <a:spcPct val="100000"/>
              </a:lnSpc>
              <a:spcBef>
                <a:spcPts val="0"/>
              </a:spcBef>
              <a:buClr>
                <a:srgbClr val="FF0000"/>
              </a:buClr>
              <a:buFont typeface="Avenir Next LT Pro" panose="020B0504020202020204" pitchFamily="34" charset="0"/>
              <a:buChar char="|"/>
            </a:pPr>
            <a:r>
              <a:rPr lang="en-US" sz="1800" dirty="0">
                <a:latin typeface="Avenir Next LT Pro" panose="020B0504020202020204" pitchFamily="34" charset="0"/>
                <a:cs typeface="Times New Roman" panose="02020603050405020304" pitchFamily="18" charset="0"/>
              </a:rPr>
              <a:t>The probability of wildfire in the US continues to increase geographically as well as in frequency and size</a:t>
            </a:r>
          </a:p>
          <a:p>
            <a:pPr marL="284163" indent="-284163">
              <a:lnSpc>
                <a:spcPct val="100000"/>
              </a:lnSpc>
              <a:spcBef>
                <a:spcPts val="0"/>
              </a:spcBef>
              <a:buClr>
                <a:srgbClr val="FF0000"/>
              </a:buClr>
              <a:buFont typeface="Avenir Next LT Pro" panose="020B0504020202020204" pitchFamily="34" charset="0"/>
              <a:buChar char="|"/>
            </a:pPr>
            <a:endParaRPr lang="en-US" sz="1800" dirty="0">
              <a:latin typeface="Avenir Next LT Pro" panose="020B0504020202020204" pitchFamily="34" charset="0"/>
              <a:cs typeface="Times New Roman" panose="02020603050405020304" pitchFamily="18" charset="0"/>
            </a:endParaRPr>
          </a:p>
          <a:p>
            <a:pPr marL="284163" indent="-284163">
              <a:lnSpc>
                <a:spcPct val="100000"/>
              </a:lnSpc>
              <a:spcBef>
                <a:spcPts val="0"/>
              </a:spcBef>
              <a:buClr>
                <a:srgbClr val="FF0000"/>
              </a:buClr>
              <a:buFont typeface="Avenir Next LT Pro" panose="020B0504020202020204" pitchFamily="34" charset="0"/>
              <a:buChar char="|"/>
            </a:pPr>
            <a:r>
              <a:rPr lang="en-US" sz="1800" dirty="0">
                <a:latin typeface="Avenir Next LT Pro" panose="020B0504020202020204" pitchFamily="34" charset="0"/>
                <a:cs typeface="Times New Roman" panose="02020603050405020304" pitchFamily="18" charset="0"/>
              </a:rPr>
              <a:t>WUI (Wildland-Urban Interface) codes continue to be adopted by more municipalities</a:t>
            </a:r>
          </a:p>
          <a:p>
            <a:pPr marL="284163" indent="-284163">
              <a:lnSpc>
                <a:spcPct val="100000"/>
              </a:lnSpc>
              <a:spcBef>
                <a:spcPts val="0"/>
              </a:spcBef>
              <a:buClr>
                <a:srgbClr val="FF0000"/>
              </a:buClr>
              <a:buFont typeface="Avenir Next LT Pro" panose="020B0504020202020204" pitchFamily="34" charset="0"/>
              <a:buChar char="|"/>
            </a:pPr>
            <a:endParaRPr lang="en-US" sz="1800" dirty="0">
              <a:latin typeface="Avenir Next LT Pro" panose="020B0504020202020204" pitchFamily="34" charset="0"/>
              <a:cs typeface="Times New Roman" panose="02020603050405020304" pitchFamily="18" charset="0"/>
            </a:endParaRPr>
          </a:p>
          <a:p>
            <a:pPr marL="284163" indent="-284163">
              <a:lnSpc>
                <a:spcPct val="100000"/>
              </a:lnSpc>
              <a:spcBef>
                <a:spcPts val="0"/>
              </a:spcBef>
              <a:buClr>
                <a:srgbClr val="FF0000"/>
              </a:buClr>
              <a:buFont typeface="Avenir Next LT Pro" panose="020B0504020202020204" pitchFamily="34" charset="0"/>
              <a:buChar char="|"/>
            </a:pPr>
            <a:r>
              <a:rPr lang="en-US" sz="1800" dirty="0">
                <a:latin typeface="Avenir Next LT Pro" panose="020B0504020202020204" pitchFamily="34" charset="0"/>
                <a:cs typeface="Times New Roman" panose="02020603050405020304" pitchFamily="18" charset="0"/>
              </a:rPr>
              <a:t>In 2021, US fire departments responded to approximately 340,000 fires occurring in home properties, including one- or two-family homes and apartments or other multifamily housing**</a:t>
            </a:r>
          </a:p>
          <a:p>
            <a:pPr marL="741363" lvl="1" indent="-284163">
              <a:lnSpc>
                <a:spcPct val="100000"/>
              </a:lnSpc>
              <a:spcBef>
                <a:spcPts val="400"/>
              </a:spcBef>
              <a:buClr>
                <a:srgbClr val="FF0000"/>
              </a:buClr>
              <a:buFont typeface="Avenir Next LT Pro" panose="020B0504020202020204" pitchFamily="34" charset="0"/>
              <a:buChar char="|"/>
            </a:pPr>
            <a:r>
              <a:rPr lang="en-US" sz="1400" i="1" dirty="0">
                <a:latin typeface="Avenir Next LT Pro" panose="020B0504020202020204" pitchFamily="34" charset="0"/>
                <a:cs typeface="Times New Roman" panose="02020603050405020304" pitchFamily="18" charset="0"/>
              </a:rPr>
              <a:t>Represents 25% of all fire responses**</a:t>
            </a:r>
          </a:p>
          <a:p>
            <a:pPr marL="284163" indent="-284163">
              <a:lnSpc>
                <a:spcPct val="100000"/>
              </a:lnSpc>
              <a:spcBef>
                <a:spcPts val="0"/>
              </a:spcBef>
              <a:buClr>
                <a:srgbClr val="FF0000"/>
              </a:buClr>
              <a:buFont typeface="Avenir Next LT Pro" panose="020B0504020202020204" pitchFamily="34" charset="0"/>
              <a:buChar char="|"/>
            </a:pPr>
            <a:endParaRPr lang="en-US" sz="1800" dirty="0">
              <a:latin typeface="Avenir Next LT Pro" panose="020B0504020202020204" pitchFamily="34" charset="0"/>
              <a:cs typeface="Times New Roman" panose="02020603050405020304" pitchFamily="18" charset="0"/>
            </a:endParaRPr>
          </a:p>
          <a:p>
            <a:pPr marL="284163" indent="-284163">
              <a:lnSpc>
                <a:spcPct val="100000"/>
              </a:lnSpc>
              <a:spcBef>
                <a:spcPts val="0"/>
              </a:spcBef>
              <a:buClr>
                <a:srgbClr val="FF0000"/>
              </a:buClr>
              <a:buFont typeface="Avenir Next LT Pro" panose="020B0504020202020204" pitchFamily="34" charset="0"/>
              <a:buChar char="|"/>
            </a:pPr>
            <a:r>
              <a:rPr lang="en-US" sz="1800" dirty="0">
                <a:latin typeface="Avenir Next LT Pro" panose="020B0504020202020204" pitchFamily="34" charset="0"/>
                <a:cs typeface="Times New Roman" panose="02020603050405020304" pitchFamily="18" charset="0"/>
              </a:rPr>
              <a:t>However, these fires caused 75% of civilian fire deaths and 76% of injuries**</a:t>
            </a:r>
          </a:p>
          <a:p>
            <a:pPr marL="284163" indent="-284163">
              <a:lnSpc>
                <a:spcPct val="100000"/>
              </a:lnSpc>
              <a:spcBef>
                <a:spcPts val="0"/>
              </a:spcBef>
              <a:buClr>
                <a:srgbClr val="FF0000"/>
              </a:buClr>
              <a:buFont typeface="Avenir Next LT Pro" panose="020B0504020202020204" pitchFamily="34" charset="0"/>
              <a:buChar char="|"/>
            </a:pPr>
            <a:endParaRPr lang="en-US" sz="1800" dirty="0">
              <a:latin typeface="Avenir Next LT Pro" panose="020B0504020202020204" pitchFamily="34" charset="0"/>
              <a:cs typeface="Times New Roman" panose="02020603050405020304" pitchFamily="18" charset="0"/>
            </a:endParaRPr>
          </a:p>
          <a:p>
            <a:pPr marL="284163" indent="-284163">
              <a:lnSpc>
                <a:spcPct val="100000"/>
              </a:lnSpc>
              <a:spcBef>
                <a:spcPts val="0"/>
              </a:spcBef>
              <a:buClr>
                <a:srgbClr val="FF0000"/>
              </a:buClr>
              <a:buFont typeface="Avenir Next LT Pro" panose="020B0504020202020204" pitchFamily="34" charset="0"/>
              <a:buChar char="|"/>
            </a:pPr>
            <a:r>
              <a:rPr lang="en-US" sz="1800" dirty="0">
                <a:latin typeface="Avenir Next LT Pro" panose="020B0504020202020204" pitchFamily="34" charset="0"/>
                <a:cs typeface="Times New Roman" panose="02020603050405020304" pitchFamily="18" charset="0"/>
              </a:rPr>
              <a:t>Ultimately, fire-retardant wood is a strong, reliable building material consideration providing safety and protection against the real threat of fire</a:t>
            </a:r>
          </a:p>
        </p:txBody>
      </p:sp>
      <p:sp>
        <p:nvSpPr>
          <p:cNvPr id="3" name="TextBox 2">
            <a:extLst>
              <a:ext uri="{FF2B5EF4-FFF2-40B4-BE49-F238E27FC236}">
                <a16:creationId xmlns:a16="http://schemas.microsoft.com/office/drawing/2014/main" id="{42F80CE7-EEA6-326C-1C7A-CFE264090D2B}"/>
              </a:ext>
            </a:extLst>
          </p:cNvPr>
          <p:cNvSpPr txBox="1"/>
          <p:nvPr/>
        </p:nvSpPr>
        <p:spPr>
          <a:xfrm>
            <a:off x="7213316" y="5934046"/>
            <a:ext cx="3990656" cy="461665"/>
          </a:xfrm>
          <a:prstGeom prst="rect">
            <a:avLst/>
          </a:prstGeom>
          <a:noFill/>
        </p:spPr>
        <p:txBody>
          <a:bodyPr wrap="square" rtlCol="0">
            <a:spAutoFit/>
          </a:bodyPr>
          <a:lstStyle/>
          <a:p>
            <a:r>
              <a:rPr lang="en-US" sz="1200" i="1" dirty="0">
                <a:latin typeface="Avenir Next LT Pro" panose="020B0504020202020204" pitchFamily="34" charset="0"/>
                <a:cs typeface="Times New Roman" panose="02020603050405020304" pitchFamily="18" charset="0"/>
              </a:rPr>
              <a:t>*Wildfire Today, 2022.</a:t>
            </a:r>
          </a:p>
          <a:p>
            <a:r>
              <a:rPr lang="en-US" sz="1200" i="1" dirty="0">
                <a:latin typeface="Avenir Next LT Pro" panose="020B0504020202020204" pitchFamily="34" charset="0"/>
                <a:cs typeface="Times New Roman" panose="02020603050405020304" pitchFamily="18" charset="0"/>
              </a:rPr>
              <a:t>**National Fire Protection Association (NFPA), 2022.</a:t>
            </a:r>
          </a:p>
        </p:txBody>
      </p:sp>
    </p:spTree>
    <p:extLst>
      <p:ext uri="{BB962C8B-B14F-4D97-AF65-F5344CB8AC3E}">
        <p14:creationId xmlns:p14="http://schemas.microsoft.com/office/powerpoint/2010/main" val="179993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10;&#10;Description automatically generated">
            <a:extLst>
              <a:ext uri="{FF2B5EF4-FFF2-40B4-BE49-F238E27FC236}">
                <a16:creationId xmlns:a16="http://schemas.microsoft.com/office/drawing/2014/main" id="{2F0E6D98-8E54-060A-3938-406A8AB4C575}"/>
              </a:ext>
            </a:extLst>
          </p:cNvPr>
          <p:cNvPicPr>
            <a:picLocks noChangeAspect="1"/>
          </p:cNvPicPr>
          <p:nvPr/>
        </p:nvPicPr>
        <p:blipFill rotWithShape="1">
          <a:blip r:embed="rId3">
            <a:extLst>
              <a:ext uri="{28A0092B-C50C-407E-A947-70E740481C1C}">
                <a14:useLocalDpi xmlns:a14="http://schemas.microsoft.com/office/drawing/2010/main" val="0"/>
              </a:ext>
            </a:extLst>
          </a:blip>
          <a:srcRect l="22586" r="415"/>
          <a:stretch/>
        </p:blipFill>
        <p:spPr>
          <a:xfrm>
            <a:off x="0" y="0"/>
            <a:ext cx="7040880" cy="6858000"/>
          </a:xfrm>
          <a:prstGeom prst="rect">
            <a:avLst/>
          </a:prstGeom>
        </p:spPr>
      </p:pic>
      <p:sp>
        <p:nvSpPr>
          <p:cNvPr id="10" name="Title 1">
            <a:extLst>
              <a:ext uri="{FF2B5EF4-FFF2-40B4-BE49-F238E27FC236}">
                <a16:creationId xmlns:a16="http://schemas.microsoft.com/office/drawing/2014/main" id="{89033EAB-6E5A-4209-59D6-D3E73AC28194}"/>
              </a:ext>
            </a:extLst>
          </p:cNvPr>
          <p:cNvSpPr txBox="1">
            <a:spLocks/>
          </p:cNvSpPr>
          <p:nvPr/>
        </p:nvSpPr>
        <p:spPr>
          <a:xfrm>
            <a:off x="7690104" y="365125"/>
            <a:ext cx="3904488"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Avenir Next LT Pro" panose="020B0504020202020204" pitchFamily="34" charset="0"/>
              </a:rPr>
              <a:t>LEARNING OBJECTIVES</a:t>
            </a: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8202168" y="2333297"/>
            <a:ext cx="3392424" cy="38436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buClr>
                <a:srgbClr val="FF0000"/>
              </a:buClr>
            </a:pPr>
            <a:r>
              <a:rPr lang="en-US" sz="2000" dirty="0">
                <a:latin typeface="Avenir Next LT Pro" panose="020B0504020202020204" pitchFamily="34" charset="0"/>
                <a:cs typeface="Times New Roman" panose="02020603050405020304" pitchFamily="18" charset="0"/>
              </a:rPr>
              <a:t>Product Attributes</a:t>
            </a:r>
          </a:p>
          <a:p>
            <a:pPr algn="l">
              <a:spcBef>
                <a:spcPts val="0"/>
              </a:spcBef>
              <a:buClr>
                <a:srgbClr val="FF0000"/>
              </a:buClr>
            </a:pPr>
            <a:endParaRPr lang="en-US" sz="2000" dirty="0">
              <a:latin typeface="Avenir Next LT Pro" panose="020B0504020202020204" pitchFamily="34" charset="0"/>
              <a:cs typeface="Times New Roman" panose="02020603050405020304" pitchFamily="18" charset="0"/>
            </a:endParaRPr>
          </a:p>
          <a:p>
            <a:pPr algn="l">
              <a:spcBef>
                <a:spcPts val="0"/>
              </a:spcBef>
              <a:buClr>
                <a:srgbClr val="FF0000"/>
              </a:buClr>
            </a:pPr>
            <a:r>
              <a:rPr lang="en-US" sz="2000" dirty="0">
                <a:latin typeface="Avenir Next LT Pro" panose="020B0504020202020204" pitchFamily="34" charset="0"/>
                <a:cs typeface="Times New Roman" panose="02020603050405020304" pitchFamily="18" charset="0"/>
              </a:rPr>
              <a:t>Manufacturing Process</a:t>
            </a:r>
          </a:p>
          <a:p>
            <a:pPr algn="l">
              <a:spcBef>
                <a:spcPts val="0"/>
              </a:spcBef>
              <a:buClr>
                <a:srgbClr val="FF0000"/>
              </a:buClr>
            </a:pPr>
            <a:endParaRPr lang="en-US" sz="2000" dirty="0">
              <a:latin typeface="Avenir Next LT Pro" panose="020B0504020202020204" pitchFamily="34" charset="0"/>
              <a:cs typeface="Times New Roman" panose="02020603050405020304" pitchFamily="18" charset="0"/>
            </a:endParaRPr>
          </a:p>
          <a:p>
            <a:pPr algn="l">
              <a:spcBef>
                <a:spcPts val="0"/>
              </a:spcBef>
              <a:buClr>
                <a:srgbClr val="FF0000"/>
              </a:buClr>
            </a:pPr>
            <a:r>
              <a:rPr lang="en-US" sz="2000" dirty="0">
                <a:latin typeface="Avenir Next LT Pro" panose="020B0504020202020204" pitchFamily="34" charset="0"/>
                <a:cs typeface="Times New Roman" panose="02020603050405020304" pitchFamily="18" charset="0"/>
              </a:rPr>
              <a:t>Building Code Acceptance</a:t>
            </a:r>
          </a:p>
          <a:p>
            <a:pPr algn="l">
              <a:spcBef>
                <a:spcPts val="0"/>
              </a:spcBef>
              <a:buClr>
                <a:srgbClr val="FF0000"/>
              </a:buClr>
            </a:pPr>
            <a:endParaRPr lang="en-US" sz="2000" dirty="0">
              <a:latin typeface="Avenir Next LT Pro" panose="020B0504020202020204" pitchFamily="34" charset="0"/>
              <a:cs typeface="Times New Roman" panose="02020603050405020304" pitchFamily="18" charset="0"/>
            </a:endParaRPr>
          </a:p>
          <a:p>
            <a:pPr algn="l">
              <a:spcBef>
                <a:spcPts val="0"/>
              </a:spcBef>
              <a:buClr>
                <a:srgbClr val="FF0000"/>
              </a:buClr>
            </a:pPr>
            <a:r>
              <a:rPr lang="en-US" sz="2000" dirty="0">
                <a:latin typeface="Avenir Next LT Pro" panose="020B0504020202020204" pitchFamily="34" charset="0"/>
                <a:cs typeface="Times New Roman" panose="02020603050405020304" pitchFamily="18" charset="0"/>
              </a:rPr>
              <a:t>Common Product Uses</a:t>
            </a:r>
          </a:p>
          <a:p>
            <a:pPr algn="l">
              <a:spcBef>
                <a:spcPts val="0"/>
              </a:spcBef>
              <a:buClr>
                <a:srgbClr val="FF0000"/>
              </a:buClr>
            </a:pPr>
            <a:endParaRPr lang="en-US" sz="2000" dirty="0">
              <a:latin typeface="Avenir Next LT Pro" panose="020B0504020202020204" pitchFamily="34" charset="0"/>
              <a:cs typeface="Times New Roman" panose="02020603050405020304" pitchFamily="18" charset="0"/>
            </a:endParaRPr>
          </a:p>
          <a:p>
            <a:pPr algn="l">
              <a:spcBef>
                <a:spcPts val="0"/>
              </a:spcBef>
              <a:buClr>
                <a:srgbClr val="FF0000"/>
              </a:buClr>
            </a:pPr>
            <a:r>
              <a:rPr lang="en-US" sz="2000" dirty="0">
                <a:latin typeface="Avenir Next LT Pro" panose="020B0504020202020204" pitchFamily="34" charset="0"/>
                <a:cs typeface="Times New Roman" panose="02020603050405020304" pitchFamily="18" charset="0"/>
              </a:rPr>
              <a:t>Storage and Handling Requirements</a:t>
            </a:r>
          </a:p>
          <a:p>
            <a:endParaRPr lang="en-US" sz="2000" dirty="0"/>
          </a:p>
        </p:txBody>
      </p:sp>
      <p:sp>
        <p:nvSpPr>
          <p:cNvPr id="2" name="Rectangle 1">
            <a:extLst>
              <a:ext uri="{FF2B5EF4-FFF2-40B4-BE49-F238E27FC236}">
                <a16:creationId xmlns:a16="http://schemas.microsoft.com/office/drawing/2014/main" id="{A9ABF253-473B-6851-5970-540BDEB3CDE8}"/>
              </a:ext>
            </a:extLst>
          </p:cNvPr>
          <p:cNvSpPr/>
          <p:nvPr/>
        </p:nvSpPr>
        <p:spPr>
          <a:xfrm>
            <a:off x="7690104" y="2342441"/>
            <a:ext cx="310896" cy="31089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venir Next LT Pro" panose="020B0504020202020204" pitchFamily="34" charset="0"/>
              </a:rPr>
              <a:t>1</a:t>
            </a:r>
          </a:p>
        </p:txBody>
      </p:sp>
      <p:sp>
        <p:nvSpPr>
          <p:cNvPr id="12" name="Rectangle 11">
            <a:extLst>
              <a:ext uri="{FF2B5EF4-FFF2-40B4-BE49-F238E27FC236}">
                <a16:creationId xmlns:a16="http://schemas.microsoft.com/office/drawing/2014/main" id="{1FF32861-E30E-3A92-67D9-BD923BD3F415}"/>
              </a:ext>
            </a:extLst>
          </p:cNvPr>
          <p:cNvSpPr/>
          <p:nvPr/>
        </p:nvSpPr>
        <p:spPr>
          <a:xfrm>
            <a:off x="7690104" y="2887356"/>
            <a:ext cx="310896" cy="3108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LT Pro" panose="020B0504020202020204" pitchFamily="34" charset="0"/>
              </a:rPr>
              <a:t>2</a:t>
            </a:r>
          </a:p>
        </p:txBody>
      </p:sp>
      <p:sp>
        <p:nvSpPr>
          <p:cNvPr id="13" name="Rectangle 12">
            <a:extLst>
              <a:ext uri="{FF2B5EF4-FFF2-40B4-BE49-F238E27FC236}">
                <a16:creationId xmlns:a16="http://schemas.microsoft.com/office/drawing/2014/main" id="{6676274B-3FDC-EC09-6A84-B9D7157D4145}"/>
              </a:ext>
            </a:extLst>
          </p:cNvPr>
          <p:cNvSpPr/>
          <p:nvPr/>
        </p:nvSpPr>
        <p:spPr>
          <a:xfrm>
            <a:off x="7690104" y="3432271"/>
            <a:ext cx="310896" cy="310896"/>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LT Pro" panose="020B0504020202020204" pitchFamily="34" charset="0"/>
              </a:rPr>
              <a:t>3</a:t>
            </a:r>
          </a:p>
        </p:txBody>
      </p:sp>
      <p:sp>
        <p:nvSpPr>
          <p:cNvPr id="14" name="Rectangle 13">
            <a:extLst>
              <a:ext uri="{FF2B5EF4-FFF2-40B4-BE49-F238E27FC236}">
                <a16:creationId xmlns:a16="http://schemas.microsoft.com/office/drawing/2014/main" id="{DCA288F3-D93D-D316-1E23-52D59E1D3473}"/>
              </a:ext>
            </a:extLst>
          </p:cNvPr>
          <p:cNvSpPr/>
          <p:nvPr/>
        </p:nvSpPr>
        <p:spPr>
          <a:xfrm>
            <a:off x="7690104" y="3980810"/>
            <a:ext cx="310896" cy="3108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LT Pro" panose="020B0504020202020204" pitchFamily="34" charset="0"/>
              </a:rPr>
              <a:t>4</a:t>
            </a:r>
          </a:p>
        </p:txBody>
      </p:sp>
      <p:sp>
        <p:nvSpPr>
          <p:cNvPr id="15" name="Rectangle 14">
            <a:extLst>
              <a:ext uri="{FF2B5EF4-FFF2-40B4-BE49-F238E27FC236}">
                <a16:creationId xmlns:a16="http://schemas.microsoft.com/office/drawing/2014/main" id="{C6BCB28A-29E1-1332-B53F-9385A22E3EAC}"/>
              </a:ext>
            </a:extLst>
          </p:cNvPr>
          <p:cNvSpPr/>
          <p:nvPr/>
        </p:nvSpPr>
        <p:spPr>
          <a:xfrm>
            <a:off x="7690104" y="4539267"/>
            <a:ext cx="310896" cy="310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LT Pro" panose="020B0504020202020204" pitchFamily="34" charset="0"/>
              </a:rPr>
              <a:t>5</a:t>
            </a:r>
          </a:p>
        </p:txBody>
      </p:sp>
    </p:spTree>
    <p:extLst>
      <p:ext uri="{BB962C8B-B14F-4D97-AF65-F5344CB8AC3E}">
        <p14:creationId xmlns:p14="http://schemas.microsoft.com/office/powerpoint/2010/main" val="3915550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033EAB-6E5A-4209-59D6-D3E73AC28194}"/>
              </a:ext>
            </a:extLst>
          </p:cNvPr>
          <p:cNvSpPr txBox="1">
            <a:spLocks/>
          </p:cNvSpPr>
          <p:nvPr/>
        </p:nvSpPr>
        <p:spPr>
          <a:xfrm>
            <a:off x="739739" y="365125"/>
            <a:ext cx="10854853" cy="1807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Avenir Next LT Pro" panose="020B0504020202020204" pitchFamily="34" charset="0"/>
              </a:rPr>
              <a:t>LEARNING OBJECTIVES</a:t>
            </a:r>
          </a:p>
        </p:txBody>
      </p:sp>
      <p:sp>
        <p:nvSpPr>
          <p:cNvPr id="11" name="Content Placeholder 2">
            <a:extLst>
              <a:ext uri="{FF2B5EF4-FFF2-40B4-BE49-F238E27FC236}">
                <a16:creationId xmlns:a16="http://schemas.microsoft.com/office/drawing/2014/main" id="{B4067940-A82B-E747-8DE5-B5EAC30F0957}"/>
              </a:ext>
            </a:extLst>
          </p:cNvPr>
          <p:cNvSpPr txBox="1">
            <a:spLocks/>
          </p:cNvSpPr>
          <p:nvPr/>
        </p:nvSpPr>
        <p:spPr>
          <a:xfrm>
            <a:off x="739739" y="1869897"/>
            <a:ext cx="11168009" cy="43070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algn="l">
              <a:spcBef>
                <a:spcPts val="0"/>
              </a:spcBef>
              <a:spcAft>
                <a:spcPts val="0"/>
              </a:spcAft>
              <a:buClr>
                <a:srgbClr val="FF0000"/>
              </a:buClr>
            </a:pPr>
            <a:r>
              <a:rPr lang="en-US" sz="2000" b="1" dirty="0">
                <a:latin typeface="Avenir Next LT Pro" panose="020B0504020202020204" pitchFamily="34" charset="0"/>
                <a:cs typeface="Times New Roman" panose="02020603050405020304" pitchFamily="18" charset="0"/>
              </a:rPr>
              <a:t>At the completion of this course, you should be able to:</a:t>
            </a:r>
          </a:p>
          <a:p>
            <a:pPr marR="0" algn="l">
              <a:spcBef>
                <a:spcPts val="0"/>
              </a:spcBef>
              <a:spcAft>
                <a:spcPts val="0"/>
              </a:spcAft>
              <a:buClr>
                <a:srgbClr val="FF0000"/>
              </a:buClr>
            </a:pPr>
            <a:endParaRPr lang="en-US" sz="2000" dirty="0">
              <a:latin typeface="Avenir Next LT Pro" panose="020B0504020202020204" pitchFamily="34" charset="0"/>
              <a:cs typeface="Times New Roman" panose="02020603050405020304" pitchFamily="18" charset="0"/>
            </a:endParaRPr>
          </a:p>
          <a:p>
            <a:pPr lvl="1" algn="l">
              <a:spcBef>
                <a:spcPts val="0"/>
              </a:spcBef>
              <a:buClr>
                <a:srgbClr val="FF0000"/>
              </a:buClr>
            </a:pPr>
            <a:r>
              <a:rPr lang="en-US" dirty="0">
                <a:latin typeface="Avenir Next LT Pro" panose="020B0504020202020204" pitchFamily="34" charset="0"/>
                <a:cs typeface="Times New Roman" panose="02020603050405020304" pitchFamily="18" charset="0"/>
              </a:rPr>
              <a:t>List the product attributes of fire-retardant wood.</a:t>
            </a:r>
          </a:p>
          <a:p>
            <a:pPr lvl="1" algn="l">
              <a:spcBef>
                <a:spcPts val="0"/>
              </a:spcBef>
              <a:buClr>
                <a:srgbClr val="FF0000"/>
              </a:buClr>
            </a:pPr>
            <a:endParaRPr lang="en-US" sz="2800" dirty="0">
              <a:latin typeface="Avenir Next LT Pro" panose="020B0504020202020204" pitchFamily="34" charset="0"/>
              <a:cs typeface="Times New Roman" panose="02020603050405020304" pitchFamily="18" charset="0"/>
            </a:endParaRPr>
          </a:p>
          <a:p>
            <a:pPr lvl="1" algn="l">
              <a:spcBef>
                <a:spcPts val="0"/>
              </a:spcBef>
              <a:buClr>
                <a:srgbClr val="FF0000"/>
              </a:buClr>
            </a:pPr>
            <a:r>
              <a:rPr lang="en-US" dirty="0">
                <a:latin typeface="Avenir Next LT Pro" panose="020B0504020202020204" pitchFamily="34" charset="0"/>
                <a:cs typeface="Times New Roman" panose="02020603050405020304" pitchFamily="18" charset="0"/>
              </a:rPr>
              <a:t>Describe the stages of the manufacturing process of fire-retardant lumber, including the pressure treatment process as noted in the International Building Code (IBC). </a:t>
            </a:r>
          </a:p>
          <a:p>
            <a:pPr lvl="1" algn="l">
              <a:spcBef>
                <a:spcPts val="0"/>
              </a:spcBef>
              <a:buClr>
                <a:srgbClr val="FF0000"/>
              </a:buClr>
            </a:pPr>
            <a:endParaRPr lang="en-US" sz="2800" dirty="0">
              <a:latin typeface="Avenir Next LT Pro" panose="020B0504020202020204" pitchFamily="34" charset="0"/>
              <a:cs typeface="Times New Roman" panose="02020603050405020304" pitchFamily="18" charset="0"/>
            </a:endParaRPr>
          </a:p>
          <a:p>
            <a:pPr lvl="1" algn="l">
              <a:spcBef>
                <a:spcPts val="0"/>
              </a:spcBef>
              <a:buClr>
                <a:srgbClr val="FF0000"/>
              </a:buClr>
            </a:pPr>
            <a:r>
              <a:rPr lang="en-US" dirty="0">
                <a:latin typeface="Avenir Next LT Pro" panose="020B0504020202020204" pitchFamily="34" charset="0"/>
                <a:cs typeface="Times New Roman" panose="02020603050405020304" pitchFamily="18" charset="0"/>
              </a:rPr>
              <a:t>Explain the importance of building code compliance for the safe and proper usage of fire-retardant wood, including minimizing issues related to flame spread.</a:t>
            </a:r>
          </a:p>
          <a:p>
            <a:pPr lvl="1" algn="l">
              <a:spcBef>
                <a:spcPts val="0"/>
              </a:spcBef>
              <a:buClr>
                <a:srgbClr val="FF0000"/>
              </a:buClr>
            </a:pPr>
            <a:endParaRPr lang="en-US" sz="2800" dirty="0">
              <a:latin typeface="Avenir Next LT Pro" panose="020B0504020202020204" pitchFamily="34" charset="0"/>
              <a:cs typeface="Times New Roman" panose="02020603050405020304" pitchFamily="18" charset="0"/>
            </a:endParaRPr>
          </a:p>
          <a:p>
            <a:pPr lvl="1" algn="l">
              <a:spcBef>
                <a:spcPts val="0"/>
              </a:spcBef>
              <a:buClr>
                <a:srgbClr val="FF0000"/>
              </a:buClr>
            </a:pPr>
            <a:r>
              <a:rPr lang="en-US" dirty="0">
                <a:latin typeface="Avenir Next LT Pro" panose="020B0504020202020204" pitchFamily="34" charset="0"/>
                <a:cs typeface="Times New Roman" panose="02020603050405020304" pitchFamily="18" charset="0"/>
              </a:rPr>
              <a:t>Identify common uses of fire-retardant wood products.</a:t>
            </a:r>
          </a:p>
          <a:p>
            <a:pPr lvl="1" algn="l">
              <a:spcBef>
                <a:spcPts val="0"/>
              </a:spcBef>
              <a:buClr>
                <a:srgbClr val="FF0000"/>
              </a:buClr>
            </a:pPr>
            <a:endParaRPr lang="en-US" sz="2800" dirty="0">
              <a:latin typeface="Avenir Next LT Pro" panose="020B0504020202020204" pitchFamily="34" charset="0"/>
              <a:cs typeface="Times New Roman" panose="02020603050405020304" pitchFamily="18" charset="0"/>
            </a:endParaRPr>
          </a:p>
          <a:p>
            <a:pPr lvl="1" algn="l">
              <a:spcBef>
                <a:spcPts val="0"/>
              </a:spcBef>
              <a:buClr>
                <a:srgbClr val="FF0000"/>
              </a:buClr>
            </a:pPr>
            <a:r>
              <a:rPr lang="en-US" dirty="0">
                <a:latin typeface="Avenir Next LT Pro" panose="020B0504020202020204" pitchFamily="34" charset="0"/>
                <a:cs typeface="Times New Roman" panose="02020603050405020304" pitchFamily="18" charset="0"/>
              </a:rPr>
              <a:t>Discuss the various storage and handling requirements of fire-retardant lumber. </a:t>
            </a:r>
          </a:p>
          <a:p>
            <a:endParaRPr lang="en-US" sz="2000" dirty="0"/>
          </a:p>
        </p:txBody>
      </p:sp>
      <p:sp>
        <p:nvSpPr>
          <p:cNvPr id="2" name="Rectangle 1">
            <a:extLst>
              <a:ext uri="{FF2B5EF4-FFF2-40B4-BE49-F238E27FC236}">
                <a16:creationId xmlns:a16="http://schemas.microsoft.com/office/drawing/2014/main" id="{A9ABF253-473B-6851-5970-540BDEB3CDE8}"/>
              </a:ext>
            </a:extLst>
          </p:cNvPr>
          <p:cNvSpPr/>
          <p:nvPr/>
        </p:nvSpPr>
        <p:spPr>
          <a:xfrm>
            <a:off x="842479" y="2425766"/>
            <a:ext cx="310896" cy="310896"/>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venir Next LT Pro" panose="020B0504020202020204" pitchFamily="34" charset="0"/>
              </a:rPr>
              <a:t>1</a:t>
            </a:r>
          </a:p>
        </p:txBody>
      </p:sp>
      <p:sp>
        <p:nvSpPr>
          <p:cNvPr id="12" name="Rectangle 11">
            <a:extLst>
              <a:ext uri="{FF2B5EF4-FFF2-40B4-BE49-F238E27FC236}">
                <a16:creationId xmlns:a16="http://schemas.microsoft.com/office/drawing/2014/main" id="{1FF32861-E30E-3A92-67D9-BD923BD3F415}"/>
              </a:ext>
            </a:extLst>
          </p:cNvPr>
          <p:cNvSpPr/>
          <p:nvPr/>
        </p:nvSpPr>
        <p:spPr>
          <a:xfrm>
            <a:off x="842479" y="3082322"/>
            <a:ext cx="310896" cy="3108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LT Pro" panose="020B0504020202020204" pitchFamily="34" charset="0"/>
              </a:rPr>
              <a:t>2</a:t>
            </a:r>
          </a:p>
        </p:txBody>
      </p:sp>
      <p:sp>
        <p:nvSpPr>
          <p:cNvPr id="13" name="Rectangle 12">
            <a:extLst>
              <a:ext uri="{FF2B5EF4-FFF2-40B4-BE49-F238E27FC236}">
                <a16:creationId xmlns:a16="http://schemas.microsoft.com/office/drawing/2014/main" id="{6676274B-3FDC-EC09-6A84-B9D7157D4145}"/>
              </a:ext>
            </a:extLst>
          </p:cNvPr>
          <p:cNvSpPr/>
          <p:nvPr/>
        </p:nvSpPr>
        <p:spPr>
          <a:xfrm>
            <a:off x="842479" y="4021968"/>
            <a:ext cx="310896" cy="310896"/>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LT Pro" panose="020B0504020202020204" pitchFamily="34" charset="0"/>
              </a:rPr>
              <a:t>3</a:t>
            </a:r>
          </a:p>
        </p:txBody>
      </p:sp>
      <p:sp>
        <p:nvSpPr>
          <p:cNvPr id="14" name="Rectangle 13">
            <a:extLst>
              <a:ext uri="{FF2B5EF4-FFF2-40B4-BE49-F238E27FC236}">
                <a16:creationId xmlns:a16="http://schemas.microsoft.com/office/drawing/2014/main" id="{DCA288F3-D93D-D316-1E23-52D59E1D3473}"/>
              </a:ext>
            </a:extLst>
          </p:cNvPr>
          <p:cNvSpPr/>
          <p:nvPr/>
        </p:nvSpPr>
        <p:spPr>
          <a:xfrm>
            <a:off x="842479" y="4941066"/>
            <a:ext cx="310896" cy="3108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LT Pro" panose="020B0504020202020204" pitchFamily="34" charset="0"/>
              </a:rPr>
              <a:t>4</a:t>
            </a:r>
          </a:p>
        </p:txBody>
      </p:sp>
      <p:sp>
        <p:nvSpPr>
          <p:cNvPr id="15" name="Rectangle 14">
            <a:extLst>
              <a:ext uri="{FF2B5EF4-FFF2-40B4-BE49-F238E27FC236}">
                <a16:creationId xmlns:a16="http://schemas.microsoft.com/office/drawing/2014/main" id="{C6BCB28A-29E1-1332-B53F-9385A22E3EAC}"/>
              </a:ext>
            </a:extLst>
          </p:cNvPr>
          <p:cNvSpPr/>
          <p:nvPr/>
        </p:nvSpPr>
        <p:spPr>
          <a:xfrm>
            <a:off x="842479" y="5614426"/>
            <a:ext cx="310896" cy="310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LT Pro" panose="020B0504020202020204" pitchFamily="34" charset="0"/>
              </a:rPr>
              <a:t>5</a:t>
            </a:r>
          </a:p>
        </p:txBody>
      </p:sp>
    </p:spTree>
    <p:extLst>
      <p:ext uri="{BB962C8B-B14F-4D97-AF65-F5344CB8AC3E}">
        <p14:creationId xmlns:p14="http://schemas.microsoft.com/office/powerpoint/2010/main" val="1940871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5ED3CD-EBCC-052C-E85B-FCF3C1C08E97}"/>
              </a:ext>
            </a:extLst>
          </p:cNvPr>
          <p:cNvSpPr/>
          <p:nvPr/>
        </p:nvSpPr>
        <p:spPr>
          <a:xfrm>
            <a:off x="0" y="0"/>
            <a:ext cx="63916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80CFE9-74F0-C00B-5DBB-FF23A5C3DC15}"/>
              </a:ext>
            </a:extLst>
          </p:cNvPr>
          <p:cNvSpPr/>
          <p:nvPr/>
        </p:nvSpPr>
        <p:spPr>
          <a:xfrm>
            <a:off x="6466800" y="0"/>
            <a:ext cx="5725200" cy="6858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venir Next LT Pro" panose="020B0504020202020204" pitchFamily="34" charset="0"/>
              </a:rPr>
              <a:t>Learning Objective #1</a:t>
            </a:r>
          </a:p>
          <a:p>
            <a:pPr algn="ctr"/>
            <a:endParaRPr lang="en-US" sz="1600" b="1" dirty="0">
              <a:latin typeface="Avenir Next LT Pro" panose="020B0504020202020204" pitchFamily="34" charset="0"/>
            </a:endParaRPr>
          </a:p>
          <a:p>
            <a:pPr algn="ctr"/>
            <a:r>
              <a:rPr lang="en-US" sz="3200" b="1" dirty="0">
                <a:latin typeface="Avenir Next LT Pro" panose="020B0504020202020204" pitchFamily="34" charset="0"/>
              </a:rPr>
              <a:t>PRODUCT ATTRIBUTES</a:t>
            </a:r>
          </a:p>
        </p:txBody>
      </p:sp>
      <p:sp>
        <p:nvSpPr>
          <p:cNvPr id="12" name="TextBox 11">
            <a:extLst>
              <a:ext uri="{FF2B5EF4-FFF2-40B4-BE49-F238E27FC236}">
                <a16:creationId xmlns:a16="http://schemas.microsoft.com/office/drawing/2014/main" id="{E2498ECD-D155-D096-9B8C-CD254D241589}"/>
              </a:ext>
            </a:extLst>
          </p:cNvPr>
          <p:cNvSpPr txBox="1"/>
          <p:nvPr/>
        </p:nvSpPr>
        <p:spPr>
          <a:xfrm>
            <a:off x="594730" y="2644170"/>
            <a:ext cx="5202192" cy="1569660"/>
          </a:xfrm>
          <a:prstGeom prst="rect">
            <a:avLst/>
          </a:prstGeom>
          <a:noFill/>
        </p:spPr>
        <p:txBody>
          <a:bodyPr wrap="square" rtlCol="0">
            <a:spAutoFit/>
          </a:bodyPr>
          <a:lstStyle/>
          <a:p>
            <a:pPr algn="ctr"/>
            <a:r>
              <a:rPr lang="en-US" sz="3200" b="1" dirty="0">
                <a:solidFill>
                  <a:schemeClr val="bg1"/>
                </a:solidFill>
                <a:latin typeface="Avenir Next LT Pro" panose="020B0504020202020204" pitchFamily="34" charset="0"/>
                <a:cs typeface="Arial" panose="020B0604020202020204" pitchFamily="34" charset="0"/>
              </a:rPr>
              <a:t>FIRE-RETARDANT WOOD PROVIDES SAFETY, RELIABILITY &amp; VALUE</a:t>
            </a:r>
          </a:p>
        </p:txBody>
      </p:sp>
    </p:spTree>
    <p:extLst>
      <p:ext uri="{BB962C8B-B14F-4D97-AF65-F5344CB8AC3E}">
        <p14:creationId xmlns:p14="http://schemas.microsoft.com/office/powerpoint/2010/main" val="411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A080E1-7269-204D-370A-924D40BBE9DE}"/>
              </a:ext>
            </a:extLst>
          </p:cNvPr>
          <p:cNvSpPr txBox="1">
            <a:spLocks/>
          </p:cNvSpPr>
          <p:nvPr/>
        </p:nvSpPr>
        <p:spPr>
          <a:xfrm>
            <a:off x="729794" y="236305"/>
            <a:ext cx="5907314" cy="153512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latin typeface="Avenir Next LT Pro" panose="020B0504020202020204" pitchFamily="34" charset="0"/>
              </a:rPr>
              <a:t>WHAT IS IN</a:t>
            </a:r>
          </a:p>
          <a:p>
            <a:pPr algn="l"/>
            <a:r>
              <a:rPr lang="en-US" sz="3200" b="1" dirty="0">
                <a:latin typeface="Avenir Next LT Pro" panose="020B0504020202020204" pitchFamily="34" charset="0"/>
              </a:rPr>
              <a:t>FIRE-RETARDANT WOOD?</a:t>
            </a:r>
          </a:p>
        </p:txBody>
      </p:sp>
      <p:sp>
        <p:nvSpPr>
          <p:cNvPr id="14" name="Content Placeholder 2">
            <a:extLst>
              <a:ext uri="{FF2B5EF4-FFF2-40B4-BE49-F238E27FC236}">
                <a16:creationId xmlns:a16="http://schemas.microsoft.com/office/drawing/2014/main" id="{6353593E-626E-5CA6-6D65-5A6A27FE8A18}"/>
              </a:ext>
            </a:extLst>
          </p:cNvPr>
          <p:cNvSpPr txBox="1">
            <a:spLocks/>
          </p:cNvSpPr>
          <p:nvPr/>
        </p:nvSpPr>
        <p:spPr>
          <a:xfrm>
            <a:off x="729794" y="1771425"/>
            <a:ext cx="5660732" cy="461157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4163" lvl="1" indent="-284163" algn="l">
              <a:lnSpc>
                <a:spcPct val="100000"/>
              </a:lnSpc>
              <a:spcBef>
                <a:spcPts val="0"/>
              </a:spcBef>
              <a:spcAft>
                <a:spcPts val="400"/>
              </a:spcAft>
              <a:buClr>
                <a:srgbClr val="FF0000"/>
              </a:buClr>
              <a:buFont typeface="Avenir Next LT Pro" panose="020B0504020202020204" pitchFamily="34" charset="0"/>
              <a:buChar char="|"/>
            </a:pPr>
            <a:r>
              <a:rPr lang="en-US" sz="1700" dirty="0">
                <a:latin typeface="Avenir Next LT Pro" panose="020B0504020202020204" pitchFamily="34" charset="0"/>
                <a:cs typeface="Times New Roman" panose="02020603050405020304" pitchFamily="18" charset="0"/>
              </a:rPr>
              <a:t>The fire-retardant elements within most fire-retardant wood products include:</a:t>
            </a:r>
          </a:p>
          <a:p>
            <a:pPr marL="741363" lvl="2" indent="-284163" algn="l">
              <a:lnSpc>
                <a:spcPct val="100000"/>
              </a:lnSpc>
              <a:spcBef>
                <a:spcPts val="400"/>
              </a:spcBef>
              <a:spcAft>
                <a:spcPts val="400"/>
              </a:spcAft>
              <a:buClr>
                <a:srgbClr val="FF0000"/>
              </a:buClr>
              <a:buFont typeface="Avenir Next LT Pro" panose="020B0504020202020204" pitchFamily="34" charset="0"/>
              <a:buChar char="|"/>
            </a:pPr>
            <a:r>
              <a:rPr lang="en-US" sz="1400" i="1" dirty="0">
                <a:latin typeface="Avenir Next LT Pro" panose="020B0504020202020204" pitchFamily="34" charset="0"/>
                <a:cs typeface="Times New Roman" panose="02020603050405020304" pitchFamily="18" charset="0"/>
              </a:rPr>
              <a:t>A blend of phosphate powder (the salt of phosphorus)</a:t>
            </a:r>
          </a:p>
          <a:p>
            <a:pPr marL="741363" lvl="2" indent="-284163" algn="l">
              <a:lnSpc>
                <a:spcPct val="100000"/>
              </a:lnSpc>
              <a:spcBef>
                <a:spcPts val="400"/>
              </a:spcBef>
              <a:spcAft>
                <a:spcPts val="400"/>
              </a:spcAft>
              <a:buClr>
                <a:srgbClr val="FF0000"/>
              </a:buClr>
              <a:buFont typeface="Avenir Next LT Pro" panose="020B0504020202020204" pitchFamily="34" charset="0"/>
              <a:buChar char="|"/>
            </a:pPr>
            <a:r>
              <a:rPr lang="en-US" sz="1400" i="1" dirty="0">
                <a:latin typeface="Avenir Next LT Pro" panose="020B0504020202020204" pitchFamily="34" charset="0"/>
                <a:cs typeface="Times New Roman" panose="02020603050405020304" pitchFamily="18" charset="0"/>
              </a:rPr>
              <a:t>Boric acid powder</a:t>
            </a:r>
          </a:p>
          <a:p>
            <a:pPr marL="741363" lvl="2" indent="-284163" algn="l">
              <a:lnSpc>
                <a:spcPct val="100000"/>
              </a:lnSpc>
              <a:spcBef>
                <a:spcPts val="400"/>
              </a:spcBef>
              <a:spcAft>
                <a:spcPts val="400"/>
              </a:spcAft>
              <a:buClr>
                <a:srgbClr val="FF0000"/>
              </a:buClr>
              <a:buFont typeface="Avenir Next LT Pro" panose="020B0504020202020204" pitchFamily="34" charset="0"/>
              <a:buChar char="|"/>
            </a:pPr>
            <a:r>
              <a:rPr lang="en-US" sz="1400" i="1" dirty="0">
                <a:latin typeface="Avenir Next LT Pro" panose="020B0504020202020204" pitchFamily="34" charset="0"/>
                <a:cs typeface="Times New Roman" panose="02020603050405020304" pitchFamily="18" charset="0"/>
              </a:rPr>
              <a:t>Water for dilution</a:t>
            </a:r>
            <a:endParaRPr lang="en-US" sz="1400" i="1" dirty="0">
              <a:highlight>
                <a:srgbClr val="FFFF00"/>
              </a:highlight>
              <a:latin typeface="Avenir Next LT Pro" panose="020B0504020202020204" pitchFamily="34" charset="0"/>
              <a:cs typeface="Times New Roman" panose="02020603050405020304" pitchFamily="18" charset="0"/>
            </a:endParaRPr>
          </a:p>
          <a:p>
            <a:pPr marL="0" lvl="1" algn="l">
              <a:lnSpc>
                <a:spcPct val="100000"/>
              </a:lnSpc>
              <a:spcBef>
                <a:spcPts val="0"/>
              </a:spcBef>
              <a:spcAft>
                <a:spcPts val="400"/>
              </a:spcAft>
              <a:buClr>
                <a:srgbClr val="FF0000"/>
              </a:buClr>
            </a:pPr>
            <a:endParaRPr lang="en-US" sz="1800" dirty="0">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spcAft>
                <a:spcPts val="400"/>
              </a:spcAft>
              <a:buClr>
                <a:srgbClr val="FF0000"/>
              </a:buClr>
              <a:buFont typeface="Avenir Next LT Pro" panose="020B0504020202020204" pitchFamily="34" charset="0"/>
              <a:buChar char="|"/>
            </a:pPr>
            <a:r>
              <a:rPr lang="en-US" sz="1700" dirty="0">
                <a:latin typeface="Avenir Next LT Pro" panose="020B0504020202020204" pitchFamily="34" charset="0"/>
                <a:cs typeface="Times New Roman" panose="02020603050405020304" pitchFamily="18" charset="0"/>
              </a:rPr>
              <a:t>The Carbon Dioxide reaction of these elements creates a char around the wood, insulating and suppressing the spread of fire</a:t>
            </a:r>
          </a:p>
          <a:p>
            <a:pPr marL="741363" lvl="2" indent="-284163" algn="l">
              <a:lnSpc>
                <a:spcPct val="100000"/>
              </a:lnSpc>
              <a:spcBef>
                <a:spcPts val="400"/>
              </a:spcBef>
              <a:buClr>
                <a:srgbClr val="FF0000"/>
              </a:buClr>
              <a:buFont typeface="Avenir Next LT Pro" panose="020B0504020202020204" pitchFamily="34" charset="0"/>
              <a:buChar char="|"/>
            </a:pPr>
            <a:r>
              <a:rPr lang="en-US" sz="1400" i="1" dirty="0">
                <a:latin typeface="Avenir Next LT Pro" panose="020B0504020202020204" pitchFamily="34" charset="0"/>
                <a:cs typeface="Times New Roman" panose="02020603050405020304" pitchFamily="18" charset="0"/>
              </a:rPr>
              <a:t>In addition to suppressing fire, this also suppresses the development of smoke</a:t>
            </a:r>
            <a:endParaRPr lang="en-US" sz="1800" i="1" dirty="0">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buClr>
                <a:srgbClr val="FF0000"/>
              </a:buClr>
              <a:buFont typeface="Avenir Next LT Pro" panose="020B0504020202020204" pitchFamily="34" charset="0"/>
              <a:buChar char="|"/>
            </a:pPr>
            <a:endParaRPr lang="en-US" sz="1800" dirty="0">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buClr>
                <a:srgbClr val="FF0000"/>
              </a:buClr>
              <a:buFont typeface="Avenir Next LT Pro" panose="020B0504020202020204" pitchFamily="34" charset="0"/>
              <a:buChar char="|"/>
            </a:pPr>
            <a:r>
              <a:rPr lang="en-US" sz="1700" dirty="0">
                <a:latin typeface="Avenir Next LT Pro" panose="020B0504020202020204" pitchFamily="34" charset="0"/>
                <a:cs typeface="Times New Roman" panose="02020603050405020304" pitchFamily="18" charset="0"/>
              </a:rPr>
              <a:t>Typically, the species of wood used is a variety of Spruce, Pine or Fir</a:t>
            </a:r>
          </a:p>
          <a:p>
            <a:pPr marL="284163" lvl="1" indent="-284163" algn="l">
              <a:lnSpc>
                <a:spcPct val="100000"/>
              </a:lnSpc>
              <a:spcBef>
                <a:spcPts val="0"/>
              </a:spcBef>
              <a:buClr>
                <a:srgbClr val="FF0000"/>
              </a:buClr>
              <a:buFont typeface="Avenir Next LT Pro" panose="020B0504020202020204" pitchFamily="34" charset="0"/>
              <a:buChar char="|"/>
            </a:pPr>
            <a:endParaRPr lang="en-US" sz="1800" dirty="0">
              <a:latin typeface="Avenir Next LT Pro" panose="020B0504020202020204" pitchFamily="34" charset="0"/>
              <a:cs typeface="Times New Roman" panose="02020603050405020304" pitchFamily="18" charset="0"/>
            </a:endParaRPr>
          </a:p>
          <a:p>
            <a:pPr marL="284163" lvl="1" indent="-284163" algn="l">
              <a:lnSpc>
                <a:spcPct val="100000"/>
              </a:lnSpc>
              <a:spcBef>
                <a:spcPts val="0"/>
              </a:spcBef>
              <a:spcAft>
                <a:spcPts val="400"/>
              </a:spcAft>
              <a:buClr>
                <a:srgbClr val="FF0000"/>
              </a:buClr>
              <a:buFont typeface="Avenir Next LT Pro" panose="020B0504020202020204" pitchFamily="34" charset="0"/>
              <a:buChar char="|"/>
            </a:pPr>
            <a:r>
              <a:rPr lang="en-US" sz="1700" dirty="0">
                <a:latin typeface="Avenir Next LT Pro" panose="020B0504020202020204" pitchFamily="34" charset="0"/>
                <a:cs typeface="Times New Roman" panose="02020603050405020304" pitchFamily="18" charset="0"/>
              </a:rPr>
              <a:t>Phosphorus is a common additive in fire retardants</a:t>
            </a:r>
          </a:p>
          <a:p>
            <a:pPr marL="741363" lvl="2" indent="-284163" algn="l">
              <a:lnSpc>
                <a:spcPct val="100000"/>
              </a:lnSpc>
              <a:spcBef>
                <a:spcPts val="400"/>
              </a:spcBef>
              <a:buClr>
                <a:srgbClr val="FF0000"/>
              </a:buClr>
              <a:buFont typeface="Avenir Next LT Pro" panose="020B0504020202020204" pitchFamily="34" charset="0"/>
              <a:buChar char="|"/>
            </a:pPr>
            <a:r>
              <a:rPr lang="en-US" sz="1400" i="1" dirty="0">
                <a:latin typeface="Avenir Next LT Pro" panose="020B0504020202020204" pitchFamily="34" charset="0"/>
                <a:cs typeface="Times New Roman" panose="02020603050405020304" pitchFamily="18" charset="0"/>
              </a:rPr>
              <a:t>For example, Ammonium Polyphosphate – the common compound applied to wildfires – contains 70-72% Phosphorus</a:t>
            </a:r>
          </a:p>
        </p:txBody>
      </p:sp>
      <p:sp>
        <p:nvSpPr>
          <p:cNvPr id="2" name="Rectangle 1">
            <a:extLst>
              <a:ext uri="{FF2B5EF4-FFF2-40B4-BE49-F238E27FC236}">
                <a16:creationId xmlns:a16="http://schemas.microsoft.com/office/drawing/2014/main" id="{C1FEDAA8-547A-5BB4-C2EA-4C5B15FE4A9D}"/>
              </a:ext>
            </a:extLst>
          </p:cNvPr>
          <p:cNvSpPr/>
          <p:nvPr/>
        </p:nvSpPr>
        <p:spPr>
          <a:xfrm>
            <a:off x="0" y="0"/>
            <a:ext cx="383304" cy="6858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latin typeface="Avenir Next LT Pro" panose="020B0504020202020204" pitchFamily="34" charset="0"/>
              </a:rPr>
              <a:t>PRODUCT ATRRIBUTES</a:t>
            </a:r>
          </a:p>
        </p:txBody>
      </p:sp>
      <p:pic>
        <p:nvPicPr>
          <p:cNvPr id="4" name="Picture 2" descr="How FR Clothing Reduces Flash Fire Harm | WorkingPerson.me">
            <a:extLst>
              <a:ext uri="{FF2B5EF4-FFF2-40B4-BE49-F238E27FC236}">
                <a16:creationId xmlns:a16="http://schemas.microsoft.com/office/drawing/2014/main" id="{86EDA628-C412-E4D7-7F9D-EB1219A78E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13" r="30243"/>
          <a:stretch/>
        </p:blipFill>
        <p:spPr bwMode="auto">
          <a:xfrm>
            <a:off x="6911083" y="0"/>
            <a:ext cx="52809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72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11467</TotalTime>
  <Words>2374</Words>
  <Application>Microsoft Office PowerPoint</Application>
  <PresentationFormat>Widescreen</PresentationFormat>
  <Paragraphs>354</Paragraphs>
  <Slides>32</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Avenir Next LT Pro</vt:lpstr>
      <vt:lpstr>Calibri</vt:lpstr>
      <vt:lpstr>Calibri Light</vt:lpstr>
      <vt:lpstr>Open Sans Regular</vt:lpstr>
      <vt:lpstr>Office Theme</vt:lpstr>
      <vt:lpstr>PowerPoint Presentation</vt:lpstr>
      <vt:lpstr>CEU CERTIFICATION</vt:lpstr>
      <vt:lpstr>COPYRIGHT MATERIALS</vt:lpstr>
      <vt:lpstr>COURSE OVERVIEW</vt:lpstr>
      <vt:lpstr>WHY FIRE-RETARDANT WOOD?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 DRY, PROTECT.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Jase DeBoer</dc:creator>
  <cp:lastModifiedBy>Jase DeBoer</cp:lastModifiedBy>
  <cp:revision>35</cp:revision>
  <dcterms:created xsi:type="dcterms:W3CDTF">2022-10-04T15:43:23Z</dcterms:created>
  <dcterms:modified xsi:type="dcterms:W3CDTF">2022-11-09T17:23:57Z</dcterms:modified>
</cp:coreProperties>
</file>