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8"/>
  </p:notesMasterIdLst>
  <p:sldIdLst>
    <p:sldId id="256" r:id="rId4"/>
    <p:sldId id="257" r:id="rId5"/>
    <p:sldId id="258" r:id="rId6"/>
    <p:sldId id="260" r:id="rId7"/>
    <p:sldId id="336" r:id="rId8"/>
    <p:sldId id="453" r:id="rId9"/>
    <p:sldId id="447" r:id="rId10"/>
    <p:sldId id="415" r:id="rId11"/>
    <p:sldId id="416" r:id="rId12"/>
    <p:sldId id="459" r:id="rId13"/>
    <p:sldId id="448" r:id="rId14"/>
    <p:sldId id="266" r:id="rId15"/>
    <p:sldId id="449" r:id="rId16"/>
    <p:sldId id="466" r:id="rId17"/>
    <p:sldId id="423" r:id="rId18"/>
    <p:sldId id="395" r:id="rId19"/>
    <p:sldId id="464" r:id="rId20"/>
    <p:sldId id="337" r:id="rId21"/>
    <p:sldId id="371" r:id="rId22"/>
    <p:sldId id="404" r:id="rId23"/>
    <p:sldId id="405" r:id="rId24"/>
    <p:sldId id="386" r:id="rId25"/>
    <p:sldId id="422" r:id="rId26"/>
    <p:sldId id="454" r:id="rId27"/>
    <p:sldId id="455" r:id="rId28"/>
    <p:sldId id="456" r:id="rId29"/>
    <p:sldId id="462" r:id="rId30"/>
    <p:sldId id="457" r:id="rId31"/>
    <p:sldId id="458" r:id="rId32"/>
    <p:sldId id="388" r:id="rId33"/>
    <p:sldId id="390" r:id="rId34"/>
    <p:sldId id="391" r:id="rId35"/>
    <p:sldId id="397" r:id="rId36"/>
    <p:sldId id="262"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3D"/>
    <a:srgbClr val="285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3" autoAdjust="0"/>
    <p:restoredTop sz="85778" autoAdjust="0"/>
  </p:normalViewPr>
  <p:slideViewPr>
    <p:cSldViewPr>
      <p:cViewPr varScale="1">
        <p:scale>
          <a:sx n="99" d="100"/>
          <a:sy n="99" d="100"/>
        </p:scale>
        <p:origin x="240" y="184"/>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howGuides="1">
      <p:cViewPr>
        <p:scale>
          <a:sx n="125" d="100"/>
          <a:sy n="125" d="100"/>
        </p:scale>
        <p:origin x="-1206" y="180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6" tIns="46588" rIns="93176" bIns="46588" rtlCol="0"/>
          <a:lstStyle>
            <a:lvl1pPr algn="r">
              <a:defRPr sz="1200"/>
            </a:lvl1pPr>
          </a:lstStyle>
          <a:p>
            <a:fld id="{6DC17409-D024-4AE1-9F56-7A8554972266}" type="datetimeFigureOut">
              <a:rPr lang="en-US" smtClean="0"/>
              <a:t>11/28/22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6" tIns="46588" rIns="93176" bIns="4658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6" tIns="46588" rIns="93176"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6" tIns="46588" rIns="93176" bIns="46588" rtlCol="0" anchor="b"/>
          <a:lstStyle>
            <a:lvl1pPr algn="r">
              <a:defRPr sz="1200"/>
            </a:lvl1pPr>
          </a:lstStyle>
          <a:p>
            <a:fld id="{110941EE-2ABD-4808-A9EC-50E9BB79FC9A}" type="slidenum">
              <a:rPr lang="en-US" smtClean="0"/>
              <a:t>‹#›</a:t>
            </a:fld>
            <a:endParaRPr lang="en-US" dirty="0"/>
          </a:p>
        </p:txBody>
      </p:sp>
    </p:spTree>
    <p:extLst>
      <p:ext uri="{BB962C8B-B14F-4D97-AF65-F5344CB8AC3E}">
        <p14:creationId xmlns:p14="http://schemas.microsoft.com/office/powerpoint/2010/main" val="28167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Hello everyone, my name is Lais</a:t>
            </a:r>
            <a:r>
              <a:rPr lang="en-US" baseline="0" dirty="0"/>
              <a:t> Simon, also known as Lasey so call me whichever one you prefer. I’m the Building Envelope Specialist at Tamlyn.</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1</a:t>
            </a:fld>
            <a:endParaRPr lang="en-US" dirty="0"/>
          </a:p>
        </p:txBody>
      </p:sp>
    </p:spTree>
    <p:extLst>
      <p:ext uri="{BB962C8B-B14F-4D97-AF65-F5344CB8AC3E}">
        <p14:creationId xmlns:p14="http://schemas.microsoft.com/office/powerpoint/2010/main" val="1308051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a:t>So designing robust systems that can be easily executed, managed and communicated are essential components for the proper execution by the trades in the field.  </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10</a:t>
            </a:fld>
            <a:endParaRPr lang="en-US" dirty="0"/>
          </a:p>
        </p:txBody>
      </p:sp>
    </p:spTree>
    <p:extLst>
      <p:ext uri="{BB962C8B-B14F-4D97-AF65-F5344CB8AC3E}">
        <p14:creationId xmlns:p14="http://schemas.microsoft.com/office/powerpoint/2010/main" val="3942885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How the</a:t>
            </a:r>
            <a:r>
              <a:rPr lang="en-US" baseline="0" dirty="0"/>
              <a:t> </a:t>
            </a:r>
            <a:r>
              <a:rPr lang="en-US" b="1" baseline="0" dirty="0"/>
              <a:t>wetting and drying </a:t>
            </a:r>
            <a:r>
              <a:rPr lang="en-US" baseline="0" dirty="0"/>
              <a:t>takes place within a building is based on some </a:t>
            </a:r>
            <a:r>
              <a:rPr lang="en-US" b="1" baseline="0" dirty="0"/>
              <a:t>building science fundamentals </a:t>
            </a:r>
            <a:r>
              <a:rPr lang="en-US" baseline="0" dirty="0"/>
              <a:t>that state:</a:t>
            </a:r>
          </a:p>
          <a:p>
            <a:endParaRPr lang="en-US" baseline="0" dirty="0"/>
          </a:p>
          <a:p>
            <a:pPr marL="171448" indent="-171448">
              <a:buFont typeface="Arial" panose="020B0604020202020204" pitchFamily="34" charset="0"/>
              <a:buChar char="•"/>
            </a:pPr>
            <a:r>
              <a:rPr lang="en-US" baseline="0" dirty="0"/>
              <a:t>Heat always moves from warm to cold</a:t>
            </a:r>
          </a:p>
          <a:p>
            <a:pPr marL="171448" indent="-171448">
              <a:buFont typeface="Arial" panose="020B0604020202020204" pitchFamily="34" charset="0"/>
              <a:buChar char="•"/>
            </a:pPr>
            <a:r>
              <a:rPr lang="en-US" baseline="0" dirty="0"/>
              <a:t>Moisture always moves from wet to dry</a:t>
            </a:r>
          </a:p>
          <a:p>
            <a:pPr marL="171448" indent="-171448">
              <a:buFont typeface="Arial" panose="020B0604020202020204" pitchFamily="34" charset="0"/>
              <a:buChar char="•"/>
            </a:pPr>
            <a:r>
              <a:rPr lang="en-US" baseline="0" dirty="0"/>
              <a:t>And Pressure always moves from high to low</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839231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Bulk water intrusion </a:t>
            </a:r>
            <a:r>
              <a:rPr lang="en-US" dirty="0"/>
              <a:t>is typically</a:t>
            </a:r>
            <a:r>
              <a:rPr lang="en-US" baseline="0" dirty="0"/>
              <a:t> a source of weather and site conditions.  </a:t>
            </a:r>
          </a:p>
          <a:p>
            <a:r>
              <a:rPr lang="en-US" baseline="0" dirty="0"/>
              <a:t>It can enter through cladding deficiencies, and then it’s absorbed by materials through capillary action.  </a:t>
            </a:r>
          </a:p>
          <a:p>
            <a:endParaRPr lang="en-US" baseline="0" dirty="0"/>
          </a:p>
          <a:p>
            <a:r>
              <a:rPr lang="en-US" baseline="0" dirty="0"/>
              <a:t>Also, both </a:t>
            </a:r>
            <a:r>
              <a:rPr lang="en-US" b="1" baseline="0" dirty="0"/>
              <a:t>air-transported and diffused moisture </a:t>
            </a:r>
            <a:r>
              <a:rPr lang="en-US" baseline="0" dirty="0"/>
              <a:t>can contribute to moisture related issues as well.</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12</a:t>
            </a:fld>
            <a:endParaRPr lang="en-US" dirty="0"/>
          </a:p>
        </p:txBody>
      </p:sp>
    </p:spTree>
    <p:extLst>
      <p:ext uri="{BB962C8B-B14F-4D97-AF65-F5344CB8AC3E}">
        <p14:creationId xmlns:p14="http://schemas.microsoft.com/office/powerpoint/2010/main" val="1839231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Bulk water </a:t>
            </a:r>
            <a:r>
              <a:rPr lang="en-US" i="1" dirty="0"/>
              <a:t>can</a:t>
            </a:r>
            <a:r>
              <a:rPr lang="en-US" dirty="0"/>
              <a:t> move by various forces and it’s definitely the most severe.  </a:t>
            </a:r>
          </a:p>
          <a:p>
            <a:r>
              <a:rPr lang="en-US" dirty="0"/>
              <a:t>Water vapor can move through air currents and diffusion, which we will discuss later</a:t>
            </a:r>
            <a:r>
              <a:rPr lang="en-US" baseline="0" dirty="0"/>
              <a:t> in the presentation…</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237783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You should always manage Bulk Water </a:t>
            </a:r>
            <a:r>
              <a:rPr lang="en-US" i="1" dirty="0"/>
              <a:t>first</a:t>
            </a:r>
            <a:r>
              <a:rPr lang="en-US" dirty="0"/>
              <a:t>, </a:t>
            </a:r>
          </a:p>
          <a:p>
            <a:r>
              <a:rPr lang="en-US" dirty="0"/>
              <a:t>Air</a:t>
            </a:r>
            <a:r>
              <a:rPr lang="en-US" baseline="0" dirty="0"/>
              <a:t> Entrained Moisture </a:t>
            </a:r>
            <a:r>
              <a:rPr lang="en-US" i="1" baseline="0" dirty="0"/>
              <a:t>second</a:t>
            </a:r>
          </a:p>
          <a:p>
            <a:r>
              <a:rPr lang="en-US" baseline="0" dirty="0"/>
              <a:t>and Diffused Moisture </a:t>
            </a:r>
            <a:r>
              <a:rPr lang="en-US" i="1" baseline="0" dirty="0"/>
              <a:t>third</a:t>
            </a:r>
            <a:r>
              <a:rPr lang="en-US" baseline="0" dirty="0"/>
              <a:t>,  taking material selection and climate requirements into consideration.</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237783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Good designs</a:t>
            </a:r>
            <a:r>
              <a:rPr lang="en-US" dirty="0"/>
              <a:t> include WRBs, flashing, drainage, redundancy and compatible materials.  </a:t>
            </a:r>
          </a:p>
          <a:p>
            <a:endParaRPr lang="en-US" dirty="0"/>
          </a:p>
          <a:p>
            <a:r>
              <a:rPr lang="en-US" dirty="0"/>
              <a:t>Here you can</a:t>
            </a:r>
            <a:r>
              <a:rPr lang="en-US" baseline="0" dirty="0"/>
              <a:t> see a section of stucco that was removed to expose the OSB sheathing that has a moisture content of </a:t>
            </a:r>
            <a:r>
              <a:rPr lang="en-US" b="1" baseline="0" dirty="0"/>
              <a:t>almost 28%.  </a:t>
            </a:r>
            <a:r>
              <a:rPr lang="en-US" sz="1200" b="0" i="0" kern="1200" dirty="0">
                <a:solidFill>
                  <a:schemeClr val="tx1"/>
                </a:solidFill>
                <a:effectLst/>
                <a:latin typeface="+mn-lt"/>
                <a:ea typeface="+mn-ea"/>
                <a:cs typeface="+mn-cs"/>
              </a:rPr>
              <a:t>Moisture issues can start at </a:t>
            </a:r>
            <a:r>
              <a:rPr lang="en-US" sz="1200" b="1" i="0" kern="1200" dirty="0">
                <a:solidFill>
                  <a:schemeClr val="tx1"/>
                </a:solidFill>
                <a:effectLst/>
                <a:latin typeface="+mn-lt"/>
                <a:ea typeface="+mn-ea"/>
                <a:cs typeface="+mn-cs"/>
              </a:rPr>
              <a:t>~15% </a:t>
            </a:r>
            <a:r>
              <a:rPr lang="en-US" sz="1200" b="0" i="0" kern="1200" dirty="0">
                <a:solidFill>
                  <a:schemeClr val="tx1"/>
                </a:solidFill>
                <a:effectLst/>
                <a:latin typeface="+mn-lt"/>
                <a:ea typeface="+mn-ea"/>
                <a:cs typeface="+mn-cs"/>
              </a:rPr>
              <a:t>moisture content and that can cause corrosion of metal fasteners.</a:t>
            </a:r>
            <a:r>
              <a:rPr lang="en-US" sz="1200" b="0" i="0" kern="1200" baseline="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t </a:t>
            </a:r>
            <a:r>
              <a:rPr lang="en-US" sz="1200" b="1" i="0" kern="1200" dirty="0">
                <a:solidFill>
                  <a:schemeClr val="tx1"/>
                </a:solidFill>
                <a:effectLst/>
                <a:latin typeface="+mn-lt"/>
                <a:ea typeface="+mn-ea"/>
                <a:cs typeface="+mn-cs"/>
              </a:rPr>
              <a:t>16%</a:t>
            </a:r>
            <a:r>
              <a:rPr lang="en-US" sz="1200" b="0" i="0" kern="1200" dirty="0">
                <a:solidFill>
                  <a:schemeClr val="tx1"/>
                </a:solidFill>
                <a:effectLst/>
                <a:latin typeface="+mn-lt"/>
                <a:ea typeface="+mn-ea"/>
                <a:cs typeface="+mn-cs"/>
              </a:rPr>
              <a:t> it may lead to fungal growth.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issues found here could have been avoided by simply having a properly designed water management and drainage system capable of managing the typical moisture that penetrates behind stucco cladding systems.  Stucco, along with other absorptive claddings like brick and fiber cement, require enhanced drainage protection to avoid moisture related issues.</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765010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 Moisture Management, we always organize our thinking around the </a:t>
            </a:r>
            <a:r>
              <a:rPr lang="en-US" b="1" dirty="0"/>
              <a:t>four D’s</a:t>
            </a:r>
          </a:p>
          <a:p>
            <a:endParaRPr lang="en-US" dirty="0"/>
          </a:p>
          <a:p>
            <a:pPr marL="171450" indent="-171450">
              <a:buFont typeface="Arial" panose="020B0604020202020204" pitchFamily="34" charset="0"/>
              <a:buChar char="•"/>
            </a:pPr>
            <a:r>
              <a:rPr lang="en-US" dirty="0"/>
              <a:t>Deflection- which is your exterior cladding and roofing systems,</a:t>
            </a:r>
            <a:r>
              <a:rPr lang="en-US" baseline="0" dirty="0"/>
              <a:t> </a:t>
            </a:r>
            <a:r>
              <a:rPr lang="en-US" b="1" dirty="0"/>
              <a:t>deflects </a:t>
            </a:r>
            <a:r>
              <a:rPr lang="en-US" b="1" baseline="0" dirty="0"/>
              <a:t>~80% </a:t>
            </a:r>
            <a:r>
              <a:rPr lang="en-US" baseline="0" dirty="0"/>
              <a:t>of the water away from the building</a:t>
            </a:r>
            <a:endParaRPr lang="en-US" dirty="0"/>
          </a:p>
          <a:p>
            <a:pPr marL="171450" indent="-171450">
              <a:buFont typeface="Arial" panose="020B0604020202020204" pitchFamily="34" charset="0"/>
              <a:buChar char="•"/>
            </a:pPr>
            <a:r>
              <a:rPr lang="en-US" dirty="0"/>
              <a:t>Drainage- since claddings allow </a:t>
            </a:r>
            <a:r>
              <a:rPr lang="en-US" b="1" dirty="0"/>
              <a:t>~20% </a:t>
            </a:r>
            <a:r>
              <a:rPr lang="en-US" dirty="0"/>
              <a:t>of moisture to penetrate,</a:t>
            </a:r>
            <a:r>
              <a:rPr lang="en-US" baseline="0" dirty="0"/>
              <a:t> it’s important to find a way to make it drain out as quickly as possible.</a:t>
            </a:r>
            <a:r>
              <a:rPr lang="en-US" dirty="0"/>
              <a:t> </a:t>
            </a:r>
          </a:p>
          <a:p>
            <a:pPr marL="171450" indent="-171450">
              <a:buFont typeface="Arial" panose="020B0604020202020204" pitchFamily="34" charset="0"/>
              <a:buChar char="•"/>
            </a:pPr>
            <a:r>
              <a:rPr lang="en-US" dirty="0"/>
              <a:t>Drying- it’s important to always include provisions for proper drying of components</a:t>
            </a:r>
            <a:r>
              <a:rPr lang="en-US" baseline="0" dirty="0"/>
              <a:t> so moisture doesn’t sit on the wall for long. You should have a ventilated wall system in at least one direction, but having it in two directions is actually much better and recommended. </a:t>
            </a:r>
            <a:endParaRPr lang="en-US" dirty="0"/>
          </a:p>
          <a:p>
            <a:pPr marL="171450" indent="-171450">
              <a:buFont typeface="Arial" panose="020B0604020202020204" pitchFamily="34" charset="0"/>
              <a:buChar char="•"/>
            </a:pPr>
            <a:r>
              <a:rPr lang="en-US" dirty="0"/>
              <a:t>Durable Materials- finally</a:t>
            </a:r>
            <a:r>
              <a:rPr lang="en-US" baseline="0" dirty="0"/>
              <a:t> it’s crucial we always include </a:t>
            </a:r>
            <a:r>
              <a:rPr lang="en-US" dirty="0"/>
              <a:t>materials that are compatible</a:t>
            </a:r>
            <a:r>
              <a:rPr lang="en-US" baseline="0" dirty="0"/>
              <a:t> with one another and that are resistant to UV rays in order to have a robust system.</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16</a:t>
            </a:fld>
            <a:endParaRPr lang="en-US" dirty="0"/>
          </a:p>
        </p:txBody>
      </p:sp>
    </p:spTree>
    <p:extLst>
      <p:ext uri="{BB962C8B-B14F-4D97-AF65-F5344CB8AC3E}">
        <p14:creationId xmlns:p14="http://schemas.microsoft.com/office/powerpoint/2010/main" val="1055412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Cladding systems </a:t>
            </a:r>
            <a:r>
              <a:rPr lang="en-US" baseline="0" dirty="0"/>
              <a:t>can handle a specific amount of water depending on the materials selected and the climate. </a:t>
            </a:r>
          </a:p>
          <a:p>
            <a:r>
              <a:rPr lang="en-US" baseline="0" dirty="0"/>
              <a:t>But when the wetting rate </a:t>
            </a:r>
            <a:r>
              <a:rPr lang="en-US" i="1" baseline="0" dirty="0"/>
              <a:t>exceeds</a:t>
            </a:r>
            <a:r>
              <a:rPr lang="en-US" baseline="0" dirty="0"/>
              <a:t> the material capacity, problems, such as fungal growth and decay can begin to occur.  </a:t>
            </a:r>
          </a:p>
          <a:p>
            <a:endParaRPr lang="en-US" baseline="0" dirty="0"/>
          </a:p>
          <a:p>
            <a:r>
              <a:rPr lang="en-US" baseline="0" dirty="0"/>
              <a:t>The best way to avoid this is by designing a robust water managed system with the proper drainage and drying that ensures a safe balance of wetting and drying potentials.</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17</a:t>
            </a:fld>
            <a:endParaRPr lang="en-US" dirty="0"/>
          </a:p>
        </p:txBody>
      </p:sp>
    </p:spTree>
    <p:extLst>
      <p:ext uri="{BB962C8B-B14F-4D97-AF65-F5344CB8AC3E}">
        <p14:creationId xmlns:p14="http://schemas.microsoft.com/office/powerpoint/2010/main" val="1055412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Most cladding systems allow</a:t>
            </a:r>
            <a:r>
              <a:rPr lang="en-US" baseline="0" dirty="0"/>
              <a:t> moisture to penetrate and can often represent 20% or more of the moisture exposure.  </a:t>
            </a:r>
          </a:p>
          <a:p>
            <a:endParaRPr lang="en-US" baseline="0" dirty="0"/>
          </a:p>
          <a:p>
            <a:r>
              <a:rPr lang="en-US" baseline="0" dirty="0"/>
              <a:t>This moisture is best addressed by protecting sensitive materials from wetting, redundancy where it’s feasible, ensuring proper drainage, and a means for that water to escape.  </a:t>
            </a:r>
          </a:p>
          <a:p>
            <a:endParaRPr lang="en-US" baseline="0" dirty="0"/>
          </a:p>
          <a:p>
            <a:r>
              <a:rPr lang="en-US" baseline="0" dirty="0"/>
              <a:t>This is achieved with a comprehensive plan and good moisture management system.</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18</a:t>
            </a:fld>
            <a:endParaRPr lang="en-US" dirty="0"/>
          </a:p>
        </p:txBody>
      </p:sp>
    </p:spTree>
    <p:extLst>
      <p:ext uri="{BB962C8B-B14F-4D97-AF65-F5344CB8AC3E}">
        <p14:creationId xmlns:p14="http://schemas.microsoft.com/office/powerpoint/2010/main" val="1839231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Capillary action</a:t>
            </a:r>
            <a:r>
              <a:rPr lang="en-US" b="1" baseline="0" dirty="0"/>
              <a:t> </a:t>
            </a:r>
            <a:r>
              <a:rPr lang="en-US" baseline="0" dirty="0"/>
              <a:t>is dependent on the materials selected and how close they are to each other.  It’s often compared to how a tree delivers water to its branches.  </a:t>
            </a:r>
          </a:p>
          <a:p>
            <a:endParaRPr lang="en-US" baseline="0" dirty="0"/>
          </a:p>
          <a:p>
            <a:r>
              <a:rPr lang="en-US" baseline="0" dirty="0"/>
              <a:t>The image on the left depicts how a more narrow tube shows a higher level of capillarity relative to a wider tube.  To avoid capillary action on vertical surfaces, a 1/4” minimum gap is typically needed.  This is particularly important behind absorptive claddings like stucco, brick, etc.  </a:t>
            </a:r>
          </a:p>
          <a:p>
            <a:endParaRPr lang="en-US" baseline="0" dirty="0"/>
          </a:p>
          <a:p>
            <a:r>
              <a:rPr lang="en-US" baseline="0" dirty="0"/>
              <a:t>The gap facilitates drainage and enhanced drying of properly designed wall systems.</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19</a:t>
            </a:fld>
            <a:endParaRPr lang="en-US" dirty="0"/>
          </a:p>
        </p:txBody>
      </p:sp>
    </p:spTree>
    <p:extLst>
      <p:ext uri="{BB962C8B-B14F-4D97-AF65-F5344CB8AC3E}">
        <p14:creationId xmlns:p14="http://schemas.microsoft.com/office/powerpoint/2010/main" val="183923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would like to thank y’all on behalf of Tamlyn for giving us a chance to present to you our Continuing Education course on Moisture Management and the value of properly flashed wall assembly systems.</a:t>
            </a:r>
            <a:endParaRPr lang="en-US" dirty="0"/>
          </a:p>
          <a:p>
            <a:endParaRPr lang="en-US" dirty="0"/>
          </a:p>
          <a:p>
            <a:r>
              <a:rPr lang="en-US" dirty="0"/>
              <a:t>If you guys have any specific issues that you wish to have addressed,</a:t>
            </a:r>
            <a:r>
              <a:rPr lang="en-US" baseline="0" dirty="0"/>
              <a:t> </a:t>
            </a:r>
            <a:r>
              <a:rPr lang="en-US" dirty="0"/>
              <a:t>let’s get a list together now and we can review them at the end of the presentation to see which ones we still need to cover.</a:t>
            </a:r>
          </a:p>
        </p:txBody>
      </p:sp>
      <p:sp>
        <p:nvSpPr>
          <p:cNvPr id="4" name="Slide Number Placeholder 3"/>
          <p:cNvSpPr>
            <a:spLocks noGrp="1"/>
          </p:cNvSpPr>
          <p:nvPr>
            <p:ph type="sldNum" sz="quarter" idx="10"/>
          </p:nvPr>
        </p:nvSpPr>
        <p:spPr/>
        <p:txBody>
          <a:bodyPr/>
          <a:lstStyle/>
          <a:p>
            <a:fld id="{110941EE-2ABD-4808-A9EC-50E9BB79FC9A}" type="slidenum">
              <a:rPr lang="en-US" smtClean="0"/>
              <a:t>2</a:t>
            </a:fld>
            <a:endParaRPr lang="en-US" dirty="0"/>
          </a:p>
        </p:txBody>
      </p:sp>
    </p:spTree>
    <p:extLst>
      <p:ext uri="{BB962C8B-B14F-4D97-AF65-F5344CB8AC3E}">
        <p14:creationId xmlns:p14="http://schemas.microsoft.com/office/powerpoint/2010/main" val="1871666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Air </a:t>
            </a:r>
            <a:r>
              <a:rPr lang="en-US" dirty="0"/>
              <a:t>can also move a significant amount</a:t>
            </a:r>
            <a:r>
              <a:rPr lang="en-US" baseline="0" dirty="0"/>
              <a:t> of </a:t>
            </a:r>
            <a:r>
              <a:rPr lang="en-US" b="1" dirty="0"/>
              <a:t>entrained moisture</a:t>
            </a:r>
            <a:r>
              <a:rPr lang="en-US" baseline="0" dirty="0"/>
              <a:t>.  </a:t>
            </a:r>
          </a:p>
          <a:p>
            <a:endParaRPr lang="en-US" baseline="0" dirty="0"/>
          </a:p>
          <a:p>
            <a:r>
              <a:rPr lang="en-US" baseline="0" dirty="0"/>
              <a:t>This moisture will condense on any cool surface that is below the dew point, and it can be easily shown on the beer mug example, where you don’t see the moisture in the air but it quickly collects and puddles on a cold mug.  </a:t>
            </a:r>
          </a:p>
          <a:p>
            <a:endParaRPr lang="en-US" baseline="0" dirty="0"/>
          </a:p>
          <a:p>
            <a:r>
              <a:rPr lang="en-US" baseline="0" dirty="0"/>
              <a:t>In wall systems, we almost always have a cold surface where condensation can occur and accumulate.  </a:t>
            </a:r>
          </a:p>
          <a:p>
            <a:r>
              <a:rPr lang="en-US" baseline="0" dirty="0"/>
              <a:t>It’s best avoided by including a continuous air barrier in the wall system design and details. </a:t>
            </a:r>
          </a:p>
          <a:p>
            <a:endParaRPr lang="en-US" baseline="0" dirty="0"/>
          </a:p>
          <a:p>
            <a:r>
              <a:rPr lang="en-US" baseline="0" dirty="0"/>
              <a:t>Many WRBs can also perform as air barriers if detailed properly, but woven WRBs cannot act as air barriers.</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20</a:t>
            </a:fld>
            <a:endParaRPr lang="en-US" dirty="0"/>
          </a:p>
        </p:txBody>
      </p:sp>
    </p:spTree>
    <p:extLst>
      <p:ext uri="{BB962C8B-B14F-4D97-AF65-F5344CB8AC3E}">
        <p14:creationId xmlns:p14="http://schemas.microsoft.com/office/powerpoint/2010/main" val="1839231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Vapor diffusion</a:t>
            </a:r>
            <a:r>
              <a:rPr lang="en-US" b="1" baseline="0" dirty="0"/>
              <a:t> </a:t>
            </a:r>
            <a:r>
              <a:rPr lang="en-US" baseline="0" dirty="0"/>
              <a:t>refers to moisture that </a:t>
            </a:r>
            <a:r>
              <a:rPr lang="en-US" i="1" baseline="0" dirty="0"/>
              <a:t>slowly</a:t>
            </a:r>
            <a:r>
              <a:rPr lang="en-US" baseline="0" dirty="0"/>
              <a:t> migrates through materials and is how materials dry.  It’s material dependent and referenced in “perms”.  </a:t>
            </a:r>
          </a:p>
          <a:p>
            <a:endParaRPr lang="en-US" baseline="0" dirty="0"/>
          </a:p>
          <a:p>
            <a:r>
              <a:rPr lang="en-US" baseline="0" dirty="0"/>
              <a:t>The higher a material perm rating is, the easier water vapor diffuses through it.  </a:t>
            </a:r>
          </a:p>
          <a:p>
            <a:endParaRPr lang="en-US" baseline="0" dirty="0"/>
          </a:p>
          <a:p>
            <a:r>
              <a:rPr lang="en-US" baseline="0" dirty="0"/>
              <a:t>Vapor diffusion is an important consideration for wall system drying. Studies have shown that permeability &gt;15 perms is required for proper drying, and a permeability &gt;30 can actually  lead to wetting in certain climates and cladding systems.  </a:t>
            </a:r>
          </a:p>
          <a:p>
            <a:endParaRPr lang="en-US" baseline="0" dirty="0"/>
          </a:p>
          <a:p>
            <a:r>
              <a:rPr lang="en-US" baseline="0" dirty="0"/>
              <a:t>It’s important to consider this for material selection, climate conditions and the adequate drying potential of a wall system.</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21</a:t>
            </a:fld>
            <a:endParaRPr lang="en-US" dirty="0"/>
          </a:p>
        </p:txBody>
      </p:sp>
    </p:spTree>
    <p:extLst>
      <p:ext uri="{BB962C8B-B14F-4D97-AF65-F5344CB8AC3E}">
        <p14:creationId xmlns:p14="http://schemas.microsoft.com/office/powerpoint/2010/main" val="1839231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above images show that an air leak through just a 1</a:t>
            </a:r>
            <a:r>
              <a:rPr lang="en-US" baseline="0" dirty="0"/>
              <a:t> in² </a:t>
            </a:r>
            <a:r>
              <a:rPr lang="en-US" dirty="0"/>
              <a:t>opening in a wall system</a:t>
            </a:r>
            <a:r>
              <a:rPr lang="en-US" baseline="0" dirty="0"/>
              <a:t> can move 100X more moisture than diffusion.  </a:t>
            </a:r>
          </a:p>
          <a:p>
            <a:endParaRPr lang="en-US" baseline="0" dirty="0"/>
          </a:p>
          <a:p>
            <a:r>
              <a:rPr lang="en-US" baseline="0" dirty="0"/>
              <a:t>This is why air leakage must be controlled with a higher level of priority over diffusion alone in order to avoid wetting.  </a:t>
            </a:r>
          </a:p>
          <a:p>
            <a:endParaRPr lang="en-US" baseline="0" dirty="0"/>
          </a:p>
          <a:p>
            <a:r>
              <a:rPr lang="en-US" baseline="0" dirty="0"/>
              <a:t>The truth is that a typical home has over a mile of cracks that have to be addressed and sealed as part of a continuous air barrier system.</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22</a:t>
            </a:fld>
            <a:endParaRPr lang="en-US" dirty="0"/>
          </a:p>
        </p:txBody>
      </p:sp>
    </p:spTree>
    <p:extLst>
      <p:ext uri="{BB962C8B-B14F-4D97-AF65-F5344CB8AC3E}">
        <p14:creationId xmlns:p14="http://schemas.microsoft.com/office/powerpoint/2010/main" val="1839231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We know that wall assemblies dry slowly, so it is critical that everything is done to avoid complications.  </a:t>
            </a:r>
          </a:p>
          <a:p>
            <a:r>
              <a:rPr lang="en-US" dirty="0"/>
              <a:t>This is accomplished through proper design, material specifications, construction, and maintenance. </a:t>
            </a:r>
          </a:p>
          <a:p>
            <a:r>
              <a:rPr lang="en-US" dirty="0"/>
              <a:t> </a:t>
            </a:r>
          </a:p>
          <a:p>
            <a:r>
              <a:rPr lang="en-US" dirty="0"/>
              <a:t>Moisture control and management should be a consideration for the lifecycle of a building</a:t>
            </a:r>
            <a:r>
              <a:rPr lang="en-US" baseline="0" dirty="0"/>
              <a:t>, a</a:t>
            </a:r>
            <a:r>
              <a:rPr lang="en-US" dirty="0"/>
              <a:t>nd</a:t>
            </a:r>
            <a:r>
              <a:rPr lang="en-US" baseline="0" dirty="0"/>
              <a:t> in order t</a:t>
            </a:r>
            <a:r>
              <a:rPr lang="en-US" dirty="0"/>
              <a:t>o reduce risks:</a:t>
            </a:r>
          </a:p>
          <a:p>
            <a:pPr marL="171450" indent="-171450">
              <a:buFont typeface="Arial" panose="020B0604020202020204" pitchFamily="34" charset="0"/>
              <a:buChar char="•"/>
            </a:pPr>
            <a:r>
              <a:rPr lang="en-US" dirty="0"/>
              <a:t>You</a:t>
            </a:r>
            <a:r>
              <a:rPr lang="en-US" baseline="0" dirty="0"/>
              <a:t> should a</a:t>
            </a:r>
            <a:r>
              <a:rPr lang="en-US" dirty="0"/>
              <a:t>void designs that trap or direct water into the building.</a:t>
            </a:r>
          </a:p>
          <a:p>
            <a:pPr marL="171450" indent="-171450">
              <a:buFont typeface="Arial" panose="020B0604020202020204" pitchFamily="34" charset="0"/>
              <a:buChar char="•"/>
            </a:pPr>
            <a:r>
              <a:rPr lang="en-US" dirty="0"/>
              <a:t>You</a:t>
            </a:r>
            <a:r>
              <a:rPr lang="en-US" baseline="0" dirty="0"/>
              <a:t> should d</a:t>
            </a:r>
            <a:r>
              <a:rPr lang="en-US" dirty="0"/>
              <a:t>etail a well thought-out moisture management plan, specifying drainage and compatible materials.</a:t>
            </a:r>
          </a:p>
          <a:p>
            <a:pPr marL="171450" indent="-171450">
              <a:buFont typeface="Arial" panose="020B0604020202020204" pitchFamily="34" charset="0"/>
              <a:buChar char="•"/>
            </a:pPr>
            <a:r>
              <a:rPr lang="en-US" dirty="0"/>
              <a:t>Also, ensure that proper workmanship and standard construction practices are being used.</a:t>
            </a:r>
          </a:p>
          <a:p>
            <a:pPr marL="171450" indent="-171450">
              <a:buFont typeface="Arial" panose="020B0604020202020204" pitchFamily="34" charset="0"/>
              <a:buChar char="•"/>
            </a:pPr>
            <a:r>
              <a:rPr lang="en-US" dirty="0"/>
              <a:t>And plan for the moisture generated from the occupants.</a:t>
            </a:r>
          </a:p>
        </p:txBody>
      </p:sp>
      <p:sp>
        <p:nvSpPr>
          <p:cNvPr id="4" name="Slide Number Placeholder 3"/>
          <p:cNvSpPr>
            <a:spLocks noGrp="1"/>
          </p:cNvSpPr>
          <p:nvPr>
            <p:ph type="sldNum" sz="quarter" idx="10"/>
          </p:nvPr>
        </p:nvSpPr>
        <p:spPr/>
        <p:txBody>
          <a:bodyPr/>
          <a:lstStyle/>
          <a:p>
            <a:fld id="{110941EE-2ABD-4808-A9EC-50E9BB79FC9A}" type="slidenum">
              <a:rPr lang="en-US" smtClean="0"/>
              <a:t>23</a:t>
            </a:fld>
            <a:endParaRPr lang="en-US" dirty="0"/>
          </a:p>
        </p:txBody>
      </p:sp>
    </p:spTree>
    <p:extLst>
      <p:ext uri="{BB962C8B-B14F-4D97-AF65-F5344CB8AC3E}">
        <p14:creationId xmlns:p14="http://schemas.microsoft.com/office/powerpoint/2010/main" val="138220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There are </a:t>
            </a:r>
            <a:r>
              <a:rPr lang="en-US" b="1" dirty="0"/>
              <a:t>3</a:t>
            </a:r>
            <a:r>
              <a:rPr lang="en-US" b="1" baseline="0" dirty="0"/>
              <a:t> </a:t>
            </a:r>
            <a:r>
              <a:rPr lang="en-US" b="1" dirty="0"/>
              <a:t>main types</a:t>
            </a:r>
            <a:r>
              <a:rPr lang="en-US" b="1" baseline="0" dirty="0"/>
              <a:t> of</a:t>
            </a:r>
            <a:r>
              <a:rPr lang="en-US" b="1" dirty="0"/>
              <a:t> wall systems </a:t>
            </a:r>
            <a:r>
              <a:rPr lang="en-US" dirty="0"/>
              <a:t>in moisture management:</a:t>
            </a:r>
          </a:p>
          <a:p>
            <a:endParaRPr lang="en-US" dirty="0"/>
          </a:p>
          <a:p>
            <a:pPr marL="171450" indent="-171450">
              <a:buFont typeface="Arial" panose="020B0604020202020204" pitchFamily="34" charset="0"/>
              <a:buChar char="•"/>
            </a:pPr>
            <a:r>
              <a:rPr lang="en-US" dirty="0"/>
              <a:t>The 1</a:t>
            </a:r>
            <a:r>
              <a:rPr lang="en-US" baseline="30000" dirty="0"/>
              <a:t>st</a:t>
            </a:r>
            <a:r>
              <a:rPr lang="en-US" baseline="0" dirty="0"/>
              <a:t> being </a:t>
            </a:r>
            <a:r>
              <a:rPr lang="en-US" dirty="0"/>
              <a:t>Barrier Walls – which try to prevent moisture intrusion.</a:t>
            </a:r>
          </a:p>
          <a:p>
            <a:pPr marL="171450" indent="-171450">
              <a:buFont typeface="Arial" panose="020B0604020202020204" pitchFamily="34" charset="0"/>
              <a:buChar char="•"/>
            </a:pPr>
            <a:r>
              <a:rPr lang="en-US" dirty="0"/>
              <a:t>The 2</a:t>
            </a:r>
            <a:r>
              <a:rPr lang="en-US" baseline="30000" dirty="0"/>
              <a:t>nd</a:t>
            </a:r>
            <a:r>
              <a:rPr lang="en-US" dirty="0"/>
              <a:t> type are Drainable Walls – which</a:t>
            </a:r>
            <a:r>
              <a:rPr lang="en-US" baseline="0" dirty="0"/>
              <a:t> m</a:t>
            </a:r>
            <a:r>
              <a:rPr lang="en-US" dirty="0"/>
              <a:t>anage moisture that is inevitable.</a:t>
            </a:r>
          </a:p>
          <a:p>
            <a:pPr marL="171450" indent="-171450">
              <a:buFont typeface="Arial" panose="020B0604020202020204" pitchFamily="34" charset="0"/>
              <a:buChar char="•"/>
            </a:pPr>
            <a:r>
              <a:rPr lang="en-US" dirty="0"/>
              <a:t>And the 3</a:t>
            </a:r>
            <a:r>
              <a:rPr lang="en-US" baseline="30000" dirty="0"/>
              <a:t>rd</a:t>
            </a:r>
            <a:r>
              <a:rPr lang="en-US" dirty="0"/>
              <a:t> type are Rainscreen Walls – which</a:t>
            </a:r>
            <a:r>
              <a:rPr lang="en-US" baseline="0" dirty="0"/>
              <a:t> are f</a:t>
            </a:r>
            <a:r>
              <a:rPr lang="en-US" dirty="0"/>
              <a:t>or climates with</a:t>
            </a:r>
            <a:r>
              <a:rPr lang="en-US" baseline="0" dirty="0"/>
              <a:t> severe weather exposure or behind absorptive claddings.</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324686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400" b="1" dirty="0"/>
              <a:t>Barrier Walls</a:t>
            </a:r>
            <a:endParaRPr lang="en-US" dirty="0"/>
          </a:p>
          <a:p>
            <a:r>
              <a:rPr lang="en-US" dirty="0"/>
              <a:t>Are Considered Least Effective because</a:t>
            </a:r>
          </a:p>
          <a:p>
            <a:endParaRPr lang="en-US" dirty="0"/>
          </a:p>
          <a:p>
            <a:pPr marL="171441" indent="-171441">
              <a:buFont typeface="Arial" panose="020B0604020202020204" pitchFamily="34" charset="0"/>
              <a:buChar char="•"/>
            </a:pPr>
            <a:r>
              <a:rPr lang="en-US" dirty="0"/>
              <a:t>It relies on face sealing, </a:t>
            </a:r>
          </a:p>
          <a:p>
            <a:pPr marL="171441" indent="-171441">
              <a:buFont typeface="Arial" panose="020B0604020202020204" pitchFamily="34" charset="0"/>
              <a:buChar char="•"/>
            </a:pPr>
            <a:r>
              <a:rPr lang="en-US" dirty="0"/>
              <a:t>It provides no path for drainage,</a:t>
            </a:r>
          </a:p>
          <a:p>
            <a:pPr marL="171441" indent="-171441">
              <a:buFont typeface="Arial" panose="020B0604020202020204" pitchFamily="34" charset="0"/>
              <a:buChar char="•"/>
            </a:pPr>
            <a:r>
              <a:rPr lang="en-US" dirty="0"/>
              <a:t>And it’s often used with tilt-up concrete or block construction</a:t>
            </a:r>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464527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Drainable Walls</a:t>
            </a:r>
          </a:p>
          <a:p>
            <a:r>
              <a:rPr lang="en-US" dirty="0"/>
              <a:t>Most wall</a:t>
            </a:r>
            <a:r>
              <a:rPr lang="en-US" baseline="0" dirty="0"/>
              <a:t> systems</a:t>
            </a:r>
            <a:r>
              <a:rPr lang="en-US" dirty="0"/>
              <a:t> rely on a WRB to protect the wall assembly from water.</a:t>
            </a:r>
            <a:r>
              <a:rPr lang="en-US" baseline="0" dirty="0"/>
              <a:t>  </a:t>
            </a:r>
          </a:p>
          <a:p>
            <a:endParaRPr lang="en-US" baseline="0" dirty="0"/>
          </a:p>
          <a:p>
            <a:r>
              <a:rPr lang="en-US" baseline="0" dirty="0"/>
              <a:t>The most common types of membrane systems include:</a:t>
            </a:r>
          </a:p>
          <a:p>
            <a:endParaRPr lang="en-US" baseline="0" dirty="0"/>
          </a:p>
          <a:p>
            <a:pPr marL="228600" indent="-228600">
              <a:buFont typeface="+mj-lt"/>
              <a:buAutoNum type="arabicPeriod"/>
            </a:pPr>
            <a:r>
              <a:rPr lang="en-US" dirty="0"/>
              <a:t>Mechanically attached membranes</a:t>
            </a:r>
          </a:p>
          <a:p>
            <a:pPr marL="228600" indent="-228600">
              <a:buFont typeface="+mj-lt"/>
              <a:buAutoNum type="arabicPeriod"/>
            </a:pPr>
            <a:r>
              <a:rPr lang="en-US" dirty="0"/>
              <a:t>Adhesive membranes</a:t>
            </a:r>
          </a:p>
          <a:p>
            <a:pPr marL="228600" indent="-228600">
              <a:buFont typeface="+mj-lt"/>
              <a:buAutoNum type="arabicPeriod"/>
            </a:pPr>
            <a:r>
              <a:rPr lang="en-US" dirty="0"/>
              <a:t>Fluid</a:t>
            </a:r>
            <a:r>
              <a:rPr lang="en-US" baseline="0" dirty="0"/>
              <a:t> applied membranes</a:t>
            </a:r>
          </a:p>
          <a:p>
            <a:pPr marL="228600" indent="-228600">
              <a:buFont typeface="+mj-lt"/>
              <a:buAutoNum type="arabicPeriod"/>
            </a:pPr>
            <a:r>
              <a:rPr lang="en-US" baseline="0" dirty="0"/>
              <a:t>And Sheathings with an integrated water resistive coating</a:t>
            </a:r>
          </a:p>
          <a:p>
            <a:pPr marL="0" indent="0">
              <a:buFont typeface="+mj-lt"/>
              <a:buNone/>
            </a:pPr>
            <a:endParaRPr lang="en-US" baseline="0" dirty="0"/>
          </a:p>
          <a:p>
            <a:pPr marL="0" indent="0">
              <a:buFont typeface="+mj-lt"/>
              <a:buNone/>
            </a:pPr>
            <a:r>
              <a:rPr lang="en-US" baseline="0" dirty="0"/>
              <a:t>Mechanically attached membranes are most common in residential applications and offer a cost effective system that has been in use for decades</a:t>
            </a:r>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509524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Drainable </a:t>
            </a:r>
            <a:r>
              <a:rPr lang="en-US" b="1" dirty="0" err="1"/>
              <a:t>housewraps</a:t>
            </a:r>
            <a:r>
              <a:rPr lang="en-US" b="1" baseline="0" dirty="0"/>
              <a:t> </a:t>
            </a:r>
            <a:r>
              <a:rPr lang="en-US" baseline="0" dirty="0"/>
              <a:t>provide a cost-effective </a:t>
            </a:r>
            <a:r>
              <a:rPr lang="en-US" i="1" baseline="0" dirty="0"/>
              <a:t>enhanced</a:t>
            </a:r>
            <a:r>
              <a:rPr lang="en-US" baseline="0" dirty="0"/>
              <a:t> drainage by creating a drainage channel behind the cladding system.  </a:t>
            </a:r>
          </a:p>
          <a:p>
            <a:endParaRPr lang="en-US" baseline="0" dirty="0"/>
          </a:p>
          <a:p>
            <a:r>
              <a:rPr lang="en-US" baseline="0" dirty="0"/>
              <a:t>For best results, use a non compressive gap material that is non directional to ensure that a drainage gap is present, and that moisture will be able to drain out efficiently.  </a:t>
            </a:r>
          </a:p>
          <a:p>
            <a:endParaRPr lang="en-US" baseline="0" dirty="0"/>
          </a:p>
          <a:p>
            <a:r>
              <a:rPr lang="en-US" baseline="0" dirty="0"/>
              <a:t>Enhanced drainage is </a:t>
            </a:r>
            <a:r>
              <a:rPr lang="en-US" i="1" baseline="0" dirty="0"/>
              <a:t>required</a:t>
            </a:r>
            <a:r>
              <a:rPr lang="en-US" baseline="0" dirty="0"/>
              <a:t> behind stucco, fiber cement and other absorptive claddings but can also enhance the sustainability and resilience of other cladding systems.</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509524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Rainscreen Walls</a:t>
            </a:r>
          </a:p>
          <a:p>
            <a:endParaRPr lang="en-US" b="1" dirty="0"/>
          </a:p>
          <a:p>
            <a:r>
              <a:rPr lang="en-US" dirty="0"/>
              <a:t>Differ from drainable walls because they have an </a:t>
            </a:r>
            <a:r>
              <a:rPr lang="en-US" i="1" dirty="0"/>
              <a:t>increased</a:t>
            </a:r>
            <a:r>
              <a:rPr lang="en-US" dirty="0"/>
              <a:t> airspace between the WRB and the cladding.</a:t>
            </a:r>
            <a:r>
              <a:rPr lang="en-US" baseline="0" dirty="0"/>
              <a:t>  </a:t>
            </a:r>
          </a:p>
          <a:p>
            <a:endParaRPr lang="en-US" baseline="0" dirty="0"/>
          </a:p>
          <a:p>
            <a:r>
              <a:rPr lang="en-US" baseline="0" dirty="0"/>
              <a:t>Rainscreen systems typically include a </a:t>
            </a:r>
            <a:r>
              <a:rPr lang="en-US" b="1" baseline="0" dirty="0"/>
              <a:t>minimum gap of 3/16” and can exceed 1”.  </a:t>
            </a:r>
            <a:r>
              <a:rPr lang="en-US" b="1" dirty="0"/>
              <a:t> </a:t>
            </a:r>
            <a:r>
              <a:rPr lang="en-US" dirty="0"/>
              <a:t>This increased air space</a:t>
            </a:r>
            <a:r>
              <a:rPr lang="en-US" baseline="0" dirty="0"/>
              <a:t> physically decouples the cladding from the wall system to ensure a superior drainage and can be designed as a vented or ventilated system</a:t>
            </a:r>
            <a:r>
              <a:rPr lang="en-US" dirty="0"/>
              <a:t>.  </a:t>
            </a:r>
          </a:p>
          <a:p>
            <a:endParaRPr lang="en-US" dirty="0"/>
          </a:p>
          <a:p>
            <a:r>
              <a:rPr lang="en-US" dirty="0"/>
              <a:t>These systems are a best practice</a:t>
            </a:r>
            <a:r>
              <a:rPr lang="en-US" baseline="0" dirty="0"/>
              <a:t> but are growing in adoption along coastal and high exposure climate regions, and behind absorptive claddings in moist and marine climates. The latest code revisions for 2021 are now requiring rainscreens behind stucco claddings for such regions. </a:t>
            </a:r>
            <a:endParaRPr lang="en-US" dirty="0"/>
          </a:p>
          <a:p>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488149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how do you decide what is</a:t>
            </a:r>
            <a:r>
              <a:rPr lang="en-US" baseline="0" dirty="0"/>
              <a:t> needed?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As buildings become more energy efficient, they have become less moisture tolerant.</a:t>
            </a:r>
          </a:p>
          <a:p>
            <a:endParaRPr lang="en-US" baseline="0" dirty="0"/>
          </a:p>
          <a:p>
            <a:r>
              <a:rPr lang="en-US" baseline="0" dirty="0"/>
              <a:t>For general guidance,</a:t>
            </a:r>
            <a:r>
              <a:rPr lang="en-US" dirty="0"/>
              <a:t> the Building Enclosure Moisture Management Institute</a:t>
            </a:r>
            <a:r>
              <a:rPr lang="en-US" baseline="0" dirty="0"/>
              <a:t> suggests that</a:t>
            </a:r>
            <a:r>
              <a:rPr lang="en-US" dirty="0"/>
              <a:t> any area that experiences </a:t>
            </a:r>
            <a:r>
              <a:rPr lang="en-US" b="1" dirty="0"/>
              <a:t>more the 20” of  annual rainfall</a:t>
            </a:r>
            <a:r>
              <a:rPr lang="en-US" dirty="0"/>
              <a:t> should incorporate </a:t>
            </a:r>
            <a:r>
              <a:rPr lang="en-US" u="sng" dirty="0"/>
              <a:t>enhanced drainage</a:t>
            </a:r>
            <a:r>
              <a:rPr lang="en-US" dirty="0"/>
              <a:t> such as a drainable housewrap.  If </a:t>
            </a:r>
            <a:r>
              <a:rPr lang="en-US" b="1" dirty="0"/>
              <a:t>annual rainfall reaches 40” </a:t>
            </a:r>
            <a:r>
              <a:rPr lang="en-US" dirty="0"/>
              <a:t>a </a:t>
            </a:r>
            <a:r>
              <a:rPr lang="en-US" u="sng" dirty="0" err="1"/>
              <a:t>rainscreen</a:t>
            </a:r>
            <a:r>
              <a:rPr lang="en-US" u="sng" dirty="0"/>
              <a:t> system </a:t>
            </a:r>
            <a:r>
              <a:rPr lang="en-US" dirty="0"/>
              <a:t>should be incorporated into the wall system.  </a:t>
            </a:r>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04608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course is AIA accredited and you should have included</a:t>
            </a:r>
            <a:r>
              <a:rPr lang="en-US" baseline="0" dirty="0"/>
              <a:t> your AIA number on the registration, but if you didn’t for any reason, I’ll have my email address at the end of the presentation for you to send me that information and I’ll be able to give you credit for today’s course.</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3</a:t>
            </a:fld>
            <a:endParaRPr lang="en-US" dirty="0"/>
          </a:p>
        </p:txBody>
      </p:sp>
    </p:spTree>
    <p:extLst>
      <p:ext uri="{BB962C8B-B14F-4D97-AF65-F5344CB8AC3E}">
        <p14:creationId xmlns:p14="http://schemas.microsoft.com/office/powerpoint/2010/main" val="1540542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When you are designing a Moisture Management System there are a number of key details to focus on:</a:t>
            </a:r>
          </a:p>
          <a:p>
            <a:endParaRPr lang="en-US" dirty="0"/>
          </a:p>
          <a:p>
            <a:pPr marL="171450" indent="-171450">
              <a:buFont typeface="Arial" panose="020B0604020202020204" pitchFamily="34" charset="0"/>
              <a:buChar char="•"/>
            </a:pPr>
            <a:r>
              <a:rPr lang="en-US" dirty="0"/>
              <a:t>At roof to wall intersections, you need to have a step and seamless kick-out flashing.</a:t>
            </a:r>
          </a:p>
          <a:p>
            <a:pPr marL="171450" indent="-171450">
              <a:buFont typeface="Arial" panose="020B0604020202020204" pitchFamily="34" charset="0"/>
              <a:buChar char="•"/>
            </a:pPr>
            <a:r>
              <a:rPr lang="en-US" dirty="0"/>
              <a:t>At a </a:t>
            </a:r>
            <a:r>
              <a:rPr lang="en-US" i="1" dirty="0"/>
              <a:t>minimum</a:t>
            </a:r>
            <a:r>
              <a:rPr lang="en-US" dirty="0"/>
              <a:t>, you should use a well-designed,</a:t>
            </a:r>
            <a:r>
              <a:rPr lang="en-US" baseline="0" dirty="0"/>
              <a:t> </a:t>
            </a:r>
            <a:r>
              <a:rPr lang="en-US" dirty="0"/>
              <a:t>continuous WRB and air barrier system.  Include enhanced drainage and drying by using drainable membranes or rainscreens when applicable.  I</a:t>
            </a:r>
            <a:r>
              <a:rPr lang="en-US" baseline="0" dirty="0"/>
              <a:t> also like to stress that </a:t>
            </a:r>
            <a:r>
              <a:rPr lang="en-US" b="1" dirty="0"/>
              <a:t>DRAINABLE</a:t>
            </a:r>
            <a:r>
              <a:rPr lang="en-US" b="1" baseline="0" dirty="0"/>
              <a:t> is SUSTAINABLE.</a:t>
            </a:r>
            <a:endParaRPr lang="en-US" b="1" dirty="0"/>
          </a:p>
          <a:p>
            <a:pPr marL="171450" indent="-171450">
              <a:buFont typeface="Arial" panose="020B0604020202020204" pitchFamily="34" charset="0"/>
              <a:buChar char="•"/>
            </a:pPr>
            <a:r>
              <a:rPr lang="en-US" dirty="0"/>
              <a:t>Care must also be taken to seal all penetrations and openings.</a:t>
            </a:r>
          </a:p>
          <a:p>
            <a:pPr marL="171450" indent="-171450">
              <a:buFont typeface="Arial" panose="020B0604020202020204" pitchFamily="34" charset="0"/>
              <a:buChar char="•"/>
            </a:pPr>
            <a:r>
              <a:rPr lang="en-US" dirty="0"/>
              <a:t>Carefully select materials that are compatible with each other and all wall</a:t>
            </a:r>
            <a:r>
              <a:rPr lang="en-US" baseline="0" dirty="0"/>
              <a:t> system components such as windows, doors, cladding, etc. </a:t>
            </a:r>
            <a:endParaRPr lang="en-US" dirty="0"/>
          </a:p>
          <a:p>
            <a:pPr marL="171450" indent="-171450">
              <a:buFont typeface="Arial" panose="020B0604020202020204" pitchFamily="34" charset="0"/>
              <a:buChar char="•"/>
            </a:pPr>
            <a:r>
              <a:rPr lang="en-US" b="0" dirty="0"/>
              <a:t>Thru-wall flashings </a:t>
            </a:r>
            <a:r>
              <a:rPr lang="en-US" dirty="0"/>
              <a:t>should be used at material transitions and at the base of wall assemblies.</a:t>
            </a:r>
          </a:p>
          <a:p>
            <a:pPr marL="171450" indent="-171450">
              <a:buFont typeface="Arial" panose="020B0604020202020204" pitchFamily="34" charset="0"/>
              <a:buChar char="•"/>
            </a:pPr>
            <a:r>
              <a:rPr lang="en-US" dirty="0"/>
              <a:t>A continuous exterior air barrier and interior air seal are also appropriate for </a:t>
            </a:r>
            <a:r>
              <a:rPr lang="en-US" i="1" dirty="0"/>
              <a:t>all climates.</a:t>
            </a:r>
          </a:p>
          <a:p>
            <a:pPr marL="171450" indent="-171450">
              <a:buFont typeface="Arial" panose="020B0604020202020204" pitchFamily="34" charset="0"/>
              <a:buChar char="•"/>
            </a:pPr>
            <a:r>
              <a:rPr lang="en-US" dirty="0"/>
              <a:t>Last but not least,</a:t>
            </a:r>
            <a:r>
              <a:rPr lang="en-US" baseline="0" dirty="0"/>
              <a:t> d</a:t>
            </a:r>
            <a:r>
              <a:rPr lang="en-US" dirty="0"/>
              <a:t>evelop clean, detailed and executable design</a:t>
            </a:r>
            <a:r>
              <a:rPr lang="en-US" baseline="0" dirty="0"/>
              <a:t> drawings.</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30</a:t>
            </a:fld>
            <a:endParaRPr lang="en-US" dirty="0"/>
          </a:p>
        </p:txBody>
      </p:sp>
    </p:spTree>
    <p:extLst>
      <p:ext uri="{BB962C8B-B14F-4D97-AF65-F5344CB8AC3E}">
        <p14:creationId xmlns:p14="http://schemas.microsoft.com/office/powerpoint/2010/main" val="46343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It is important to specify materials and components that work together for proper moisture management</a:t>
            </a:r>
            <a:r>
              <a:rPr lang="en-US" baseline="0" dirty="0"/>
              <a:t> which </a:t>
            </a:r>
            <a:r>
              <a:rPr lang="en-US" dirty="0"/>
              <a:t>includes:</a:t>
            </a:r>
          </a:p>
          <a:p>
            <a:endParaRPr lang="en-US" dirty="0"/>
          </a:p>
          <a:p>
            <a:pPr marL="228600" indent="-228600">
              <a:buFont typeface="+mj-lt"/>
              <a:buAutoNum type="arabicPeriod"/>
            </a:pPr>
            <a:r>
              <a:rPr lang="en-US" dirty="0"/>
              <a:t>Properly designed cladding systems for the climate conditions</a:t>
            </a:r>
          </a:p>
          <a:p>
            <a:pPr marL="228600" indent="-228600">
              <a:buFont typeface="+mj-lt"/>
              <a:buAutoNum type="arabicPeriod"/>
            </a:pPr>
            <a:r>
              <a:rPr lang="en-US" dirty="0"/>
              <a:t>Install all components shingle fashion</a:t>
            </a:r>
          </a:p>
          <a:p>
            <a:pPr marL="228600" indent="-228600">
              <a:buFont typeface="+mj-lt"/>
              <a:buAutoNum type="arabicPeriod"/>
            </a:pPr>
            <a:r>
              <a:rPr lang="en-US" dirty="0"/>
              <a:t>Properly flashed windows and penetrations</a:t>
            </a:r>
          </a:p>
          <a:p>
            <a:pPr marL="228600" indent="-228600">
              <a:buFont typeface="+mj-lt"/>
              <a:buAutoNum type="arabicPeriod"/>
            </a:pPr>
            <a:r>
              <a:rPr lang="en-US" dirty="0"/>
              <a:t>Use</a:t>
            </a:r>
            <a:r>
              <a:rPr lang="en-US" baseline="0" dirty="0"/>
              <a:t> c</a:t>
            </a:r>
            <a:r>
              <a:rPr lang="en-US" dirty="0"/>
              <a:t>apped fasteners</a:t>
            </a:r>
          </a:p>
          <a:p>
            <a:pPr marL="228600" indent="-228600">
              <a:buFont typeface="+mj-lt"/>
              <a:buAutoNum type="arabicPeriod"/>
            </a:pPr>
            <a:r>
              <a:rPr lang="en-US" dirty="0"/>
              <a:t>Observe</a:t>
            </a:r>
            <a:r>
              <a:rPr lang="en-US" baseline="0" dirty="0"/>
              <a:t> p</a:t>
            </a:r>
            <a:r>
              <a:rPr lang="en-US" dirty="0"/>
              <a:t>roper overlaps</a:t>
            </a:r>
          </a:p>
          <a:p>
            <a:pPr marL="228600" indent="-228600">
              <a:buFont typeface="+mj-lt"/>
              <a:buAutoNum type="arabicPeriod"/>
            </a:pPr>
            <a:r>
              <a:rPr lang="en-US" dirty="0"/>
              <a:t>Tape WRB seams</a:t>
            </a:r>
          </a:p>
          <a:p>
            <a:pPr marL="228600" indent="-228600">
              <a:buFont typeface="+mj-lt"/>
              <a:buAutoNum type="arabicPeriod"/>
            </a:pPr>
            <a:r>
              <a:rPr lang="en-US" dirty="0"/>
              <a:t>Use a roller application of adhered products</a:t>
            </a:r>
          </a:p>
          <a:p>
            <a:pPr marL="228600" indent="-228600">
              <a:buFont typeface="+mj-lt"/>
              <a:buAutoNum type="arabicPeriod"/>
            </a:pPr>
            <a:r>
              <a:rPr lang="en-US" dirty="0"/>
              <a:t>Overall</a:t>
            </a:r>
            <a:r>
              <a:rPr lang="en-US" baseline="0" dirty="0"/>
              <a:t> g</a:t>
            </a:r>
            <a:r>
              <a:rPr lang="en-US" dirty="0"/>
              <a:t>ood installation practices</a:t>
            </a:r>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925052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Here on</a:t>
            </a:r>
            <a:r>
              <a:rPr lang="en-US" baseline="0" dirty="0"/>
              <a:t> the left, y</a:t>
            </a:r>
            <a:r>
              <a:rPr lang="en-US" dirty="0"/>
              <a:t>ou have a diagram showing proper </a:t>
            </a:r>
            <a:r>
              <a:rPr lang="en-US" b="1" dirty="0"/>
              <a:t>roof-to-wall flashing using a step and seamless kick-out flashing</a:t>
            </a:r>
            <a:r>
              <a:rPr lang="en-US" dirty="0"/>
              <a:t>.  </a:t>
            </a:r>
          </a:p>
          <a:p>
            <a:endParaRPr lang="en-US" dirty="0"/>
          </a:p>
          <a:p>
            <a:r>
              <a:rPr lang="en-US" dirty="0"/>
              <a:t>Flashings are a key component</a:t>
            </a:r>
            <a:r>
              <a:rPr lang="en-US" baseline="0" dirty="0"/>
              <a:t> of water managed systems and include thru-wall flashings, joint flashings, window flashings and weep screeds.  These details can help avoid costly issues down the road, yet they are often overlooked, unfortunately.</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32</a:t>
            </a:fld>
            <a:endParaRPr lang="en-US" dirty="0"/>
          </a:p>
        </p:txBody>
      </p:sp>
    </p:spTree>
    <p:extLst>
      <p:ext uri="{BB962C8B-B14F-4D97-AF65-F5344CB8AC3E}">
        <p14:creationId xmlns:p14="http://schemas.microsoft.com/office/powerpoint/2010/main" val="925052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Lastly,</a:t>
            </a:r>
            <a:r>
              <a:rPr lang="en-US" baseline="0" dirty="0"/>
              <a:t> you should a</a:t>
            </a:r>
            <a:r>
              <a:rPr lang="en-US" dirty="0"/>
              <a:t>lways detail and complete your water managed system </a:t>
            </a:r>
            <a:r>
              <a:rPr lang="en-US" i="1" dirty="0"/>
              <a:t>before</a:t>
            </a:r>
            <a:r>
              <a:rPr lang="en-US" dirty="0"/>
              <a:t> the cladding is installed.  </a:t>
            </a:r>
          </a:p>
        </p:txBody>
      </p:sp>
      <p:sp>
        <p:nvSpPr>
          <p:cNvPr id="4" name="Slide Number Placeholder 3"/>
          <p:cNvSpPr>
            <a:spLocks noGrp="1"/>
          </p:cNvSpPr>
          <p:nvPr>
            <p:ph type="sldNum" sz="quarter" idx="10"/>
          </p:nvPr>
        </p:nvSpPr>
        <p:spPr/>
        <p:txBody>
          <a:bodyPr/>
          <a:lstStyle/>
          <a:p>
            <a:fld id="{110941EE-2ABD-4808-A9EC-50E9BB79FC9A}" type="slidenum">
              <a:rPr lang="en-US" smtClean="0"/>
              <a:t>33</a:t>
            </a:fld>
            <a:endParaRPr lang="en-US" dirty="0"/>
          </a:p>
        </p:txBody>
      </p:sp>
    </p:spTree>
    <p:extLst>
      <p:ext uri="{BB962C8B-B14F-4D97-AF65-F5344CB8AC3E}">
        <p14:creationId xmlns:p14="http://schemas.microsoft.com/office/powerpoint/2010/main" val="488376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Now we’ve reached the end of this course</a:t>
            </a:r>
            <a:r>
              <a:rPr lang="en-US" baseline="0" dirty="0"/>
              <a:t> and we have about ___ minutes left to answer some of your questions. </a:t>
            </a:r>
          </a:p>
          <a:p>
            <a:endParaRPr lang="en-US" baseline="0" dirty="0"/>
          </a:p>
          <a:p>
            <a:r>
              <a:rPr lang="en-US" baseline="0" dirty="0"/>
              <a:t>If you have any questions, you can just drop them in the </a:t>
            </a:r>
            <a:r>
              <a:rPr lang="en-US" dirty="0"/>
              <a:t>chat room</a:t>
            </a:r>
            <a:r>
              <a:rPr lang="en-US" baseline="0" dirty="0"/>
              <a:t> below and I can answer </a:t>
            </a:r>
            <a:r>
              <a:rPr lang="en-US" baseline="0"/>
              <a:t>your them as </a:t>
            </a:r>
            <a:r>
              <a:rPr lang="en-US" baseline="0" dirty="0"/>
              <a:t>they come. </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34</a:t>
            </a:fld>
            <a:endParaRPr lang="en-US" dirty="0"/>
          </a:p>
        </p:txBody>
      </p:sp>
    </p:spTree>
    <p:extLst>
      <p:ext uri="{BB962C8B-B14F-4D97-AF65-F5344CB8AC3E}">
        <p14:creationId xmlns:p14="http://schemas.microsoft.com/office/powerpoint/2010/main" val="4125510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Our </a:t>
            </a:r>
            <a:r>
              <a:rPr lang="en-US" b="1" dirty="0"/>
              <a:t>objectives for this presentation </a:t>
            </a:r>
            <a:r>
              <a:rPr lang="en-US" dirty="0"/>
              <a:t>are:</a:t>
            </a:r>
          </a:p>
          <a:p>
            <a:endParaRPr lang="en-US" dirty="0"/>
          </a:p>
          <a:p>
            <a:pPr marL="171450" indent="-171450">
              <a:buFont typeface="Arial" panose="020B0604020202020204" pitchFamily="34" charset="0"/>
              <a:buChar char="•"/>
            </a:pPr>
            <a:r>
              <a:rPr lang="en-US" dirty="0"/>
              <a:t>To provide you with a better understanding</a:t>
            </a:r>
            <a:r>
              <a:rPr lang="en-US" baseline="0" dirty="0"/>
              <a:t> of the impact moisture can have on building durability and how that moisture moves within a building. </a:t>
            </a:r>
          </a:p>
          <a:p>
            <a:pPr marL="171450" indent="-171450">
              <a:buFont typeface="Arial" panose="020B0604020202020204" pitchFamily="34" charset="0"/>
              <a:buChar char="•"/>
            </a:pPr>
            <a:r>
              <a:rPr lang="en-US" dirty="0"/>
              <a:t>To i</a:t>
            </a:r>
            <a:r>
              <a:rPr lang="en-US" baseline="0" dirty="0"/>
              <a:t>dentify some common design and installation defects and the steps that you can</a:t>
            </a:r>
            <a:r>
              <a:rPr lang="en-US" dirty="0"/>
              <a:t> take to </a:t>
            </a:r>
            <a:r>
              <a:rPr lang="en-US" baseline="0" dirty="0"/>
              <a:t>alleviate some of these via details and specification.</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4</a:t>
            </a:fld>
            <a:endParaRPr lang="en-US" dirty="0"/>
          </a:p>
        </p:txBody>
      </p:sp>
    </p:spTree>
    <p:extLst>
      <p:ext uri="{BB962C8B-B14F-4D97-AF65-F5344CB8AC3E}">
        <p14:creationId xmlns:p14="http://schemas.microsoft.com/office/powerpoint/2010/main" val="2860065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So what is the </a:t>
            </a:r>
            <a:r>
              <a:rPr lang="en-US" b="1" dirty="0"/>
              <a:t>Building Envelope</a:t>
            </a:r>
            <a:r>
              <a:rPr lang="en-US" dirty="0"/>
              <a:t>? </a:t>
            </a:r>
          </a:p>
          <a:p>
            <a:endParaRPr lang="en-US" dirty="0"/>
          </a:p>
          <a:p>
            <a:r>
              <a:rPr lang="en-US" dirty="0"/>
              <a:t>It is</a:t>
            </a:r>
            <a:r>
              <a:rPr lang="en-US" baseline="0" dirty="0"/>
              <a:t> what physically separates the conditioned space from outside elements including heat, wind, water, UV rays and noise. </a:t>
            </a:r>
          </a:p>
          <a:p>
            <a:r>
              <a:rPr lang="en-US" baseline="0" dirty="0"/>
              <a:t>In this seminar, we will be focusing on the water resistance requirement. </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5</a:t>
            </a:fld>
            <a:endParaRPr lang="en-US" dirty="0"/>
          </a:p>
        </p:txBody>
      </p:sp>
    </p:spTree>
    <p:extLst>
      <p:ext uri="{BB962C8B-B14F-4D97-AF65-F5344CB8AC3E}">
        <p14:creationId xmlns:p14="http://schemas.microsoft.com/office/powerpoint/2010/main" val="261327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All </a:t>
            </a:r>
            <a:r>
              <a:rPr lang="en-US" b="1" dirty="0"/>
              <a:t>building</a:t>
            </a:r>
            <a:r>
              <a:rPr lang="en-US" b="1" baseline="0" dirty="0"/>
              <a:t> designs </a:t>
            </a:r>
            <a:r>
              <a:rPr lang="en-US" baseline="0" dirty="0"/>
              <a:t>have the goals of being durable, energy efficient, comfortable and safe to live or work in. </a:t>
            </a:r>
          </a:p>
          <a:p>
            <a:endParaRPr lang="en-US" baseline="0" dirty="0"/>
          </a:p>
          <a:p>
            <a:r>
              <a:rPr lang="en-US" baseline="0" dirty="0"/>
              <a:t>The greatest threat to achieving these goals is moisture. </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61327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ICC has</a:t>
            </a:r>
            <a:r>
              <a:rPr lang="en-US" baseline="0" dirty="0"/>
              <a:t> added a requirement in chapter 14  for </a:t>
            </a:r>
            <a:r>
              <a:rPr lang="en-US" dirty="0"/>
              <a:t>Water</a:t>
            </a:r>
            <a:r>
              <a:rPr lang="en-US" baseline="0" dirty="0"/>
              <a:t> Resistive Barriers to be included as part of the wall assembly. </a:t>
            </a:r>
          </a:p>
          <a:p>
            <a:endParaRPr lang="en-US" baseline="0" dirty="0"/>
          </a:p>
          <a:p>
            <a:r>
              <a:rPr lang="en-US" baseline="0" dirty="0"/>
              <a:t>This is to provide weather protection and means for draining any water that may enter behind to the exterior cladding. </a:t>
            </a:r>
          </a:p>
        </p:txBody>
      </p:sp>
      <p:sp>
        <p:nvSpPr>
          <p:cNvPr id="4" name="Slide Number Placeholder 3"/>
          <p:cNvSpPr>
            <a:spLocks noGrp="1"/>
          </p:cNvSpPr>
          <p:nvPr>
            <p:ph type="sldNum" sz="quarter" idx="10"/>
          </p:nvPr>
        </p:nvSpPr>
        <p:spPr/>
        <p:txBody>
          <a:bodyPr/>
          <a:lstStyle/>
          <a:p>
            <a:fld id="{110941EE-2ABD-4808-A9EC-50E9BB79FC9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889566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According to </a:t>
            </a:r>
            <a:r>
              <a:rPr lang="en-US" b="1" dirty="0" err="1"/>
              <a:t>Kubal</a:t>
            </a:r>
            <a:r>
              <a:rPr lang="en-US" b="1" dirty="0"/>
              <a:t> in the Construction</a:t>
            </a:r>
            <a:r>
              <a:rPr lang="en-US" b="1" baseline="0" dirty="0"/>
              <a:t> Waterproofing Handbook</a:t>
            </a:r>
            <a:r>
              <a:rPr lang="en-US" baseline="0" dirty="0"/>
              <a:t>, m</a:t>
            </a:r>
            <a:r>
              <a:rPr lang="en-US" dirty="0"/>
              <a:t>ost issues start in a very small area but can spread to cause significant damage</a:t>
            </a:r>
            <a:r>
              <a:rPr lang="en-US" baseline="0" dirty="0"/>
              <a:t> over time, which he refers to as the </a:t>
            </a:r>
            <a:r>
              <a:rPr lang="en-US" b="1" baseline="0" dirty="0"/>
              <a:t>“90%-1% Principle”.  </a:t>
            </a:r>
          </a:p>
          <a:p>
            <a:endParaRPr lang="en-US" b="1" baseline="0" dirty="0"/>
          </a:p>
          <a:p>
            <a:r>
              <a:rPr lang="en-US" baseline="0" dirty="0"/>
              <a:t>This means that small deficiencies in execution can actually result in significant and costly problems down the line. </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8</a:t>
            </a:fld>
            <a:endParaRPr lang="en-US" dirty="0"/>
          </a:p>
        </p:txBody>
      </p:sp>
    </p:spTree>
    <p:extLst>
      <p:ext uri="{BB962C8B-B14F-4D97-AF65-F5344CB8AC3E}">
        <p14:creationId xmlns:p14="http://schemas.microsoft.com/office/powerpoint/2010/main" val="394288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a:t>These failures are a significant contributor to the </a:t>
            </a:r>
            <a:r>
              <a:rPr lang="en-US" b="1" baseline="0" dirty="0"/>
              <a:t>staggering $9 billion </a:t>
            </a:r>
            <a:r>
              <a:rPr lang="en-US" baseline="0" dirty="0"/>
              <a:t>spent by the Construction Industry every single year on construction defects related to water intrusion alone. This data was actually compiled by the ASTM.  </a:t>
            </a:r>
            <a:endParaRPr lang="en-US" dirty="0"/>
          </a:p>
        </p:txBody>
      </p:sp>
      <p:sp>
        <p:nvSpPr>
          <p:cNvPr id="4" name="Slide Number Placeholder 3"/>
          <p:cNvSpPr>
            <a:spLocks noGrp="1"/>
          </p:cNvSpPr>
          <p:nvPr>
            <p:ph type="sldNum" sz="quarter" idx="10"/>
          </p:nvPr>
        </p:nvSpPr>
        <p:spPr/>
        <p:txBody>
          <a:bodyPr/>
          <a:lstStyle/>
          <a:p>
            <a:fld id="{110941EE-2ABD-4808-A9EC-50E9BB79FC9A}" type="slidenum">
              <a:rPr lang="en-US" smtClean="0"/>
              <a:t>9</a:t>
            </a:fld>
            <a:endParaRPr lang="en-US" dirty="0"/>
          </a:p>
        </p:txBody>
      </p:sp>
    </p:spTree>
    <p:extLst>
      <p:ext uri="{BB962C8B-B14F-4D97-AF65-F5344CB8AC3E}">
        <p14:creationId xmlns:p14="http://schemas.microsoft.com/office/powerpoint/2010/main" val="394288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DF4E3D-1C64-464A-8127-A2152B5B5354}" type="datetimeFigureOut">
              <a:rPr lang="en-US" smtClean="0"/>
              <a:t>11/28/22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548B11-69D5-4446-943B-DF585C903CB1}" type="slidenum">
              <a:rPr lang="en-US" smtClean="0"/>
              <a:t>‹#›</a:t>
            </a:fld>
            <a:endParaRPr lang="en-US" dirty="0"/>
          </a:p>
        </p:txBody>
      </p:sp>
    </p:spTree>
    <p:extLst>
      <p:ext uri="{BB962C8B-B14F-4D97-AF65-F5344CB8AC3E}">
        <p14:creationId xmlns:p14="http://schemas.microsoft.com/office/powerpoint/2010/main" val="1782191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DF4E3D-1C64-464A-8127-A2152B5B5354}" type="datetimeFigureOut">
              <a:rPr lang="en-US" smtClean="0"/>
              <a:t>11/28/22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548B11-69D5-4446-943B-DF585C903CB1}" type="slidenum">
              <a:rPr lang="en-US" smtClean="0"/>
              <a:t>‹#›</a:t>
            </a:fld>
            <a:endParaRPr lang="en-US" dirty="0"/>
          </a:p>
        </p:txBody>
      </p:sp>
    </p:spTree>
    <p:extLst>
      <p:ext uri="{BB962C8B-B14F-4D97-AF65-F5344CB8AC3E}">
        <p14:creationId xmlns:p14="http://schemas.microsoft.com/office/powerpoint/2010/main" val="139710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DF4E3D-1C64-464A-8127-A2152B5B5354}" type="datetimeFigureOut">
              <a:rPr lang="en-US" smtClean="0"/>
              <a:t>11/28/22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548B11-69D5-4446-943B-DF585C903CB1}" type="slidenum">
              <a:rPr lang="en-US" smtClean="0"/>
              <a:t>‹#›</a:t>
            </a:fld>
            <a:endParaRPr lang="en-US" dirty="0"/>
          </a:p>
        </p:txBody>
      </p:sp>
    </p:spTree>
    <p:extLst>
      <p:ext uri="{BB962C8B-B14F-4D97-AF65-F5344CB8AC3E}">
        <p14:creationId xmlns:p14="http://schemas.microsoft.com/office/powerpoint/2010/main" val="3878199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DF4E3D-1C64-464A-8127-A2152B5B5354}" type="datetimeFigureOut">
              <a:rPr lang="en-US" smtClean="0"/>
              <a:t>11/28/22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548B11-69D5-4446-943B-DF585C903CB1}" type="slidenum">
              <a:rPr lang="en-US" smtClean="0"/>
              <a:t>‹#›</a:t>
            </a:fld>
            <a:endParaRPr lang="en-US" dirty="0"/>
          </a:p>
        </p:txBody>
      </p:sp>
    </p:spTree>
    <p:extLst>
      <p:ext uri="{BB962C8B-B14F-4D97-AF65-F5344CB8AC3E}">
        <p14:creationId xmlns:p14="http://schemas.microsoft.com/office/powerpoint/2010/main" val="4146317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DF4E3D-1C64-464A-8127-A2152B5B5354}" type="datetimeFigureOut">
              <a:rPr lang="en-US" smtClean="0"/>
              <a:t>11/28/22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548B11-69D5-4446-943B-DF585C903CB1}" type="slidenum">
              <a:rPr lang="en-US" smtClean="0"/>
              <a:t>‹#›</a:t>
            </a:fld>
            <a:endParaRPr lang="en-US" dirty="0"/>
          </a:p>
        </p:txBody>
      </p:sp>
    </p:spTree>
    <p:extLst>
      <p:ext uri="{BB962C8B-B14F-4D97-AF65-F5344CB8AC3E}">
        <p14:creationId xmlns:p14="http://schemas.microsoft.com/office/powerpoint/2010/main" val="53298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DF4E3D-1C64-464A-8127-A2152B5B5354}" type="datetimeFigureOut">
              <a:rPr lang="en-US" smtClean="0"/>
              <a:t>11/28/22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548B11-69D5-4446-943B-DF585C903CB1}" type="slidenum">
              <a:rPr lang="en-US" smtClean="0"/>
              <a:t>‹#›</a:t>
            </a:fld>
            <a:endParaRPr lang="en-US" dirty="0"/>
          </a:p>
        </p:txBody>
      </p:sp>
    </p:spTree>
    <p:extLst>
      <p:ext uri="{BB962C8B-B14F-4D97-AF65-F5344CB8AC3E}">
        <p14:creationId xmlns:p14="http://schemas.microsoft.com/office/powerpoint/2010/main" val="2555147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DF4E3D-1C64-464A-8127-A2152B5B5354}" type="datetimeFigureOut">
              <a:rPr lang="en-US" smtClean="0"/>
              <a:t>11/28/22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548B11-69D5-4446-943B-DF585C903CB1}" type="slidenum">
              <a:rPr lang="en-US" smtClean="0"/>
              <a:t>‹#›</a:t>
            </a:fld>
            <a:endParaRPr lang="en-US" dirty="0"/>
          </a:p>
        </p:txBody>
      </p:sp>
    </p:spTree>
    <p:extLst>
      <p:ext uri="{BB962C8B-B14F-4D97-AF65-F5344CB8AC3E}">
        <p14:creationId xmlns:p14="http://schemas.microsoft.com/office/powerpoint/2010/main" val="732451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DF4E3D-1C64-464A-8127-A2152B5B5354}" type="datetimeFigureOut">
              <a:rPr lang="en-US" smtClean="0"/>
              <a:t>11/28/22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D548B11-69D5-4446-943B-DF585C903CB1}" type="slidenum">
              <a:rPr lang="en-US" smtClean="0"/>
              <a:t>‹#›</a:t>
            </a:fld>
            <a:endParaRPr lang="en-US" dirty="0"/>
          </a:p>
        </p:txBody>
      </p:sp>
    </p:spTree>
    <p:extLst>
      <p:ext uri="{BB962C8B-B14F-4D97-AF65-F5344CB8AC3E}">
        <p14:creationId xmlns:p14="http://schemas.microsoft.com/office/powerpoint/2010/main" val="123891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DF4E3D-1C64-464A-8127-A2152B5B5354}" type="datetimeFigureOut">
              <a:rPr lang="en-US" smtClean="0"/>
              <a:t>11/28/22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D548B11-69D5-4446-943B-DF585C903CB1}" type="slidenum">
              <a:rPr lang="en-US" smtClean="0"/>
              <a:t>‹#›</a:t>
            </a:fld>
            <a:endParaRPr lang="en-US" dirty="0"/>
          </a:p>
        </p:txBody>
      </p:sp>
    </p:spTree>
    <p:extLst>
      <p:ext uri="{BB962C8B-B14F-4D97-AF65-F5344CB8AC3E}">
        <p14:creationId xmlns:p14="http://schemas.microsoft.com/office/powerpoint/2010/main" val="2121266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DF4E3D-1C64-464A-8127-A2152B5B5354}" type="datetimeFigureOut">
              <a:rPr lang="en-US" smtClean="0"/>
              <a:t>11/28/22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548B11-69D5-4446-943B-DF585C903CB1}" type="slidenum">
              <a:rPr lang="en-US" smtClean="0"/>
              <a:t>‹#›</a:t>
            </a:fld>
            <a:endParaRPr lang="en-US" dirty="0"/>
          </a:p>
        </p:txBody>
      </p:sp>
    </p:spTree>
    <p:extLst>
      <p:ext uri="{BB962C8B-B14F-4D97-AF65-F5344CB8AC3E}">
        <p14:creationId xmlns:p14="http://schemas.microsoft.com/office/powerpoint/2010/main" val="72030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DF4E3D-1C64-464A-8127-A2152B5B5354}" type="datetimeFigureOut">
              <a:rPr lang="en-US" smtClean="0"/>
              <a:t>11/28/22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548B11-69D5-4446-943B-DF585C903CB1}" type="slidenum">
              <a:rPr lang="en-US" smtClean="0"/>
              <a:t>‹#›</a:t>
            </a:fld>
            <a:endParaRPr lang="en-US" dirty="0"/>
          </a:p>
        </p:txBody>
      </p:sp>
    </p:spTree>
    <p:extLst>
      <p:ext uri="{BB962C8B-B14F-4D97-AF65-F5344CB8AC3E}">
        <p14:creationId xmlns:p14="http://schemas.microsoft.com/office/powerpoint/2010/main" val="6597095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F4E3D-1C64-464A-8127-A2152B5B5354}" type="datetimeFigureOut">
              <a:rPr lang="en-US" smtClean="0"/>
              <a:t>11/28/22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548B11-69D5-4446-943B-DF585C903CB1}" type="slidenum">
              <a:rPr lang="en-US" smtClean="0"/>
              <a:t>‹#›</a:t>
            </a:fld>
            <a:endParaRPr lang="en-US" dirty="0"/>
          </a:p>
        </p:txBody>
      </p:sp>
    </p:spTree>
    <p:extLst>
      <p:ext uri="{BB962C8B-B14F-4D97-AF65-F5344CB8AC3E}">
        <p14:creationId xmlns:p14="http://schemas.microsoft.com/office/powerpoint/2010/main" val="1296982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png"/><Relationship Id="rId6" Type="http://schemas.openxmlformats.org/officeDocument/2006/relationships/image" Target="../media/image36.jpeg"/><Relationship Id="rId7" Type="http://schemas.openxmlformats.org/officeDocument/2006/relationships/image" Target="../media/image37.png"/><Relationship Id="rId8"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4" Type="http://schemas.microsoft.com/office/2007/relationships/hdphoto" Target="../media/hdphoto1.wdp"/><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5" Type="http://schemas.openxmlformats.org/officeDocument/2006/relationships/image" Target="../media/image85.JP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1" Type="http://schemas.openxmlformats.org/officeDocument/2006/relationships/image" Target="../media/image92.png"/><Relationship Id="rId12" Type="http://schemas.openxmlformats.org/officeDocument/2006/relationships/image" Target="../media/image93.png"/><Relationship Id="rId13" Type="http://schemas.openxmlformats.org/officeDocument/2006/relationships/image" Target="../media/image94.png"/><Relationship Id="rId14" Type="http://schemas.openxmlformats.org/officeDocument/2006/relationships/image" Target="../media/image95.emf"/><Relationship Id="rId15" Type="http://schemas.openxmlformats.org/officeDocument/2006/relationships/image" Target="../media/image96.png"/><Relationship Id="rId1" Type="http://schemas.openxmlformats.org/officeDocument/2006/relationships/customXml" Target="../../customXml/item2.xml"/><Relationship Id="rId2" Type="http://schemas.openxmlformats.org/officeDocument/2006/relationships/tags" Target="../tags/tag1.xml"/><Relationship Id="rId3" Type="http://schemas.openxmlformats.org/officeDocument/2006/relationships/slideLayout" Target="../slideLayouts/slideLayout7.xml"/><Relationship Id="rId4" Type="http://schemas.openxmlformats.org/officeDocument/2006/relationships/notesSlide" Target="../notesSlides/notesSlide34.xml"/><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codes.iccsafe.org/content/IBC2015/chapter-14-exterior-walls?site_type=public" TargetMode="External"/><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G"/><Relationship Id="rId6"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86689" y="1572161"/>
            <a:ext cx="8618621" cy="1323439"/>
          </a:xfrm>
          <a:prstGeom prst="rect">
            <a:avLst/>
          </a:prstGeom>
          <a:noFill/>
        </p:spPr>
        <p:txBody>
          <a:bodyPr wrap="square" rtlCol="0">
            <a:spAutoFit/>
          </a:bodyPr>
          <a:lstStyle/>
          <a:p>
            <a:pPr algn="ctr"/>
            <a:r>
              <a:rPr lang="en-US" sz="4000" b="1" dirty="0"/>
              <a:t>Moisture Management Fundamentals </a:t>
            </a:r>
          </a:p>
          <a:p>
            <a:pPr algn="ctr"/>
            <a:endParaRPr lang="en-US" sz="4000" b="1" dirty="0">
              <a:solidFill>
                <a:srgbClr val="FF0000"/>
              </a:solidFill>
            </a:endParaRPr>
          </a:p>
        </p:txBody>
      </p:sp>
      <p:sp>
        <p:nvSpPr>
          <p:cNvPr id="9" name="TextBox 8"/>
          <p:cNvSpPr txBox="1"/>
          <p:nvPr/>
        </p:nvSpPr>
        <p:spPr>
          <a:xfrm>
            <a:off x="2209799" y="3060918"/>
            <a:ext cx="7772400" cy="1815882"/>
          </a:xfrm>
          <a:prstGeom prst="rect">
            <a:avLst/>
          </a:prstGeom>
          <a:noFill/>
        </p:spPr>
        <p:txBody>
          <a:bodyPr wrap="square" rtlCol="0">
            <a:spAutoFit/>
          </a:bodyPr>
          <a:lstStyle/>
          <a:p>
            <a:pPr algn="ctr"/>
            <a:r>
              <a:rPr lang="en-US" sz="2800" b="1" dirty="0">
                <a:solidFill>
                  <a:srgbClr val="285032"/>
                </a:solidFill>
              </a:rPr>
              <a:t>Design considerations for robust wall assemblies in residential, multi-family, mix-use and light commercial buildings</a:t>
            </a:r>
          </a:p>
          <a:p>
            <a:endParaRPr lang="en-US" sz="2800" dirty="0"/>
          </a:p>
        </p:txBody>
      </p:sp>
      <p:pic>
        <p:nvPicPr>
          <p:cNvPr id="13" name="Picture 12"/>
          <p:cNvPicPr>
            <a:picLocks noChangeAspect="1"/>
          </p:cNvPicPr>
          <p:nvPr/>
        </p:nvPicPr>
        <p:blipFill>
          <a:blip r:embed="rId3" cstate="print"/>
          <a:stretch>
            <a:fillRect/>
          </a:stretch>
        </p:blipFill>
        <p:spPr>
          <a:xfrm>
            <a:off x="1638299" y="5715000"/>
            <a:ext cx="673100" cy="685800"/>
          </a:xfrm>
          <a:prstGeom prst="rect">
            <a:avLst/>
          </a:prstGeom>
        </p:spPr>
      </p:pic>
      <p:sp>
        <p:nvSpPr>
          <p:cNvPr id="2" name="TextBox 1"/>
          <p:cNvSpPr txBox="1"/>
          <p:nvPr/>
        </p:nvSpPr>
        <p:spPr>
          <a:xfrm>
            <a:off x="2514600" y="6019801"/>
            <a:ext cx="5334000" cy="307777"/>
          </a:xfrm>
          <a:prstGeom prst="rect">
            <a:avLst/>
          </a:prstGeom>
          <a:noFill/>
        </p:spPr>
        <p:txBody>
          <a:bodyPr wrap="square" rtlCol="0">
            <a:spAutoFit/>
          </a:bodyPr>
          <a:lstStyle/>
          <a:p>
            <a:r>
              <a:rPr lang="en-US" sz="1400" dirty="0"/>
              <a:t>This seminar is available through a professional courtesy provided by:</a:t>
            </a: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919"/>
          <a:stretch/>
        </p:blipFill>
        <p:spPr bwMode="auto">
          <a:xfrm>
            <a:off x="8229600" y="5648207"/>
            <a:ext cx="2819400" cy="82879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xmlns="" id="{CEBA4F08-4B9D-4B73-AE23-301519FD5D3B}"/>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7DB143D8-62B2-4757-AEA0-5F8027899B08}"/>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8" name="Right Triangle 17">
            <a:extLst>
              <a:ext uri="{FF2B5EF4-FFF2-40B4-BE49-F238E27FC236}">
                <a16:creationId xmlns:a16="http://schemas.microsoft.com/office/drawing/2014/main" xmlns="" id="{721042AC-03CD-4AFE-BC63-6A47407A8977}"/>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478973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521" y="1781477"/>
            <a:ext cx="2408237"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62200" y="581085"/>
            <a:ext cx="8077200" cy="523220"/>
          </a:xfrm>
          <a:prstGeom prst="rect">
            <a:avLst/>
          </a:prstGeom>
          <a:noFill/>
        </p:spPr>
        <p:txBody>
          <a:bodyPr wrap="square" rtlCol="0">
            <a:spAutoFit/>
          </a:bodyPr>
          <a:lstStyle/>
          <a:p>
            <a:r>
              <a:rPr lang="en-US" sz="2800" b="1" dirty="0">
                <a:solidFill>
                  <a:prstClr val="black"/>
                </a:solidFill>
              </a:rPr>
              <a:t>Common Building Envelope Deficiencies</a:t>
            </a:r>
          </a:p>
        </p:txBody>
      </p:sp>
      <p:cxnSp>
        <p:nvCxnSpPr>
          <p:cNvPr id="6" name="Straight Connector 5"/>
          <p:cNvCxnSpPr/>
          <p:nvPr/>
        </p:nvCxnSpPr>
        <p:spPr>
          <a:xfrm>
            <a:off x="2362200" y="1447800"/>
            <a:ext cx="70866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234480"/>
            <a:ext cx="2698921" cy="359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2342" y="1676852"/>
            <a:ext cx="2537059" cy="229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1545" y="4114801"/>
            <a:ext cx="2896456" cy="243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3815" y="4326392"/>
            <a:ext cx="3199545" cy="212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xmlns="" id="{4A99719D-A31F-4101-B001-8B0D7605F6A8}"/>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683FCD61-0ED9-42BD-9792-39D6A89C1010}"/>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5" name="Right Triangle 14">
            <a:extLst>
              <a:ext uri="{FF2B5EF4-FFF2-40B4-BE49-F238E27FC236}">
                <a16:creationId xmlns:a16="http://schemas.microsoft.com/office/drawing/2014/main" xmlns="" id="{6A741183-DBF2-493C-A28C-62E191DA64EF}"/>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Rectangle 15">
            <a:extLst>
              <a:ext uri="{FF2B5EF4-FFF2-40B4-BE49-F238E27FC236}">
                <a16:creationId xmlns:a16="http://schemas.microsoft.com/office/drawing/2014/main" xmlns="" id="{FD9742B4-AC62-4A8A-B3B0-C9BB1982F876}"/>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652172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8001000" cy="523220"/>
          </a:xfrm>
          <a:prstGeom prst="rect">
            <a:avLst/>
          </a:prstGeom>
          <a:noFill/>
        </p:spPr>
        <p:txBody>
          <a:bodyPr wrap="square" rtlCol="0">
            <a:spAutoFit/>
          </a:bodyPr>
          <a:lstStyle/>
          <a:p>
            <a:r>
              <a:rPr lang="en-US" sz="2800" b="1" dirty="0">
                <a:solidFill>
                  <a:prstClr val="black"/>
                </a:solidFill>
              </a:rPr>
              <a:t>Building Science Fundamentals</a:t>
            </a:r>
          </a:p>
        </p:txBody>
      </p:sp>
      <p:cxnSp>
        <p:nvCxnSpPr>
          <p:cNvPr id="6" name="Straight Connector 5"/>
          <p:cNvCxnSpPr/>
          <p:nvPr/>
        </p:nvCxnSpPr>
        <p:spPr>
          <a:xfrm>
            <a:off x="2438400" y="1343085"/>
            <a:ext cx="73152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09800" y="1794570"/>
            <a:ext cx="800100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black"/>
                </a:solidFill>
              </a:rPr>
              <a:t>Heat moves from </a:t>
            </a:r>
            <a:r>
              <a:rPr lang="en-US" sz="2800" b="1" dirty="0">
                <a:solidFill>
                  <a:srgbClr val="C00000"/>
                </a:solidFill>
              </a:rPr>
              <a:t>warmer areas to colder areas</a:t>
            </a:r>
          </a:p>
          <a:p>
            <a:pPr marL="457200" indent="-457200">
              <a:buFont typeface="Arial" panose="020B0604020202020204" pitchFamily="34" charset="0"/>
              <a:buChar char="•"/>
            </a:pPr>
            <a:r>
              <a:rPr lang="en-US" sz="2800" dirty="0">
                <a:solidFill>
                  <a:prstClr val="black"/>
                </a:solidFill>
              </a:rPr>
              <a:t>Moisture moves from </a:t>
            </a:r>
            <a:r>
              <a:rPr lang="en-US" sz="2800" b="1" dirty="0">
                <a:solidFill>
                  <a:srgbClr val="C00000"/>
                </a:solidFill>
              </a:rPr>
              <a:t>wetter areas to dryer areas</a:t>
            </a:r>
          </a:p>
          <a:p>
            <a:pPr marL="457200" indent="-457200">
              <a:buFont typeface="Arial" panose="020B0604020202020204" pitchFamily="34" charset="0"/>
              <a:buChar char="•"/>
            </a:pPr>
            <a:r>
              <a:rPr lang="en-US" sz="2800" dirty="0">
                <a:solidFill>
                  <a:prstClr val="black"/>
                </a:solidFill>
              </a:rPr>
              <a:t>Pressure moves from </a:t>
            </a:r>
            <a:r>
              <a:rPr lang="en-US" sz="2800" b="1" dirty="0">
                <a:solidFill>
                  <a:srgbClr val="C00000"/>
                </a:solidFill>
              </a:rPr>
              <a:t>high to low</a:t>
            </a:r>
          </a:p>
          <a:p>
            <a:pPr marL="457200" indent="-457200">
              <a:buFont typeface="Arial" panose="020B0604020202020204" pitchFamily="34" charset="0"/>
              <a:buChar char="•"/>
            </a:pPr>
            <a:endParaRPr lang="en-US" sz="2800" dirty="0">
              <a:solidFill>
                <a:prstClr val="black"/>
              </a:solidFill>
            </a:endParaRPr>
          </a:p>
          <a:p>
            <a:r>
              <a:rPr lang="en-US" sz="2800" i="1" dirty="0">
                <a:solidFill>
                  <a:prstClr val="black"/>
                </a:solidFill>
              </a:rPr>
              <a:t>All of the above impact the wetting and drying rates of building assemblies</a:t>
            </a:r>
          </a:p>
          <a:p>
            <a:endParaRPr lang="en-US" sz="2800" i="1" dirty="0">
              <a:solidFill>
                <a:prstClr val="black"/>
              </a:solidFill>
            </a:endParaRPr>
          </a:p>
          <a:p>
            <a:r>
              <a:rPr lang="en-US" sz="2800" i="1" dirty="0">
                <a:solidFill>
                  <a:prstClr val="black"/>
                </a:solidFill>
              </a:rPr>
              <a:t>Energy and Water Management work hand in hand</a:t>
            </a:r>
            <a:endParaRPr lang="en-US" i="1" dirty="0">
              <a:solidFill>
                <a:prstClr val="black"/>
              </a:solidFill>
            </a:endParaRPr>
          </a:p>
        </p:txBody>
      </p:sp>
      <p:sp>
        <p:nvSpPr>
          <p:cNvPr id="11" name="Rectangle 10">
            <a:extLst>
              <a:ext uri="{FF2B5EF4-FFF2-40B4-BE49-F238E27FC236}">
                <a16:creationId xmlns:a16="http://schemas.microsoft.com/office/drawing/2014/main" xmlns="" id="{D665A639-B1D7-48E0-9EEE-3ED0C442D019}"/>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5C91DCF4-FD8E-47FE-B6A5-E3321360D6A7}"/>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3" name="Right Triangle 12">
            <a:extLst>
              <a:ext uri="{FF2B5EF4-FFF2-40B4-BE49-F238E27FC236}">
                <a16:creationId xmlns:a16="http://schemas.microsoft.com/office/drawing/2014/main" xmlns="" id="{EBBC66C8-0BB1-4A4F-B56E-6956AEC4E3C8}"/>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Rectangle 13">
            <a:extLst>
              <a:ext uri="{FF2B5EF4-FFF2-40B4-BE49-F238E27FC236}">
                <a16:creationId xmlns:a16="http://schemas.microsoft.com/office/drawing/2014/main" xmlns="" id="{CB2C42EE-62D2-4213-81D1-68197B481DD3}"/>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54339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821" y="3886201"/>
            <a:ext cx="2837758" cy="212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0769" y="4284096"/>
            <a:ext cx="2695575" cy="202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1" y="4710965"/>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62200" y="581085"/>
            <a:ext cx="8001000" cy="523220"/>
          </a:xfrm>
          <a:prstGeom prst="rect">
            <a:avLst/>
          </a:prstGeom>
          <a:noFill/>
        </p:spPr>
        <p:txBody>
          <a:bodyPr wrap="square" rtlCol="0">
            <a:spAutoFit/>
          </a:bodyPr>
          <a:lstStyle/>
          <a:p>
            <a:r>
              <a:rPr lang="en-US" sz="2800" b="1" dirty="0">
                <a:solidFill>
                  <a:prstClr val="black"/>
                </a:solidFill>
              </a:rPr>
              <a:t>Building Science Fundamentals</a:t>
            </a:r>
            <a:endParaRPr lang="en-US" sz="1400" b="1" dirty="0">
              <a:solidFill>
                <a:srgbClr val="FF0000"/>
              </a:solidFill>
            </a:endParaRPr>
          </a:p>
        </p:txBody>
      </p:sp>
      <p:cxnSp>
        <p:nvCxnSpPr>
          <p:cNvPr id="6" name="Straight Connector 5"/>
          <p:cNvCxnSpPr/>
          <p:nvPr/>
        </p:nvCxnSpPr>
        <p:spPr>
          <a:xfrm>
            <a:off x="2438400" y="1343085"/>
            <a:ext cx="75438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38400" y="1447801"/>
            <a:ext cx="5512370" cy="1908215"/>
          </a:xfrm>
          <a:prstGeom prst="rect">
            <a:avLst/>
          </a:prstGeom>
          <a:noFill/>
        </p:spPr>
        <p:txBody>
          <a:bodyPr wrap="square" rtlCol="0">
            <a:spAutoFit/>
          </a:bodyPr>
          <a:lstStyle/>
          <a:p>
            <a:r>
              <a:rPr lang="en-US" sz="2800" b="1" dirty="0">
                <a:solidFill>
                  <a:prstClr val="black"/>
                </a:solidFill>
              </a:rPr>
              <a:t>Moisture Flow </a:t>
            </a:r>
            <a:r>
              <a:rPr lang="en-US" sz="2800" b="1" dirty="0"/>
              <a:t>Mechanisms</a:t>
            </a:r>
          </a:p>
          <a:p>
            <a:pPr marL="914400" lvl="1" indent="-457200">
              <a:buFont typeface="Arial" panose="020B0604020202020204" pitchFamily="34" charset="0"/>
              <a:buChar char="•"/>
            </a:pPr>
            <a:r>
              <a:rPr lang="en-US" sz="2400" dirty="0"/>
              <a:t>Bulk water movement </a:t>
            </a:r>
          </a:p>
          <a:p>
            <a:pPr marL="1371600" lvl="2" indent="-457200">
              <a:buFont typeface="Calibri" panose="020F0502020204030204" pitchFamily="34" charset="0"/>
              <a:buChar char="⁻"/>
            </a:pPr>
            <a:r>
              <a:rPr lang="en-US" dirty="0"/>
              <a:t>Capillary action </a:t>
            </a:r>
          </a:p>
          <a:p>
            <a:pPr marL="914400" lvl="1" indent="-457200">
              <a:buFont typeface="Arial" panose="020B0604020202020204" pitchFamily="34" charset="0"/>
              <a:buChar char="•"/>
            </a:pPr>
            <a:r>
              <a:rPr lang="en-US" sz="2400" dirty="0"/>
              <a:t>Air transported moisture </a:t>
            </a:r>
          </a:p>
          <a:p>
            <a:pPr marL="914400" lvl="1" indent="-457200">
              <a:buFont typeface="Arial" panose="020B0604020202020204" pitchFamily="34" charset="0"/>
              <a:buChar char="•"/>
            </a:pPr>
            <a:r>
              <a:rPr lang="en-US" sz="2400" dirty="0"/>
              <a:t>Vapor diffusion</a:t>
            </a:r>
            <a:endParaRPr lang="en-US" sz="2400" dirty="0">
              <a:solidFill>
                <a:prstClr val="black"/>
              </a:solidFill>
            </a:endParaRPr>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4964" y="3429000"/>
            <a:ext cx="2882900"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3333" r="24744" b="4165"/>
          <a:stretch/>
        </p:blipFill>
        <p:spPr bwMode="auto">
          <a:xfrm>
            <a:off x="7972426" y="1828800"/>
            <a:ext cx="2438695" cy="211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a:extLst>
              <a:ext uri="{FF2B5EF4-FFF2-40B4-BE49-F238E27FC236}">
                <a16:creationId xmlns:a16="http://schemas.microsoft.com/office/drawing/2014/main" xmlns="" id="{16D2696C-865A-4167-B6E0-E2E8F2D0A702}"/>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789D356B-0F39-417A-AC55-F0A0972B59DB}"/>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6" name="Right Triangle 15">
            <a:extLst>
              <a:ext uri="{FF2B5EF4-FFF2-40B4-BE49-F238E27FC236}">
                <a16:creationId xmlns:a16="http://schemas.microsoft.com/office/drawing/2014/main" xmlns="" id="{1E5D1948-6912-42E2-A097-5F525FA4503C}"/>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Rectangle 16">
            <a:extLst>
              <a:ext uri="{FF2B5EF4-FFF2-40B4-BE49-F238E27FC236}">
                <a16:creationId xmlns:a16="http://schemas.microsoft.com/office/drawing/2014/main" xmlns="" id="{D59D467F-133E-453B-A578-1855FDCDA357}"/>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71847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7924800" cy="523220"/>
          </a:xfrm>
          <a:prstGeom prst="rect">
            <a:avLst/>
          </a:prstGeom>
          <a:noFill/>
        </p:spPr>
        <p:txBody>
          <a:bodyPr wrap="square" rtlCol="0">
            <a:spAutoFit/>
          </a:bodyPr>
          <a:lstStyle/>
          <a:p>
            <a:r>
              <a:rPr lang="en-US" sz="2800" b="1" dirty="0">
                <a:solidFill>
                  <a:prstClr val="black"/>
                </a:solidFill>
              </a:rPr>
              <a:t>Moisture Movement in Buildings</a:t>
            </a:r>
          </a:p>
        </p:txBody>
      </p:sp>
      <p:cxnSp>
        <p:nvCxnSpPr>
          <p:cNvPr id="6" name="Straight Connector 5"/>
          <p:cNvCxnSpPr/>
          <p:nvPr/>
        </p:nvCxnSpPr>
        <p:spPr>
          <a:xfrm>
            <a:off x="2438400" y="1343085"/>
            <a:ext cx="73152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28800" y="1447800"/>
            <a:ext cx="4648200" cy="4401205"/>
          </a:xfrm>
          <a:prstGeom prst="rect">
            <a:avLst/>
          </a:prstGeom>
          <a:noFill/>
        </p:spPr>
        <p:txBody>
          <a:bodyPr wrap="square" rtlCol="0">
            <a:spAutoFit/>
          </a:bodyPr>
          <a:lstStyle/>
          <a:p>
            <a:r>
              <a:rPr lang="en-US" sz="2800" b="1" dirty="0">
                <a:solidFill>
                  <a:prstClr val="black"/>
                </a:solidFill>
              </a:rPr>
              <a:t>Liquid water moves via</a:t>
            </a:r>
            <a:endParaRPr lang="en-US" sz="2800" dirty="0">
              <a:solidFill>
                <a:prstClr val="black"/>
              </a:solidFill>
            </a:endParaRPr>
          </a:p>
          <a:p>
            <a:pPr marL="457200" indent="-457200">
              <a:buFont typeface="Arial" panose="020B0604020202020204" pitchFamily="34" charset="0"/>
              <a:buChar char="•"/>
            </a:pPr>
            <a:r>
              <a:rPr lang="en-US" sz="2800" dirty="0">
                <a:solidFill>
                  <a:prstClr val="black"/>
                </a:solidFill>
              </a:rPr>
              <a:t>Gravity</a:t>
            </a:r>
          </a:p>
          <a:p>
            <a:pPr marL="457200" indent="-457200">
              <a:buFont typeface="Arial" panose="020B0604020202020204" pitchFamily="34" charset="0"/>
              <a:buChar char="•"/>
            </a:pPr>
            <a:r>
              <a:rPr lang="en-US" sz="2800" dirty="0">
                <a:solidFill>
                  <a:prstClr val="black"/>
                </a:solidFill>
              </a:rPr>
              <a:t>Wind Driven Rain</a:t>
            </a:r>
          </a:p>
          <a:p>
            <a:pPr marL="457200" indent="-457200">
              <a:buFont typeface="Arial" panose="020B0604020202020204" pitchFamily="34" charset="0"/>
              <a:buChar char="•"/>
            </a:pPr>
            <a:r>
              <a:rPr lang="en-US" sz="2800" dirty="0">
                <a:solidFill>
                  <a:prstClr val="black"/>
                </a:solidFill>
              </a:rPr>
              <a:t>Capillary Action</a:t>
            </a:r>
          </a:p>
          <a:p>
            <a:pPr marL="457200" indent="-457200">
              <a:buFont typeface="Arial" panose="020B0604020202020204" pitchFamily="34" charset="0"/>
              <a:buChar char="•"/>
            </a:pPr>
            <a:r>
              <a:rPr lang="en-US" sz="2800" dirty="0">
                <a:solidFill>
                  <a:prstClr val="black"/>
                </a:solidFill>
              </a:rPr>
              <a:t>Pressure Differentials</a:t>
            </a:r>
          </a:p>
          <a:p>
            <a:endParaRPr lang="en-US" sz="2800" b="1" dirty="0">
              <a:solidFill>
                <a:prstClr val="black"/>
              </a:solidFill>
            </a:endParaRPr>
          </a:p>
          <a:p>
            <a:r>
              <a:rPr lang="en-US" sz="2800" b="1" dirty="0">
                <a:solidFill>
                  <a:prstClr val="black"/>
                </a:solidFill>
              </a:rPr>
              <a:t>Water vapor moves via</a:t>
            </a:r>
          </a:p>
          <a:p>
            <a:pPr marL="457200" indent="-457200">
              <a:buFont typeface="Arial" panose="020B0604020202020204" pitchFamily="34" charset="0"/>
              <a:buChar char="•"/>
            </a:pPr>
            <a:r>
              <a:rPr lang="en-US" sz="2800" dirty="0">
                <a:solidFill>
                  <a:prstClr val="black"/>
                </a:solidFill>
              </a:rPr>
              <a:t>Air currents, infiltration and exfiltration</a:t>
            </a:r>
          </a:p>
          <a:p>
            <a:pPr marL="457200" indent="-457200">
              <a:buFont typeface="Arial" panose="020B0604020202020204" pitchFamily="34" charset="0"/>
              <a:buChar char="•"/>
            </a:pPr>
            <a:r>
              <a:rPr lang="en-US" sz="2800" dirty="0">
                <a:solidFill>
                  <a:prstClr val="black"/>
                </a:solidFill>
              </a:rPr>
              <a:t>Diffusion</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4057977"/>
            <a:ext cx="3657600" cy="2143125"/>
          </a:xfrm>
          <a:prstGeom prst="rect">
            <a:avLst/>
          </a:prstGeom>
        </p:spPr>
      </p:pic>
      <p:pic>
        <p:nvPicPr>
          <p:cNvPr id="13" name="Picture 4" descr="DSC_0404 copy.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7673" y="1647067"/>
            <a:ext cx="3276601" cy="233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83D57B58-EC66-4034-961C-9BE96F0309B2}"/>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04821502-B2CD-48BE-8B20-33770D84347C}"/>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5" name="Right Triangle 14">
            <a:extLst>
              <a:ext uri="{FF2B5EF4-FFF2-40B4-BE49-F238E27FC236}">
                <a16:creationId xmlns:a16="http://schemas.microsoft.com/office/drawing/2014/main" xmlns="" id="{326914F5-044E-4126-B352-FE9B54296919}"/>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Rectangle 15">
            <a:extLst>
              <a:ext uri="{FF2B5EF4-FFF2-40B4-BE49-F238E27FC236}">
                <a16:creationId xmlns:a16="http://schemas.microsoft.com/office/drawing/2014/main" xmlns="" id="{6FEC2444-B871-4C10-8339-B98A06D50FBA}"/>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73391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7924800" cy="523220"/>
          </a:xfrm>
          <a:prstGeom prst="rect">
            <a:avLst/>
          </a:prstGeom>
          <a:noFill/>
        </p:spPr>
        <p:txBody>
          <a:bodyPr wrap="square" rtlCol="0">
            <a:spAutoFit/>
          </a:bodyPr>
          <a:lstStyle/>
          <a:p>
            <a:r>
              <a:rPr lang="en-US" sz="2800" b="1" dirty="0">
                <a:solidFill>
                  <a:prstClr val="black"/>
                </a:solidFill>
              </a:rPr>
              <a:t>Priorities</a:t>
            </a:r>
          </a:p>
        </p:txBody>
      </p:sp>
      <p:cxnSp>
        <p:nvCxnSpPr>
          <p:cNvPr id="6" name="Straight Connector 5"/>
          <p:cNvCxnSpPr/>
          <p:nvPr/>
        </p:nvCxnSpPr>
        <p:spPr>
          <a:xfrm>
            <a:off x="2438400" y="1343085"/>
            <a:ext cx="73152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72477" y="1981200"/>
            <a:ext cx="8547474" cy="3539430"/>
          </a:xfrm>
          <a:prstGeom prst="rect">
            <a:avLst/>
          </a:prstGeom>
          <a:noFill/>
        </p:spPr>
        <p:txBody>
          <a:bodyPr wrap="square" rtlCol="0">
            <a:spAutoFit/>
          </a:bodyPr>
          <a:lstStyle/>
          <a:p>
            <a:r>
              <a:rPr lang="en-US" sz="4400" b="1" dirty="0">
                <a:solidFill>
                  <a:prstClr val="black"/>
                </a:solidFill>
              </a:rPr>
              <a:t>Protect against bulk water </a:t>
            </a:r>
            <a:r>
              <a:rPr lang="en-US" sz="4400" b="1" dirty="0">
                <a:solidFill>
                  <a:srgbClr val="C00000"/>
                </a:solidFill>
              </a:rPr>
              <a:t>FIRST</a:t>
            </a:r>
            <a:endParaRPr lang="en-US" sz="4400" dirty="0">
              <a:solidFill>
                <a:srgbClr val="C00000"/>
              </a:solidFill>
            </a:endParaRPr>
          </a:p>
          <a:p>
            <a:pPr marL="914400" lvl="1" indent="-457200">
              <a:buFont typeface="Arial" pitchFamily="34" charset="0"/>
              <a:buChar char="•"/>
            </a:pPr>
            <a:r>
              <a:rPr lang="en-US" sz="2000" b="1" dirty="0">
                <a:solidFill>
                  <a:prstClr val="black"/>
                </a:solidFill>
              </a:rPr>
              <a:t>Water control layer, flashing, drainage, capillary breaks</a:t>
            </a:r>
          </a:p>
          <a:p>
            <a:pPr marL="914400" lvl="1" indent="-457200">
              <a:buFont typeface="Arial" pitchFamily="34" charset="0"/>
              <a:buChar char="•"/>
            </a:pPr>
            <a:endParaRPr lang="en-US" sz="2000" b="1" dirty="0">
              <a:solidFill>
                <a:prstClr val="black"/>
              </a:solidFill>
            </a:endParaRPr>
          </a:p>
          <a:p>
            <a:pPr marL="914400" lvl="1" indent="-457200">
              <a:buFont typeface="Arial" pitchFamily="34" charset="0"/>
              <a:buChar char="•"/>
            </a:pPr>
            <a:endParaRPr lang="en-US" sz="1000" b="1" dirty="0">
              <a:solidFill>
                <a:prstClr val="black"/>
              </a:solidFill>
            </a:endParaRPr>
          </a:p>
          <a:p>
            <a:r>
              <a:rPr lang="en-US" sz="3200" b="1" dirty="0">
                <a:solidFill>
                  <a:prstClr val="black"/>
                </a:solidFill>
              </a:rPr>
              <a:t>Protect against air entrained moisture </a:t>
            </a:r>
            <a:r>
              <a:rPr lang="en-US" sz="3200" b="1" dirty="0">
                <a:solidFill>
                  <a:srgbClr val="C00000"/>
                </a:solidFill>
              </a:rPr>
              <a:t>SECOND</a:t>
            </a:r>
          </a:p>
          <a:p>
            <a:pPr marL="800100" lvl="1" indent="-342900">
              <a:buFont typeface="Arial" pitchFamily="34" charset="0"/>
              <a:buChar char="•"/>
            </a:pPr>
            <a:r>
              <a:rPr lang="en-US" sz="2000" b="1" dirty="0">
                <a:solidFill>
                  <a:prstClr val="black"/>
                </a:solidFill>
              </a:rPr>
              <a:t>Continuous air barrier, internal air seals</a:t>
            </a:r>
          </a:p>
          <a:p>
            <a:pPr marL="800100" lvl="1" indent="-342900">
              <a:buFont typeface="Arial" pitchFamily="34" charset="0"/>
              <a:buChar char="•"/>
            </a:pPr>
            <a:endParaRPr lang="en-US" sz="2000" b="1" dirty="0">
              <a:solidFill>
                <a:prstClr val="black"/>
              </a:solidFill>
            </a:endParaRPr>
          </a:p>
          <a:p>
            <a:endParaRPr lang="en-US" sz="1000" b="1" dirty="0">
              <a:solidFill>
                <a:prstClr val="black"/>
              </a:solidFill>
            </a:endParaRPr>
          </a:p>
          <a:p>
            <a:r>
              <a:rPr lang="en-US" sz="2800" b="1" dirty="0">
                <a:solidFill>
                  <a:prstClr val="black"/>
                </a:solidFill>
              </a:rPr>
              <a:t>Protect against diffused moisture </a:t>
            </a:r>
            <a:r>
              <a:rPr lang="en-US" sz="2800" b="1" dirty="0">
                <a:solidFill>
                  <a:srgbClr val="C00000"/>
                </a:solidFill>
              </a:rPr>
              <a:t>LAST</a:t>
            </a:r>
          </a:p>
          <a:p>
            <a:pPr marL="914400" lvl="1" indent="-457200">
              <a:buFont typeface="Arial" pitchFamily="34" charset="0"/>
              <a:buChar char="•"/>
            </a:pPr>
            <a:r>
              <a:rPr lang="en-US" sz="2000" b="1" dirty="0"/>
              <a:t>Vapor permeability of materials, location</a:t>
            </a:r>
            <a:endParaRPr lang="en-US" sz="2000" dirty="0"/>
          </a:p>
        </p:txBody>
      </p:sp>
      <p:sp>
        <p:nvSpPr>
          <p:cNvPr id="10" name="Rectangle 9">
            <a:extLst>
              <a:ext uri="{FF2B5EF4-FFF2-40B4-BE49-F238E27FC236}">
                <a16:creationId xmlns:a16="http://schemas.microsoft.com/office/drawing/2014/main" xmlns="" id="{6BA23612-CA31-4E96-B59E-5625623A926A}"/>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4CE81996-3862-40FF-BAA3-1074C9BE40BF}"/>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2" name="Right Triangle 11">
            <a:extLst>
              <a:ext uri="{FF2B5EF4-FFF2-40B4-BE49-F238E27FC236}">
                <a16:creationId xmlns:a16="http://schemas.microsoft.com/office/drawing/2014/main" xmlns="" id="{AB82D984-0AC0-4611-8167-607946A61F0A}"/>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Rectangle 12">
            <a:extLst>
              <a:ext uri="{FF2B5EF4-FFF2-40B4-BE49-F238E27FC236}">
                <a16:creationId xmlns:a16="http://schemas.microsoft.com/office/drawing/2014/main" xmlns="" id="{E5231F74-440B-40B5-BABE-5710A12EE6C4}"/>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79567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8001000" cy="523220"/>
          </a:xfrm>
          <a:prstGeom prst="rect">
            <a:avLst/>
          </a:prstGeom>
          <a:noFill/>
        </p:spPr>
        <p:txBody>
          <a:bodyPr wrap="square" rtlCol="0">
            <a:spAutoFit/>
          </a:bodyPr>
          <a:lstStyle/>
          <a:p>
            <a:r>
              <a:rPr lang="en-US" sz="2800" b="1" dirty="0">
                <a:solidFill>
                  <a:prstClr val="black"/>
                </a:solidFill>
              </a:rPr>
              <a:t>Preventing Problems </a:t>
            </a:r>
            <a:r>
              <a:rPr lang="en-US" sz="2800" b="1" dirty="0"/>
              <a:t>Starts With Good Design</a:t>
            </a:r>
            <a:endParaRPr lang="en-US" sz="1400" b="1" dirty="0"/>
          </a:p>
        </p:txBody>
      </p:sp>
      <p:cxnSp>
        <p:nvCxnSpPr>
          <p:cNvPr id="6" name="Straight Connector 5"/>
          <p:cNvCxnSpPr/>
          <p:nvPr/>
        </p:nvCxnSpPr>
        <p:spPr>
          <a:xfrm>
            <a:off x="2438400" y="1343085"/>
            <a:ext cx="73152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2" descr="DSC_0304.JPG"/>
          <p:cNvPicPr>
            <a:picLocks noChangeAspect="1"/>
          </p:cNvPicPr>
          <p:nvPr/>
        </p:nvPicPr>
        <p:blipFill rotWithShape="1">
          <a:blip r:embed="rId3" cstate="print">
            <a:extLst>
              <a:ext uri="{28A0092B-C50C-407E-A947-70E740481C1C}">
                <a14:useLocalDpi xmlns:a14="http://schemas.microsoft.com/office/drawing/2010/main" val="0"/>
              </a:ext>
            </a:extLst>
          </a:blip>
          <a:srcRect l="32454" r="16818"/>
          <a:stretch/>
        </p:blipFill>
        <p:spPr bwMode="auto">
          <a:xfrm>
            <a:off x="2362200" y="1721584"/>
            <a:ext cx="3401568" cy="445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249" y="1721584"/>
            <a:ext cx="3328987"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xmlns="" id="{CA4B72E8-E6F1-4088-BB33-78D64A995D57}"/>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B3DAF795-AA1E-4428-BCB4-8744A6BE100C}"/>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3" name="Right Triangle 12">
            <a:extLst>
              <a:ext uri="{FF2B5EF4-FFF2-40B4-BE49-F238E27FC236}">
                <a16:creationId xmlns:a16="http://schemas.microsoft.com/office/drawing/2014/main" xmlns="" id="{9E1EBC3B-29FA-41CF-A592-81C25748C606}"/>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Rectangle 13">
            <a:extLst>
              <a:ext uri="{FF2B5EF4-FFF2-40B4-BE49-F238E27FC236}">
                <a16:creationId xmlns:a16="http://schemas.microsoft.com/office/drawing/2014/main" xmlns="" id="{61D22C46-1FAB-4BE3-8B05-D0C87DD982FD}"/>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65319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fade">
                                      <p:cBhvr>
                                        <p:cTn id="12"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7391400" cy="523220"/>
          </a:xfrm>
          <a:prstGeom prst="rect">
            <a:avLst/>
          </a:prstGeom>
          <a:noFill/>
        </p:spPr>
        <p:txBody>
          <a:bodyPr wrap="square" rtlCol="0">
            <a:spAutoFit/>
          </a:bodyPr>
          <a:lstStyle/>
          <a:p>
            <a:r>
              <a:rPr lang="en-US" sz="2800" b="1" dirty="0">
                <a:solidFill>
                  <a:prstClr val="black"/>
                </a:solidFill>
              </a:rPr>
              <a:t>Moisture Management the 4 D’s in Design</a:t>
            </a:r>
          </a:p>
        </p:txBody>
      </p:sp>
      <p:sp>
        <p:nvSpPr>
          <p:cNvPr id="9" name="TextBox 8"/>
          <p:cNvSpPr txBox="1"/>
          <p:nvPr/>
        </p:nvSpPr>
        <p:spPr>
          <a:xfrm>
            <a:off x="1891926" y="2133979"/>
            <a:ext cx="7315200" cy="3108543"/>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prstClr val="black"/>
                </a:solidFill>
              </a:rPr>
              <a:t>Deflection</a:t>
            </a:r>
          </a:p>
          <a:p>
            <a:r>
              <a:rPr lang="en-US" sz="2800" b="1" dirty="0">
                <a:solidFill>
                  <a:prstClr val="black"/>
                </a:solidFill>
              </a:rPr>
              <a:t>	</a:t>
            </a:r>
          </a:p>
          <a:p>
            <a:pPr marL="285750" indent="-285750">
              <a:buFont typeface="Arial" panose="020B0604020202020204" pitchFamily="34" charset="0"/>
              <a:buChar char="•"/>
            </a:pPr>
            <a:r>
              <a:rPr lang="en-US" sz="2800" b="1" dirty="0">
                <a:solidFill>
                  <a:prstClr val="black"/>
                </a:solidFill>
              </a:rPr>
              <a:t>Drainage</a:t>
            </a:r>
          </a:p>
          <a:p>
            <a:pPr marL="285750" indent="-285750">
              <a:buFont typeface="Arial" panose="020B0604020202020204" pitchFamily="34" charset="0"/>
              <a:buChar char="•"/>
            </a:pPr>
            <a:endParaRPr lang="en-US" sz="2800" b="1" dirty="0">
              <a:solidFill>
                <a:prstClr val="black"/>
              </a:solidFill>
            </a:endParaRPr>
          </a:p>
          <a:p>
            <a:pPr marL="285750" indent="-285750">
              <a:buFont typeface="Arial" panose="020B0604020202020204" pitchFamily="34" charset="0"/>
              <a:buChar char="•"/>
            </a:pPr>
            <a:r>
              <a:rPr lang="en-US" sz="2800" b="1" dirty="0">
                <a:solidFill>
                  <a:prstClr val="black"/>
                </a:solidFill>
              </a:rPr>
              <a:t>Drying</a:t>
            </a:r>
          </a:p>
          <a:p>
            <a:pPr marL="285750" indent="-285750">
              <a:buFont typeface="Arial" panose="020B0604020202020204" pitchFamily="34" charset="0"/>
              <a:buChar char="•"/>
            </a:pPr>
            <a:endParaRPr lang="en-US" sz="2800" b="1" dirty="0">
              <a:solidFill>
                <a:prstClr val="black"/>
              </a:solidFill>
            </a:endParaRPr>
          </a:p>
          <a:p>
            <a:pPr marL="285750" indent="-285750">
              <a:buFont typeface="Arial" panose="020B0604020202020204" pitchFamily="34" charset="0"/>
              <a:buChar char="•"/>
            </a:pPr>
            <a:r>
              <a:rPr lang="en-US" sz="2800" b="1" dirty="0">
                <a:solidFill>
                  <a:prstClr val="black"/>
                </a:solidFill>
              </a:rPr>
              <a:t>Durable Materials</a:t>
            </a:r>
            <a:endParaRPr lang="en-US" dirty="0">
              <a:solidFill>
                <a:prstClr val="black"/>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0839" y="1905001"/>
            <a:ext cx="2438400" cy="193924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1905000"/>
            <a:ext cx="2438400" cy="1939245"/>
          </a:xfrm>
          <a:prstGeom prst="rect">
            <a:avLst/>
          </a:prstGeom>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1502" y="3264341"/>
            <a:ext cx="216196" cy="19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8801" y="4064576"/>
            <a:ext cx="2362679" cy="1879025"/>
          </a:xfrm>
          <a:prstGeom prst="rect">
            <a:avLst/>
          </a:prstGeom>
        </p:spPr>
      </p:pic>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801" y="5045122"/>
            <a:ext cx="240247" cy="21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2226" y="3915938"/>
            <a:ext cx="2549574" cy="2027662"/>
          </a:xfrm>
          <a:prstGeom prst="rect">
            <a:avLst/>
          </a:prstGeom>
        </p:spPr>
      </p:pic>
      <p:sp>
        <p:nvSpPr>
          <p:cNvPr id="17" name="Rectangle 16">
            <a:extLst>
              <a:ext uri="{FF2B5EF4-FFF2-40B4-BE49-F238E27FC236}">
                <a16:creationId xmlns:a16="http://schemas.microsoft.com/office/drawing/2014/main" xmlns="" id="{8A74F0C9-9D02-4C2A-95DC-7356CD7C26B0}"/>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1C6B68EA-B395-4E01-8562-044161525840}"/>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9" name="Right Triangle 18">
            <a:extLst>
              <a:ext uri="{FF2B5EF4-FFF2-40B4-BE49-F238E27FC236}">
                <a16:creationId xmlns:a16="http://schemas.microsoft.com/office/drawing/2014/main" xmlns="" id="{2218BCEE-9ACE-4CBD-A592-C72E8E25B619}"/>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0" name="Rectangle 19">
            <a:extLst>
              <a:ext uri="{FF2B5EF4-FFF2-40B4-BE49-F238E27FC236}">
                <a16:creationId xmlns:a16="http://schemas.microsoft.com/office/drawing/2014/main" xmlns="" id="{3B2D8C8F-2EBE-4841-A9E5-4B444428A959}"/>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1" name="Straight Connector 20">
            <a:extLst>
              <a:ext uri="{FF2B5EF4-FFF2-40B4-BE49-F238E27FC236}">
                <a16:creationId xmlns:a16="http://schemas.microsoft.com/office/drawing/2014/main" xmlns="" id="{CB26CC44-8C0F-47E3-95E6-8A1EAC9D20C1}"/>
              </a:ext>
            </a:extLst>
          </p:cNvPr>
          <p:cNvCxnSpPr/>
          <p:nvPr/>
        </p:nvCxnSpPr>
        <p:spPr>
          <a:xfrm>
            <a:off x="2438400" y="1343085"/>
            <a:ext cx="75438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57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7391400" cy="523220"/>
          </a:xfrm>
          <a:prstGeom prst="rect">
            <a:avLst/>
          </a:prstGeom>
          <a:noFill/>
        </p:spPr>
        <p:txBody>
          <a:bodyPr wrap="square" rtlCol="0">
            <a:spAutoFit/>
          </a:bodyPr>
          <a:lstStyle/>
          <a:p>
            <a:r>
              <a:rPr lang="en-US" sz="2800" b="1" dirty="0">
                <a:solidFill>
                  <a:prstClr val="black"/>
                </a:solidFill>
              </a:rPr>
              <a:t>Moisture Balance</a:t>
            </a:r>
          </a:p>
        </p:txBody>
      </p:sp>
      <p:cxnSp>
        <p:nvCxnSpPr>
          <p:cNvPr id="6" name="Straight Connector 5"/>
          <p:cNvCxnSpPr/>
          <p:nvPr/>
        </p:nvCxnSpPr>
        <p:spPr>
          <a:xfrm>
            <a:off x="2438400" y="1524000"/>
            <a:ext cx="76200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35994"/>
            <a:ext cx="5867400" cy="446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511166" y="6091536"/>
            <a:ext cx="9144000" cy="461665"/>
          </a:xfrm>
          <a:prstGeom prst="rect">
            <a:avLst/>
          </a:prstGeom>
          <a:solidFill>
            <a:schemeClr val="bg1"/>
          </a:solidFill>
        </p:spPr>
        <p:txBody>
          <a:bodyPr wrap="square" rtlCol="0">
            <a:spAutoFit/>
          </a:bodyPr>
          <a:lstStyle/>
          <a:p>
            <a:pPr algn="ctr"/>
            <a:r>
              <a:rPr lang="en-US" sz="2400" b="1" dirty="0">
                <a:solidFill>
                  <a:srgbClr val="C00000"/>
                </a:solidFill>
              </a:rPr>
              <a:t>Balance is Design, Climate and Material Dependent</a:t>
            </a:r>
          </a:p>
        </p:txBody>
      </p:sp>
      <p:sp>
        <p:nvSpPr>
          <p:cNvPr id="9" name="Oval 8"/>
          <p:cNvSpPr/>
          <p:nvPr/>
        </p:nvSpPr>
        <p:spPr>
          <a:xfrm>
            <a:off x="6553200" y="4800600"/>
            <a:ext cx="1981200" cy="11430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2A2F385-6C6A-4B51-8FAF-1FEEFC27C20E}"/>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1707C462-9290-47F7-B224-92B6E92FF881}"/>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3" name="Right Triangle 12">
            <a:extLst>
              <a:ext uri="{FF2B5EF4-FFF2-40B4-BE49-F238E27FC236}">
                <a16:creationId xmlns:a16="http://schemas.microsoft.com/office/drawing/2014/main" xmlns="" id="{FF4EDFAE-052D-4269-AEAF-7BFDC2147A42}"/>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Rectangle 13">
            <a:extLst>
              <a:ext uri="{FF2B5EF4-FFF2-40B4-BE49-F238E27FC236}">
                <a16:creationId xmlns:a16="http://schemas.microsoft.com/office/drawing/2014/main" xmlns="" id="{E8F06E51-CFCB-4EA3-A37B-E7D57E789C20}"/>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7981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8001000" cy="523220"/>
          </a:xfrm>
          <a:prstGeom prst="rect">
            <a:avLst/>
          </a:prstGeom>
          <a:noFill/>
        </p:spPr>
        <p:txBody>
          <a:bodyPr wrap="square" rtlCol="0">
            <a:spAutoFit/>
          </a:bodyPr>
          <a:lstStyle/>
          <a:p>
            <a:r>
              <a:rPr lang="en-US" sz="2800" b="1" dirty="0">
                <a:solidFill>
                  <a:prstClr val="black"/>
                </a:solidFill>
              </a:rPr>
              <a:t>Building Science Fundamentals</a:t>
            </a:r>
          </a:p>
        </p:txBody>
      </p:sp>
      <p:cxnSp>
        <p:nvCxnSpPr>
          <p:cNvPr id="6" name="Straight Connector 5"/>
          <p:cNvCxnSpPr/>
          <p:nvPr/>
        </p:nvCxnSpPr>
        <p:spPr>
          <a:xfrm>
            <a:off x="2438400" y="1343085"/>
            <a:ext cx="75438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27196" y="1520736"/>
            <a:ext cx="8077200" cy="5109091"/>
          </a:xfrm>
          <a:prstGeom prst="rect">
            <a:avLst/>
          </a:prstGeom>
          <a:noFill/>
        </p:spPr>
        <p:txBody>
          <a:bodyPr wrap="square" rtlCol="0">
            <a:spAutoFit/>
          </a:bodyPr>
          <a:lstStyle/>
          <a:p>
            <a:pPr marL="0" lvl="1"/>
            <a:r>
              <a:rPr lang="en-US" sz="2400" b="1" dirty="0">
                <a:solidFill>
                  <a:prstClr val="black"/>
                </a:solidFill>
              </a:rPr>
              <a:t>Bulk water movement </a:t>
            </a:r>
            <a:r>
              <a:rPr lang="en-US" sz="2400" dirty="0"/>
              <a:t>(rain, snow, or groundwater) </a:t>
            </a:r>
          </a:p>
          <a:p>
            <a:pPr marL="914400" lvl="1" indent="-457200">
              <a:buFont typeface="Arial" panose="020B0604020202020204" pitchFamily="34" charset="0"/>
              <a:buChar char="•"/>
            </a:pPr>
            <a:r>
              <a:rPr lang="en-US" sz="2000" dirty="0"/>
              <a:t>A gap or deficiency in the cladding system (80/20)</a:t>
            </a:r>
          </a:p>
          <a:p>
            <a:pPr marL="914400" lvl="1" indent="-457200">
              <a:buFont typeface="Arial" panose="020B0604020202020204" pitchFamily="34" charset="0"/>
              <a:buChar char="•"/>
            </a:pPr>
            <a:r>
              <a:rPr lang="en-US" sz="2000" dirty="0"/>
              <a:t>A driving force such as:</a:t>
            </a:r>
          </a:p>
          <a:p>
            <a:pPr marL="1371600" lvl="2" indent="-457200">
              <a:buFont typeface="Arial" panose="020B0604020202020204" pitchFamily="34" charset="0"/>
              <a:buChar char="•"/>
            </a:pPr>
            <a:r>
              <a:rPr lang="en-US" sz="1600" dirty="0"/>
              <a:t>Gravity</a:t>
            </a:r>
          </a:p>
          <a:p>
            <a:pPr marL="1371600" lvl="2" indent="-457200">
              <a:buFont typeface="Arial" panose="020B0604020202020204" pitchFamily="34" charset="0"/>
              <a:buChar char="•"/>
            </a:pPr>
            <a:r>
              <a:rPr lang="en-US" sz="1600" dirty="0"/>
              <a:t>Air pressure</a:t>
            </a:r>
          </a:p>
          <a:p>
            <a:pPr marL="1371600" lvl="2" indent="-457200">
              <a:buFont typeface="Arial" panose="020B0604020202020204" pitchFamily="34" charset="0"/>
              <a:buChar char="•"/>
            </a:pPr>
            <a:r>
              <a:rPr lang="en-US" sz="1600" dirty="0"/>
              <a:t>Capillary action</a:t>
            </a:r>
          </a:p>
          <a:p>
            <a:pPr lvl="1"/>
            <a:endParaRPr lang="en-US" sz="800" b="1" dirty="0">
              <a:solidFill>
                <a:srgbClr val="FF0000"/>
              </a:solidFill>
            </a:endParaRPr>
          </a:p>
          <a:p>
            <a:r>
              <a:rPr lang="en-US" sz="2400" b="1" dirty="0">
                <a:solidFill>
                  <a:srgbClr val="C00000"/>
                </a:solidFill>
              </a:rPr>
              <a:t>Solution:</a:t>
            </a:r>
            <a:r>
              <a:rPr lang="en-US" sz="2400" dirty="0">
                <a:solidFill>
                  <a:srgbClr val="C00000"/>
                </a:solidFill>
              </a:rPr>
              <a:t> </a:t>
            </a:r>
            <a:r>
              <a:rPr lang="en-US" sz="2400" dirty="0"/>
              <a:t>Install a robust water control layer </a:t>
            </a:r>
          </a:p>
          <a:p>
            <a:endParaRPr lang="en-US" sz="800" dirty="0"/>
          </a:p>
          <a:p>
            <a:pPr marL="914400" lvl="1" indent="-457200">
              <a:buFont typeface="Arial" panose="020B0604020202020204" pitchFamily="34" charset="0"/>
              <a:buChar char="•"/>
            </a:pPr>
            <a:r>
              <a:rPr lang="en-US" sz="2000" dirty="0"/>
              <a:t>Water resistant  barrier (WRB)</a:t>
            </a:r>
          </a:p>
          <a:p>
            <a:pPr marL="914400" lvl="1" indent="-457200">
              <a:buFont typeface="Arial" panose="020B0604020202020204" pitchFamily="34" charset="0"/>
              <a:buChar char="•"/>
            </a:pPr>
            <a:r>
              <a:rPr lang="en-US" sz="2000" dirty="0"/>
              <a:t>Continuous</a:t>
            </a:r>
          </a:p>
          <a:p>
            <a:pPr marL="914400" lvl="1" indent="-457200">
              <a:buFont typeface="Arial" panose="020B0604020202020204" pitchFamily="34" charset="0"/>
              <a:buChar char="•"/>
            </a:pPr>
            <a:r>
              <a:rPr lang="en-US" sz="2000" dirty="0"/>
              <a:t>Drainage </a:t>
            </a:r>
          </a:p>
          <a:p>
            <a:pPr marL="914400" lvl="1" indent="-457200">
              <a:buFont typeface="Arial" panose="020B0604020202020204" pitchFamily="34" charset="0"/>
              <a:buChar char="•"/>
            </a:pPr>
            <a:r>
              <a:rPr lang="en-US" sz="2000" dirty="0"/>
              <a:t>Flashing systems</a:t>
            </a:r>
          </a:p>
          <a:p>
            <a:pPr marL="914400" lvl="1" indent="-457200">
              <a:buFont typeface="Arial" panose="020B0604020202020204" pitchFamily="34" charset="0"/>
              <a:buChar char="•"/>
            </a:pPr>
            <a:endParaRPr lang="en-US" sz="800" dirty="0"/>
          </a:p>
          <a:p>
            <a:r>
              <a:rPr lang="en-US" sz="2000" dirty="0"/>
              <a:t>Considerations:</a:t>
            </a:r>
          </a:p>
          <a:p>
            <a:pPr marL="800100" lvl="1" indent="-342900">
              <a:buFont typeface="Arial" pitchFamily="34" charset="0"/>
              <a:buChar char="•"/>
            </a:pPr>
            <a:r>
              <a:rPr lang="en-US" sz="2000" dirty="0"/>
              <a:t>Climate</a:t>
            </a:r>
          </a:p>
          <a:p>
            <a:pPr marL="800100" lvl="1" indent="-342900">
              <a:buFont typeface="Arial" pitchFamily="34" charset="0"/>
              <a:buChar char="•"/>
            </a:pPr>
            <a:r>
              <a:rPr lang="en-US" sz="2000" dirty="0"/>
              <a:t>Material compatibility</a:t>
            </a:r>
          </a:p>
          <a:p>
            <a:pPr marL="800100" lvl="1" indent="-342900">
              <a:buFont typeface="Arial" pitchFamily="34" charset="0"/>
              <a:buChar char="•"/>
            </a:pPr>
            <a:r>
              <a:rPr lang="en-US" sz="2000" dirty="0"/>
              <a:t>Redundancy</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664"/>
          <a:stretch/>
        </p:blipFill>
        <p:spPr bwMode="auto">
          <a:xfrm>
            <a:off x="7924800" y="2410694"/>
            <a:ext cx="3274996" cy="405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xmlns="" id="{DE7270B7-2A66-436D-84F6-F94E98E18E59}"/>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6FBBA2AB-4833-4D56-9CF0-8F9EE74FA6E6}"/>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3" name="Right Triangle 12">
            <a:extLst>
              <a:ext uri="{FF2B5EF4-FFF2-40B4-BE49-F238E27FC236}">
                <a16:creationId xmlns:a16="http://schemas.microsoft.com/office/drawing/2014/main" xmlns="" id="{D69C63B7-46F4-41F3-918E-7F6C29FD55DF}"/>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Rectangle 13">
            <a:extLst>
              <a:ext uri="{FF2B5EF4-FFF2-40B4-BE49-F238E27FC236}">
                <a16:creationId xmlns:a16="http://schemas.microsoft.com/office/drawing/2014/main" xmlns="" id="{7B6B13BB-EEAD-4F6C-9E4A-4AD95AF5231B}"/>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19528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7" end="7"/>
                                            </p:txEl>
                                          </p:spTgt>
                                        </p:tgtEl>
                                        <p:attrNameLst>
                                          <p:attrName>style.visibility</p:attrName>
                                        </p:attrNameLst>
                                      </p:cBhvr>
                                      <p:to>
                                        <p:strVal val="visible"/>
                                      </p:to>
                                    </p:set>
                                    <p:animEffect transition="in" filter="fade">
                                      <p:cBhvr>
                                        <p:cTn id="7" dur="500"/>
                                        <p:tgtEl>
                                          <p:spTgt spid="10">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9" end="9"/>
                                            </p:txEl>
                                          </p:spTgt>
                                        </p:tgtEl>
                                        <p:attrNameLst>
                                          <p:attrName>style.visibility</p:attrName>
                                        </p:attrNameLst>
                                      </p:cBhvr>
                                      <p:to>
                                        <p:strVal val="visible"/>
                                      </p:to>
                                    </p:set>
                                    <p:animEffect transition="in" filter="fade">
                                      <p:cBhvr>
                                        <p:cTn id="12" dur="500"/>
                                        <p:tgtEl>
                                          <p:spTgt spid="10">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0" end="10"/>
                                            </p:txEl>
                                          </p:spTgt>
                                        </p:tgtEl>
                                        <p:attrNameLst>
                                          <p:attrName>style.visibility</p:attrName>
                                        </p:attrNameLst>
                                      </p:cBhvr>
                                      <p:to>
                                        <p:strVal val="visible"/>
                                      </p:to>
                                    </p:set>
                                    <p:animEffect transition="in" filter="fade">
                                      <p:cBhvr>
                                        <p:cTn id="17" dur="500"/>
                                        <p:tgtEl>
                                          <p:spTgt spid="10">
                                            <p:txEl>
                                              <p:pRg st="10" end="1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1" end="11"/>
                                            </p:txEl>
                                          </p:spTgt>
                                        </p:tgtEl>
                                        <p:attrNameLst>
                                          <p:attrName>style.visibility</p:attrName>
                                        </p:attrNameLst>
                                      </p:cBhvr>
                                      <p:to>
                                        <p:strVal val="visible"/>
                                      </p:to>
                                    </p:set>
                                    <p:animEffect transition="in" filter="fade">
                                      <p:cBhvr>
                                        <p:cTn id="22" dur="500"/>
                                        <p:tgtEl>
                                          <p:spTgt spid="10">
                                            <p:txEl>
                                              <p:pRg st="11" end="1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12" end="12"/>
                                            </p:txEl>
                                          </p:spTgt>
                                        </p:tgtEl>
                                        <p:attrNameLst>
                                          <p:attrName>style.visibility</p:attrName>
                                        </p:attrNameLst>
                                      </p:cBhvr>
                                      <p:to>
                                        <p:strVal val="visible"/>
                                      </p:to>
                                    </p:set>
                                    <p:animEffect transition="in" filter="fade">
                                      <p:cBhvr>
                                        <p:cTn id="27" dur="500"/>
                                        <p:tgtEl>
                                          <p:spTgt spid="10">
                                            <p:txEl>
                                              <p:pRg st="12" end="1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4" end="14"/>
                                            </p:txEl>
                                          </p:spTgt>
                                        </p:tgtEl>
                                        <p:attrNameLst>
                                          <p:attrName>style.visibility</p:attrName>
                                        </p:attrNameLst>
                                      </p:cBhvr>
                                      <p:to>
                                        <p:strVal val="visible"/>
                                      </p:to>
                                    </p:set>
                                    <p:animEffect transition="in" filter="fade">
                                      <p:cBhvr>
                                        <p:cTn id="32" dur="500"/>
                                        <p:tgtEl>
                                          <p:spTgt spid="10">
                                            <p:txEl>
                                              <p:pRg st="14" end="1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15" end="15"/>
                                            </p:txEl>
                                          </p:spTgt>
                                        </p:tgtEl>
                                        <p:attrNameLst>
                                          <p:attrName>style.visibility</p:attrName>
                                        </p:attrNameLst>
                                      </p:cBhvr>
                                      <p:to>
                                        <p:strVal val="visible"/>
                                      </p:to>
                                    </p:set>
                                    <p:animEffect transition="in" filter="fade">
                                      <p:cBhvr>
                                        <p:cTn id="37" dur="500"/>
                                        <p:tgtEl>
                                          <p:spTgt spid="10">
                                            <p:txEl>
                                              <p:pRg st="15" end="1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16" end="16"/>
                                            </p:txEl>
                                          </p:spTgt>
                                        </p:tgtEl>
                                        <p:attrNameLst>
                                          <p:attrName>style.visibility</p:attrName>
                                        </p:attrNameLst>
                                      </p:cBhvr>
                                      <p:to>
                                        <p:strVal val="visible"/>
                                      </p:to>
                                    </p:set>
                                    <p:animEffect transition="in" filter="fade">
                                      <p:cBhvr>
                                        <p:cTn id="42" dur="500"/>
                                        <p:tgtEl>
                                          <p:spTgt spid="10">
                                            <p:txEl>
                                              <p:pRg st="16" end="1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17" end="17"/>
                                            </p:txEl>
                                          </p:spTgt>
                                        </p:tgtEl>
                                        <p:attrNameLst>
                                          <p:attrName>style.visibility</p:attrName>
                                        </p:attrNameLst>
                                      </p:cBhvr>
                                      <p:to>
                                        <p:strVal val="visible"/>
                                      </p:to>
                                    </p:set>
                                    <p:animEffect transition="in" filter="fade">
                                      <p:cBhvr>
                                        <p:cTn id="47" dur="500"/>
                                        <p:tgtEl>
                                          <p:spTgt spid="10">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8001000" cy="523220"/>
          </a:xfrm>
          <a:prstGeom prst="rect">
            <a:avLst/>
          </a:prstGeom>
          <a:noFill/>
        </p:spPr>
        <p:txBody>
          <a:bodyPr wrap="square" rtlCol="0">
            <a:spAutoFit/>
          </a:bodyPr>
          <a:lstStyle/>
          <a:p>
            <a:r>
              <a:rPr lang="en-US" sz="2800" b="1" dirty="0">
                <a:solidFill>
                  <a:prstClr val="black"/>
                </a:solidFill>
              </a:rPr>
              <a:t>Building Science Fundamentals</a:t>
            </a:r>
          </a:p>
        </p:txBody>
      </p:sp>
      <p:sp>
        <p:nvSpPr>
          <p:cNvPr id="10" name="TextBox 9"/>
          <p:cNvSpPr txBox="1"/>
          <p:nvPr/>
        </p:nvSpPr>
        <p:spPr>
          <a:xfrm>
            <a:off x="1891926" y="1600201"/>
            <a:ext cx="7543800" cy="2585323"/>
          </a:xfrm>
          <a:prstGeom prst="rect">
            <a:avLst/>
          </a:prstGeom>
          <a:noFill/>
        </p:spPr>
        <p:txBody>
          <a:bodyPr wrap="square" rtlCol="0">
            <a:spAutoFit/>
          </a:bodyPr>
          <a:lstStyle/>
          <a:p>
            <a:pPr marL="0" lvl="1"/>
            <a:r>
              <a:rPr lang="en-US" sz="2400" b="1" dirty="0">
                <a:solidFill>
                  <a:prstClr val="black"/>
                </a:solidFill>
              </a:rPr>
              <a:t>Capillary action (capillarity) </a:t>
            </a:r>
          </a:p>
          <a:p>
            <a:pPr marL="914400" lvl="1" indent="-457200">
              <a:buFont typeface="Arial" panose="020B0604020202020204" pitchFamily="34" charset="0"/>
              <a:buChar char="•"/>
            </a:pPr>
            <a:r>
              <a:rPr lang="en-US" sz="2000" dirty="0"/>
              <a:t>Water being absorbed from surrounding wet materials or conditions.</a:t>
            </a:r>
          </a:p>
          <a:p>
            <a:pPr marL="914400" lvl="1" indent="-457200">
              <a:buFont typeface="Arial" panose="020B0604020202020204" pitchFamily="34" charset="0"/>
              <a:buChar char="•"/>
            </a:pPr>
            <a:endParaRPr lang="en-US" sz="1000" b="1" dirty="0">
              <a:solidFill>
                <a:srgbClr val="FF0000"/>
              </a:solidFill>
            </a:endParaRPr>
          </a:p>
          <a:p>
            <a:r>
              <a:rPr lang="en-US" sz="2400" b="1" dirty="0">
                <a:solidFill>
                  <a:srgbClr val="C00000"/>
                </a:solidFill>
              </a:rPr>
              <a:t>Solutions: </a:t>
            </a:r>
          </a:p>
          <a:p>
            <a:pPr marL="914400" lvl="1" indent="-457200">
              <a:buFont typeface="Arial" panose="020B0604020202020204" pitchFamily="34" charset="0"/>
              <a:buChar char="•"/>
            </a:pPr>
            <a:r>
              <a:rPr lang="en-US" sz="2000" dirty="0"/>
              <a:t>Avoid materials in direct contact </a:t>
            </a:r>
          </a:p>
          <a:p>
            <a:pPr marL="914400" lvl="1" indent="-457200">
              <a:buFont typeface="Arial" panose="020B0604020202020204" pitchFamily="34" charset="0"/>
              <a:buChar char="•"/>
            </a:pPr>
            <a:r>
              <a:rPr lang="en-US" sz="2000" dirty="0"/>
              <a:t>Utilize a space for effective capillary break (1/4”+)*</a:t>
            </a:r>
          </a:p>
          <a:p>
            <a:pPr marL="914400" lvl="1" indent="-457200">
              <a:buFont typeface="Arial" panose="020B0604020202020204" pitchFamily="34" charset="0"/>
              <a:buChar char="•"/>
            </a:pPr>
            <a:r>
              <a:rPr lang="en-US" sz="2000" dirty="0"/>
              <a:t>Capillary barriers</a:t>
            </a:r>
          </a:p>
        </p:txBody>
      </p:sp>
      <p:sp>
        <p:nvSpPr>
          <p:cNvPr id="9" name="TextBox 8"/>
          <p:cNvSpPr txBox="1"/>
          <p:nvPr/>
        </p:nvSpPr>
        <p:spPr>
          <a:xfrm>
            <a:off x="1676399" y="6177309"/>
            <a:ext cx="3084371" cy="369332"/>
          </a:xfrm>
          <a:prstGeom prst="rect">
            <a:avLst/>
          </a:prstGeom>
          <a:noFill/>
        </p:spPr>
        <p:txBody>
          <a:bodyPr wrap="none" rtlCol="0">
            <a:spAutoFit/>
          </a:bodyPr>
          <a:lstStyle/>
          <a:p>
            <a:r>
              <a:rPr lang="en-US" b="1" dirty="0">
                <a:solidFill>
                  <a:srgbClr val="285032"/>
                </a:solidFill>
              </a:rPr>
              <a:t>*- Material and design specific</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4267200"/>
            <a:ext cx="25527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524" y="3904273"/>
            <a:ext cx="5065713"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xmlns="" id="{A62BC463-2AFD-4E52-8AA7-EE631A383463}"/>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35EB7862-A892-46EB-9F7A-5F227B30F5CE}"/>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4" name="Right Triangle 13">
            <a:extLst>
              <a:ext uri="{FF2B5EF4-FFF2-40B4-BE49-F238E27FC236}">
                <a16:creationId xmlns:a16="http://schemas.microsoft.com/office/drawing/2014/main" xmlns="" id="{E764BD41-5F52-407B-B145-9DF9ADE1E456}"/>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5" name="Rectangle 14">
            <a:extLst>
              <a:ext uri="{FF2B5EF4-FFF2-40B4-BE49-F238E27FC236}">
                <a16:creationId xmlns:a16="http://schemas.microsoft.com/office/drawing/2014/main" xmlns="" id="{EB87BFE4-EDB2-4960-A398-49AB49607CEC}"/>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6" name="Straight Connector 15">
            <a:extLst>
              <a:ext uri="{FF2B5EF4-FFF2-40B4-BE49-F238E27FC236}">
                <a16:creationId xmlns:a16="http://schemas.microsoft.com/office/drawing/2014/main" xmlns="" id="{5B8F2317-C8B8-4215-B5A3-6AFA5371B05D}"/>
              </a:ext>
            </a:extLst>
          </p:cNvPr>
          <p:cNvCxnSpPr/>
          <p:nvPr/>
        </p:nvCxnSpPr>
        <p:spPr>
          <a:xfrm>
            <a:off x="2438400" y="1343085"/>
            <a:ext cx="75438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47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fade">
                                      <p:cBhvr>
                                        <p:cTn id="17" dur="500"/>
                                        <p:tgtEl>
                                          <p:spTgt spid="10">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2800" y="2506682"/>
            <a:ext cx="5486400" cy="3970318"/>
          </a:xfrm>
          <a:prstGeom prst="rect">
            <a:avLst/>
          </a:prstGeom>
          <a:noFill/>
        </p:spPr>
        <p:txBody>
          <a:bodyPr wrap="square" rtlCol="0">
            <a:spAutoFit/>
          </a:bodyPr>
          <a:lstStyle/>
          <a:p>
            <a:pPr algn="ctr">
              <a:spcBef>
                <a:spcPct val="50000"/>
              </a:spcBef>
              <a:defRPr/>
            </a:pPr>
            <a:r>
              <a:rPr lang="en-US" sz="2800" b="1" dirty="0"/>
              <a:t>Copyright Materials</a:t>
            </a:r>
          </a:p>
          <a:p>
            <a:pPr algn="ctr">
              <a:spcBef>
                <a:spcPct val="50000"/>
              </a:spcBef>
              <a:defRPr/>
            </a:pPr>
            <a:endParaRPr lang="en-US" sz="2000" dirty="0"/>
          </a:p>
          <a:p>
            <a:pPr algn="ctr">
              <a:spcBef>
                <a:spcPct val="50000"/>
              </a:spcBef>
              <a:defRPr/>
            </a:pPr>
            <a:r>
              <a:rPr lang="en-US" sz="2000" dirty="0"/>
              <a:t>This presentation is protected by US and International Copyright laws.  Reproduction, distribution, display and use of the presentation without written permission of the speaker is prohibited.</a:t>
            </a:r>
          </a:p>
          <a:p>
            <a:pPr algn="ctr">
              <a:spcBef>
                <a:spcPct val="50000"/>
              </a:spcBef>
              <a:defRPr/>
            </a:pPr>
            <a:endParaRPr lang="en-US" sz="2000" dirty="0">
              <a:solidFill>
                <a:srgbClr val="7F7F7F"/>
              </a:solidFill>
            </a:endParaRPr>
          </a:p>
          <a:p>
            <a:pPr algn="ctr">
              <a:spcBef>
                <a:spcPct val="50000"/>
              </a:spcBef>
              <a:defRPr/>
            </a:pPr>
            <a:r>
              <a:rPr lang="en-US" sz="2400" dirty="0">
                <a:cs typeface="Arial" charset="0"/>
              </a:rPr>
              <a:t>©</a:t>
            </a:r>
            <a:r>
              <a:rPr lang="en-US" sz="2400" dirty="0">
                <a:solidFill>
                  <a:srgbClr val="7F7F7F"/>
                </a:solidFill>
                <a:cs typeface="Arial" charset="0"/>
              </a:rPr>
              <a:t> </a:t>
            </a:r>
            <a:r>
              <a:rPr lang="en-US" sz="2400" b="1" dirty="0">
                <a:solidFill>
                  <a:srgbClr val="00453D"/>
                </a:solidFill>
              </a:rPr>
              <a:t>Tamlyn®</a:t>
            </a:r>
            <a:r>
              <a:rPr lang="en-US" sz="2400" dirty="0">
                <a:solidFill>
                  <a:srgbClr val="7F7F7F"/>
                </a:solidFill>
              </a:rPr>
              <a:t> </a:t>
            </a:r>
            <a:r>
              <a:rPr lang="en-US" sz="2400" dirty="0"/>
              <a:t>2021</a:t>
            </a:r>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04800"/>
            <a:ext cx="3962400" cy="16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xmlns="" id="{EFB92077-B395-4E37-884F-C159BDC8E567}"/>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ABA1C20E-5198-407B-939C-E3D21424701C}"/>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7" name="Right Triangle 6">
            <a:extLst>
              <a:ext uri="{FF2B5EF4-FFF2-40B4-BE49-F238E27FC236}">
                <a16:creationId xmlns:a16="http://schemas.microsoft.com/office/drawing/2014/main" xmlns="" id="{D60F3499-4C91-494A-A802-222C71236F65}"/>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1012103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8001000" cy="523220"/>
          </a:xfrm>
          <a:prstGeom prst="rect">
            <a:avLst/>
          </a:prstGeom>
          <a:noFill/>
        </p:spPr>
        <p:txBody>
          <a:bodyPr wrap="square" rtlCol="0">
            <a:spAutoFit/>
          </a:bodyPr>
          <a:lstStyle/>
          <a:p>
            <a:r>
              <a:rPr lang="en-US" sz="2800" b="1" dirty="0">
                <a:solidFill>
                  <a:prstClr val="black"/>
                </a:solidFill>
              </a:rPr>
              <a:t>Building Science Fundamentals</a:t>
            </a:r>
          </a:p>
        </p:txBody>
      </p:sp>
      <p:sp>
        <p:nvSpPr>
          <p:cNvPr id="10" name="TextBox 9"/>
          <p:cNvSpPr txBox="1"/>
          <p:nvPr/>
        </p:nvSpPr>
        <p:spPr>
          <a:xfrm>
            <a:off x="1752601" y="1747275"/>
            <a:ext cx="6052687" cy="4278094"/>
          </a:xfrm>
          <a:prstGeom prst="rect">
            <a:avLst/>
          </a:prstGeom>
          <a:noFill/>
        </p:spPr>
        <p:txBody>
          <a:bodyPr wrap="square" rtlCol="0">
            <a:spAutoFit/>
          </a:bodyPr>
          <a:lstStyle/>
          <a:p>
            <a:pPr marL="0" lvl="1"/>
            <a:r>
              <a:rPr lang="en-US" sz="2800" b="1" dirty="0">
                <a:solidFill>
                  <a:prstClr val="black"/>
                </a:solidFill>
              </a:rPr>
              <a:t>Air transported moisture</a:t>
            </a:r>
          </a:p>
          <a:p>
            <a:pPr lvl="2" indent="-457200">
              <a:buFont typeface="Arial" panose="020B0604020202020204" pitchFamily="34" charset="0"/>
              <a:buChar char="•"/>
            </a:pPr>
            <a:r>
              <a:rPr lang="en-US" sz="2000" dirty="0"/>
              <a:t>Air-transported moisture can leak into, or out of, buildings</a:t>
            </a:r>
          </a:p>
          <a:p>
            <a:pPr lvl="2" indent="-457200">
              <a:buFont typeface="Arial" panose="020B0604020202020204" pitchFamily="34" charset="0"/>
              <a:buChar char="•"/>
            </a:pPr>
            <a:r>
              <a:rPr lang="en-US" sz="2000" dirty="0"/>
              <a:t>Moisture in it will condense on any surface temperature that is below the dew point</a:t>
            </a:r>
          </a:p>
          <a:p>
            <a:pPr lvl="2" indent="-457200">
              <a:buFont typeface="Arial" panose="020B0604020202020204" pitchFamily="34" charset="0"/>
              <a:buChar char="•"/>
            </a:pPr>
            <a:r>
              <a:rPr lang="en-US" sz="2000" dirty="0"/>
              <a:t>Typical building has miles of cracks and gaps</a:t>
            </a:r>
          </a:p>
          <a:p>
            <a:pPr lvl="2" indent="-457200">
              <a:buFont typeface="Arial" panose="020B0604020202020204" pitchFamily="34" charset="0"/>
              <a:buChar char="•"/>
            </a:pPr>
            <a:endParaRPr lang="en-US" sz="1000" dirty="0">
              <a:solidFill>
                <a:srgbClr val="FF0000"/>
              </a:solidFill>
            </a:endParaRPr>
          </a:p>
          <a:p>
            <a:pPr lvl="2" indent="-457200">
              <a:buFont typeface="Arial" panose="020B0604020202020204" pitchFamily="34" charset="0"/>
              <a:buChar char="•"/>
            </a:pPr>
            <a:endParaRPr lang="en-US" sz="1000" dirty="0">
              <a:solidFill>
                <a:srgbClr val="FF0000"/>
              </a:solidFill>
            </a:endParaRPr>
          </a:p>
          <a:p>
            <a:pPr marL="0" lvl="1"/>
            <a:r>
              <a:rPr lang="en-US" sz="2400" b="1" dirty="0">
                <a:solidFill>
                  <a:srgbClr val="C00000"/>
                </a:solidFill>
              </a:rPr>
              <a:t>Solutions:</a:t>
            </a:r>
            <a:r>
              <a:rPr lang="en-US" sz="2400" dirty="0">
                <a:solidFill>
                  <a:srgbClr val="C00000"/>
                </a:solidFill>
              </a:rPr>
              <a:t> </a:t>
            </a:r>
          </a:p>
          <a:p>
            <a:pPr marL="800100" lvl="2" indent="-342900">
              <a:buFont typeface="Arial" pitchFamily="34" charset="0"/>
              <a:buChar char="•"/>
            </a:pPr>
            <a:r>
              <a:rPr lang="en-US" sz="2000" dirty="0"/>
              <a:t>Install a continuous air barrier system</a:t>
            </a:r>
          </a:p>
          <a:p>
            <a:pPr marL="1257300" lvl="3" indent="-342900">
              <a:buFont typeface="Calibri" panose="020F0502020204030204" pitchFamily="34" charset="0"/>
              <a:buChar char="⁻"/>
            </a:pPr>
            <a:r>
              <a:rPr lang="en-US" sz="2000" dirty="0"/>
              <a:t>Air barrier material (High Performance WRB)</a:t>
            </a:r>
          </a:p>
          <a:p>
            <a:pPr marL="1257300" lvl="3" indent="-342900">
              <a:buFont typeface="Calibri" panose="020F0502020204030204" pitchFamily="34" charset="0"/>
              <a:buChar char="⁻"/>
            </a:pPr>
            <a:r>
              <a:rPr lang="en-US" sz="2000" dirty="0"/>
              <a:t>Air barrier detailing</a:t>
            </a:r>
          </a:p>
          <a:p>
            <a:pPr marL="800100" lvl="2" indent="-342900">
              <a:buFont typeface="Arial" pitchFamily="34" charset="0"/>
              <a:buChar char="•"/>
            </a:pPr>
            <a:r>
              <a:rPr lang="en-US" sz="2000" dirty="0"/>
              <a:t>Additional air sealing from the interior, around all penetrations, plate lines, band joists …</a:t>
            </a: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9826" t="13018" r="11443" b="11111"/>
          <a:stretch/>
        </p:blipFill>
        <p:spPr>
          <a:xfrm rot="5400000">
            <a:off x="7830404" y="3808861"/>
            <a:ext cx="2879676" cy="2081284"/>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1447801"/>
            <a:ext cx="2233684" cy="176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xmlns="" id="{224C1735-3114-43F5-8108-3E078C6DD5D5}"/>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8EE899AF-0352-4D81-BE8E-2FCE6BDBBC2D}"/>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3" name="Right Triangle 12">
            <a:extLst>
              <a:ext uri="{FF2B5EF4-FFF2-40B4-BE49-F238E27FC236}">
                <a16:creationId xmlns:a16="http://schemas.microsoft.com/office/drawing/2014/main" xmlns="" id="{7E5D23BC-3A54-4989-83DF-BF599E2C162D}"/>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Rectangle 13">
            <a:extLst>
              <a:ext uri="{FF2B5EF4-FFF2-40B4-BE49-F238E27FC236}">
                <a16:creationId xmlns:a16="http://schemas.microsoft.com/office/drawing/2014/main" xmlns="" id="{D2881553-5BEF-479A-8128-DD5E5AF5998F}"/>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5" name="Straight Connector 14">
            <a:extLst>
              <a:ext uri="{FF2B5EF4-FFF2-40B4-BE49-F238E27FC236}">
                <a16:creationId xmlns:a16="http://schemas.microsoft.com/office/drawing/2014/main" xmlns="" id="{81E6D8B6-4E5D-4176-8BFC-795FA7CC35AC}"/>
              </a:ext>
            </a:extLst>
          </p:cNvPr>
          <p:cNvCxnSpPr/>
          <p:nvPr/>
        </p:nvCxnSpPr>
        <p:spPr>
          <a:xfrm>
            <a:off x="2438400" y="1343085"/>
            <a:ext cx="75438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0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6" end="6"/>
                                            </p:txEl>
                                          </p:spTgt>
                                        </p:tgtEl>
                                        <p:attrNameLst>
                                          <p:attrName>style.visibility</p:attrName>
                                        </p:attrNameLst>
                                      </p:cBhvr>
                                      <p:to>
                                        <p:strVal val="visible"/>
                                      </p:to>
                                    </p:set>
                                    <p:animEffect transition="in" filter="fade">
                                      <p:cBhvr>
                                        <p:cTn id="12" dur="500"/>
                                        <p:tgtEl>
                                          <p:spTgt spid="10">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7" end="7"/>
                                            </p:txEl>
                                          </p:spTgt>
                                        </p:tgtEl>
                                        <p:attrNameLst>
                                          <p:attrName>style.visibility</p:attrName>
                                        </p:attrNameLst>
                                      </p:cBhvr>
                                      <p:to>
                                        <p:strVal val="visible"/>
                                      </p:to>
                                    </p:set>
                                    <p:animEffect transition="in" filter="fade">
                                      <p:cBhvr>
                                        <p:cTn id="17" dur="500"/>
                                        <p:tgtEl>
                                          <p:spTgt spid="10">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8" end="8"/>
                                            </p:txEl>
                                          </p:spTgt>
                                        </p:tgtEl>
                                        <p:attrNameLst>
                                          <p:attrName>style.visibility</p:attrName>
                                        </p:attrNameLst>
                                      </p:cBhvr>
                                      <p:to>
                                        <p:strVal val="visible"/>
                                      </p:to>
                                    </p:set>
                                    <p:animEffect transition="in" filter="fade">
                                      <p:cBhvr>
                                        <p:cTn id="22" dur="500"/>
                                        <p:tgtEl>
                                          <p:spTgt spid="10">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9" end="9"/>
                                            </p:txEl>
                                          </p:spTgt>
                                        </p:tgtEl>
                                        <p:attrNameLst>
                                          <p:attrName>style.visibility</p:attrName>
                                        </p:attrNameLst>
                                      </p:cBhvr>
                                      <p:to>
                                        <p:strVal val="visible"/>
                                      </p:to>
                                    </p:set>
                                    <p:animEffect transition="in" filter="fade">
                                      <p:cBhvr>
                                        <p:cTn id="27" dur="500"/>
                                        <p:tgtEl>
                                          <p:spTgt spid="10">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0" end="10"/>
                                            </p:txEl>
                                          </p:spTgt>
                                        </p:tgtEl>
                                        <p:attrNameLst>
                                          <p:attrName>style.visibility</p:attrName>
                                        </p:attrNameLst>
                                      </p:cBhvr>
                                      <p:to>
                                        <p:strVal val="visible"/>
                                      </p:to>
                                    </p:set>
                                    <p:animEffect transition="in" filter="fade">
                                      <p:cBhvr>
                                        <p:cTn id="32" dur="500"/>
                                        <p:tgtEl>
                                          <p:spTgt spid="10">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2960" y="1416028"/>
            <a:ext cx="2148840" cy="1032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62200" y="581085"/>
            <a:ext cx="8001000" cy="523220"/>
          </a:xfrm>
          <a:prstGeom prst="rect">
            <a:avLst/>
          </a:prstGeom>
          <a:noFill/>
        </p:spPr>
        <p:txBody>
          <a:bodyPr wrap="square" rtlCol="0">
            <a:spAutoFit/>
          </a:bodyPr>
          <a:lstStyle/>
          <a:p>
            <a:r>
              <a:rPr lang="en-US" sz="2800" b="1" dirty="0">
                <a:solidFill>
                  <a:prstClr val="black"/>
                </a:solidFill>
              </a:rPr>
              <a:t>Building Science Fundamentals</a:t>
            </a:r>
          </a:p>
        </p:txBody>
      </p:sp>
      <p:sp>
        <p:nvSpPr>
          <p:cNvPr id="10" name="TextBox 9"/>
          <p:cNvSpPr txBox="1"/>
          <p:nvPr/>
        </p:nvSpPr>
        <p:spPr>
          <a:xfrm>
            <a:off x="1572126" y="1621259"/>
            <a:ext cx="6352675" cy="4955203"/>
          </a:xfrm>
          <a:prstGeom prst="rect">
            <a:avLst/>
          </a:prstGeom>
          <a:noFill/>
        </p:spPr>
        <p:txBody>
          <a:bodyPr wrap="square" rtlCol="0">
            <a:spAutoFit/>
          </a:bodyPr>
          <a:lstStyle/>
          <a:p>
            <a:pPr marL="0" lvl="1"/>
            <a:r>
              <a:rPr lang="en-US" sz="2800" b="1" dirty="0">
                <a:solidFill>
                  <a:prstClr val="black"/>
                </a:solidFill>
              </a:rPr>
              <a:t>Vapor diffusion</a:t>
            </a:r>
          </a:p>
          <a:p>
            <a:pPr lvl="2" indent="-457200">
              <a:buFont typeface="Arial" panose="020B0604020202020204" pitchFamily="34" charset="0"/>
              <a:buChar char="•"/>
            </a:pPr>
            <a:r>
              <a:rPr lang="en-US" sz="2000" dirty="0"/>
              <a:t>Even without leaks, small amounts of moisture in the form of water vapor can pass through porous building materials through a process called diffusion.</a:t>
            </a:r>
          </a:p>
          <a:p>
            <a:pPr lvl="2" indent="-457200">
              <a:buFont typeface="Arial" panose="020B0604020202020204" pitchFamily="34" charset="0"/>
              <a:buChar char="•"/>
            </a:pPr>
            <a:r>
              <a:rPr lang="en-US" sz="2000" dirty="0"/>
              <a:t>Rate is material dependent (perms)</a:t>
            </a:r>
          </a:p>
          <a:p>
            <a:pPr lvl="2" indent="-457200">
              <a:buFont typeface="Arial" panose="020B0604020202020204" pitchFamily="34" charset="0"/>
              <a:buChar char="•"/>
            </a:pPr>
            <a:r>
              <a:rPr lang="en-US" sz="2000" dirty="0"/>
              <a:t>Temperature and Vapor Pressure dependent</a:t>
            </a:r>
          </a:p>
          <a:p>
            <a:pPr lvl="2" indent="-457200">
              <a:buFont typeface="Arial" panose="020B0604020202020204" pitchFamily="34" charset="0"/>
              <a:buChar char="•"/>
            </a:pPr>
            <a:endParaRPr lang="en-US" sz="1000" dirty="0"/>
          </a:p>
          <a:p>
            <a:pPr marL="0" lvl="1"/>
            <a:r>
              <a:rPr lang="en-US" sz="2400" b="1" dirty="0">
                <a:solidFill>
                  <a:srgbClr val="C00000"/>
                </a:solidFill>
              </a:rPr>
              <a:t>Solutions:</a:t>
            </a:r>
            <a:r>
              <a:rPr lang="en-US" sz="2400" dirty="0">
                <a:solidFill>
                  <a:srgbClr val="C00000"/>
                </a:solidFill>
              </a:rPr>
              <a:t> </a:t>
            </a:r>
          </a:p>
          <a:p>
            <a:pPr marL="800100" lvl="2" indent="-342900">
              <a:buFont typeface="Arial" pitchFamily="34" charset="0"/>
              <a:buChar char="•"/>
            </a:pPr>
            <a:r>
              <a:rPr lang="en-US" sz="2000" dirty="0"/>
              <a:t>Promote drying in wall systems- at least one direction</a:t>
            </a:r>
            <a:endParaRPr lang="en-US" sz="2000" b="1" dirty="0"/>
          </a:p>
          <a:p>
            <a:pPr marL="800100" lvl="2" indent="-342900">
              <a:buFont typeface="Arial" pitchFamily="34" charset="0"/>
              <a:buChar char="•"/>
            </a:pPr>
            <a:r>
              <a:rPr lang="en-US" sz="2000" dirty="0"/>
              <a:t>Higher perms = higher vapor transmission</a:t>
            </a:r>
          </a:p>
          <a:p>
            <a:pPr marL="800100" lvl="2" indent="-342900">
              <a:buFont typeface="Arial" pitchFamily="34" charset="0"/>
              <a:buChar char="•"/>
            </a:pPr>
            <a:r>
              <a:rPr lang="en-US" sz="2000" dirty="0"/>
              <a:t>Material selection and location</a:t>
            </a:r>
          </a:p>
          <a:p>
            <a:pPr marL="1257300" lvl="3" indent="-342900">
              <a:buFont typeface="Calibri" panose="020F0502020204030204" pitchFamily="34" charset="0"/>
              <a:buChar char="⁻"/>
            </a:pPr>
            <a:r>
              <a:rPr lang="en-US" dirty="0"/>
              <a:t>Vapor permeable- Promotes drying (&gt;15 perms)</a:t>
            </a:r>
          </a:p>
          <a:p>
            <a:pPr marL="1257300" lvl="3" indent="-342900">
              <a:buFont typeface="Calibri" panose="020F0502020204030204" pitchFamily="34" charset="0"/>
              <a:buChar char="⁻"/>
            </a:pPr>
            <a:r>
              <a:rPr lang="en-US" dirty="0"/>
              <a:t>Vapor barriers- Limit vapor diffusion </a:t>
            </a:r>
            <a:r>
              <a:rPr lang="en-US" b="1" dirty="0"/>
              <a:t>(cold climates)</a:t>
            </a:r>
            <a:endParaRPr lang="en-US" sz="2400" dirty="0"/>
          </a:p>
          <a:p>
            <a:pPr marL="1257300" lvl="3" indent="-342900">
              <a:buFont typeface="Calibri" panose="020F0502020204030204" pitchFamily="34" charset="0"/>
              <a:buChar char="⁻"/>
            </a:pPr>
            <a:r>
              <a:rPr lang="en-US" dirty="0"/>
              <a:t>Exterior insulation – shift dew point</a:t>
            </a: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4360" y="2455293"/>
            <a:ext cx="2440004" cy="401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xmlns="" id="{867E0C36-BFE9-440F-95D8-FF18A7DC2FFE}"/>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447154C9-C52C-4F8E-904A-524923C07538}"/>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3" name="Right Triangle 12">
            <a:extLst>
              <a:ext uri="{FF2B5EF4-FFF2-40B4-BE49-F238E27FC236}">
                <a16:creationId xmlns:a16="http://schemas.microsoft.com/office/drawing/2014/main" xmlns="" id="{197EE330-FC3A-414A-8B29-D610B390C75C}"/>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Rectangle 13">
            <a:extLst>
              <a:ext uri="{FF2B5EF4-FFF2-40B4-BE49-F238E27FC236}">
                <a16:creationId xmlns:a16="http://schemas.microsoft.com/office/drawing/2014/main" xmlns="" id="{8B5EDC23-0D00-4367-B784-9AEF11B946CA}"/>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5" name="Straight Connector 14">
            <a:extLst>
              <a:ext uri="{FF2B5EF4-FFF2-40B4-BE49-F238E27FC236}">
                <a16:creationId xmlns:a16="http://schemas.microsoft.com/office/drawing/2014/main" xmlns="" id="{ED372571-073F-4AD0-92B1-89894A55E1EC}"/>
              </a:ext>
            </a:extLst>
          </p:cNvPr>
          <p:cNvCxnSpPr/>
          <p:nvPr/>
        </p:nvCxnSpPr>
        <p:spPr>
          <a:xfrm>
            <a:off x="2438400" y="1343085"/>
            <a:ext cx="75438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94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500"/>
                                        <p:tgtEl>
                                          <p:spTgt spid="10">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6" end="6"/>
                                            </p:txEl>
                                          </p:spTgt>
                                        </p:tgtEl>
                                        <p:attrNameLst>
                                          <p:attrName>style.visibility</p:attrName>
                                        </p:attrNameLst>
                                      </p:cBhvr>
                                      <p:to>
                                        <p:strVal val="visible"/>
                                      </p:to>
                                    </p:set>
                                    <p:animEffect transition="in" filter="fade">
                                      <p:cBhvr>
                                        <p:cTn id="12" dur="500"/>
                                        <p:tgtEl>
                                          <p:spTgt spid="10">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7" end="7"/>
                                            </p:txEl>
                                          </p:spTgt>
                                        </p:tgtEl>
                                        <p:attrNameLst>
                                          <p:attrName>style.visibility</p:attrName>
                                        </p:attrNameLst>
                                      </p:cBhvr>
                                      <p:to>
                                        <p:strVal val="visible"/>
                                      </p:to>
                                    </p:set>
                                    <p:animEffect transition="in" filter="fade">
                                      <p:cBhvr>
                                        <p:cTn id="17" dur="500"/>
                                        <p:tgtEl>
                                          <p:spTgt spid="10">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8" end="8"/>
                                            </p:txEl>
                                          </p:spTgt>
                                        </p:tgtEl>
                                        <p:attrNameLst>
                                          <p:attrName>style.visibility</p:attrName>
                                        </p:attrNameLst>
                                      </p:cBhvr>
                                      <p:to>
                                        <p:strVal val="visible"/>
                                      </p:to>
                                    </p:set>
                                    <p:animEffect transition="in" filter="fade">
                                      <p:cBhvr>
                                        <p:cTn id="22" dur="500"/>
                                        <p:tgtEl>
                                          <p:spTgt spid="10">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9" end="9"/>
                                            </p:txEl>
                                          </p:spTgt>
                                        </p:tgtEl>
                                        <p:attrNameLst>
                                          <p:attrName>style.visibility</p:attrName>
                                        </p:attrNameLst>
                                      </p:cBhvr>
                                      <p:to>
                                        <p:strVal val="visible"/>
                                      </p:to>
                                    </p:set>
                                    <p:animEffect transition="in" filter="fade">
                                      <p:cBhvr>
                                        <p:cTn id="27" dur="500"/>
                                        <p:tgtEl>
                                          <p:spTgt spid="10">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0" end="10"/>
                                            </p:txEl>
                                          </p:spTgt>
                                        </p:tgtEl>
                                        <p:attrNameLst>
                                          <p:attrName>style.visibility</p:attrName>
                                        </p:attrNameLst>
                                      </p:cBhvr>
                                      <p:to>
                                        <p:strVal val="visible"/>
                                      </p:to>
                                    </p:set>
                                    <p:animEffect transition="in" filter="fade">
                                      <p:cBhvr>
                                        <p:cTn id="32" dur="500"/>
                                        <p:tgtEl>
                                          <p:spTgt spid="10">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11" end="11"/>
                                            </p:txEl>
                                          </p:spTgt>
                                        </p:tgtEl>
                                        <p:attrNameLst>
                                          <p:attrName>style.visibility</p:attrName>
                                        </p:attrNameLst>
                                      </p:cBhvr>
                                      <p:to>
                                        <p:strVal val="visible"/>
                                      </p:to>
                                    </p:set>
                                    <p:animEffect transition="in" filter="fade">
                                      <p:cBhvr>
                                        <p:cTn id="37"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8001000" cy="523220"/>
          </a:xfrm>
          <a:prstGeom prst="rect">
            <a:avLst/>
          </a:prstGeom>
          <a:noFill/>
        </p:spPr>
        <p:txBody>
          <a:bodyPr wrap="square" rtlCol="0">
            <a:spAutoFit/>
          </a:bodyPr>
          <a:lstStyle/>
          <a:p>
            <a:r>
              <a:rPr lang="en-US" sz="2800" b="1" dirty="0">
                <a:solidFill>
                  <a:prstClr val="black"/>
                </a:solidFill>
              </a:rPr>
              <a:t>Building Science Fundamentals</a:t>
            </a:r>
          </a:p>
        </p:txBody>
      </p:sp>
      <p:grpSp>
        <p:nvGrpSpPr>
          <p:cNvPr id="10" name="Group 9"/>
          <p:cNvGrpSpPr/>
          <p:nvPr/>
        </p:nvGrpSpPr>
        <p:grpSpPr>
          <a:xfrm>
            <a:off x="1806678" y="1447800"/>
            <a:ext cx="6156224" cy="4883150"/>
            <a:chOff x="435077" y="1447800"/>
            <a:chExt cx="6156224" cy="488315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6134101"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5077" y="1447800"/>
              <a:ext cx="6118122" cy="646331"/>
            </a:xfrm>
            <a:prstGeom prst="rect">
              <a:avLst/>
            </a:prstGeom>
            <a:solidFill>
              <a:schemeClr val="bg1"/>
            </a:solidFill>
          </p:spPr>
          <p:txBody>
            <a:bodyPr wrap="square" rtlCol="0">
              <a:spAutoFit/>
            </a:bodyPr>
            <a:lstStyle/>
            <a:p>
              <a:r>
                <a:rPr lang="en-US" sz="3600" b="1" dirty="0">
                  <a:solidFill>
                    <a:schemeClr val="tx2"/>
                  </a:solidFill>
                </a:rPr>
                <a:t>Vapor Diffusion vs. Air Leakage</a:t>
              </a:r>
            </a:p>
          </p:txBody>
        </p:sp>
      </p:grpSp>
      <p:sp>
        <p:nvSpPr>
          <p:cNvPr id="9" name="TextBox 8"/>
          <p:cNvSpPr txBox="1"/>
          <p:nvPr/>
        </p:nvSpPr>
        <p:spPr>
          <a:xfrm>
            <a:off x="8534400" y="2971800"/>
            <a:ext cx="2967680" cy="1200329"/>
          </a:xfrm>
          <a:prstGeom prst="rect">
            <a:avLst/>
          </a:prstGeom>
          <a:noFill/>
        </p:spPr>
        <p:txBody>
          <a:bodyPr wrap="square" rtlCol="0">
            <a:spAutoFit/>
          </a:bodyPr>
          <a:lstStyle/>
          <a:p>
            <a:r>
              <a:rPr lang="en-US" sz="2400" b="1" dirty="0">
                <a:solidFill>
                  <a:srgbClr val="C00000"/>
                </a:solidFill>
              </a:rPr>
              <a:t>Air leakage moves ~100X the amount of moisture vs. diffusion</a:t>
            </a:r>
          </a:p>
        </p:txBody>
      </p:sp>
      <p:sp>
        <p:nvSpPr>
          <p:cNvPr id="12" name="Rectangle 11">
            <a:extLst>
              <a:ext uri="{FF2B5EF4-FFF2-40B4-BE49-F238E27FC236}">
                <a16:creationId xmlns:a16="http://schemas.microsoft.com/office/drawing/2014/main" xmlns="" id="{EA068683-4D0F-4CFE-9C3E-866B0289A87B}"/>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D69DF110-D1B5-474F-8458-379AF83B127B}"/>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4" name="Right Triangle 13">
            <a:extLst>
              <a:ext uri="{FF2B5EF4-FFF2-40B4-BE49-F238E27FC236}">
                <a16:creationId xmlns:a16="http://schemas.microsoft.com/office/drawing/2014/main" xmlns="" id="{63D736A3-58CB-4642-9C1B-F5566E8076A0}"/>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5" name="Rectangle 14">
            <a:extLst>
              <a:ext uri="{FF2B5EF4-FFF2-40B4-BE49-F238E27FC236}">
                <a16:creationId xmlns:a16="http://schemas.microsoft.com/office/drawing/2014/main" xmlns="" id="{22DCD81A-5EF6-4BC9-BCA6-9A4BE01B9BEE}"/>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6" name="Straight Connector 15">
            <a:extLst>
              <a:ext uri="{FF2B5EF4-FFF2-40B4-BE49-F238E27FC236}">
                <a16:creationId xmlns:a16="http://schemas.microsoft.com/office/drawing/2014/main" xmlns="" id="{917391C1-5F44-4E97-8F06-0969CC164BCB}"/>
              </a:ext>
            </a:extLst>
          </p:cNvPr>
          <p:cNvCxnSpPr/>
          <p:nvPr/>
        </p:nvCxnSpPr>
        <p:spPr>
          <a:xfrm>
            <a:off x="2438400" y="1343085"/>
            <a:ext cx="75438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004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781800" y="1465029"/>
            <a:ext cx="3618688" cy="4858775"/>
            <a:chOff x="5257800" y="1465028"/>
            <a:chExt cx="3618688" cy="4858775"/>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57800" y="1465028"/>
              <a:ext cx="3618688"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495644" y="6077582"/>
              <a:ext cx="1143000" cy="246221"/>
            </a:xfrm>
            <a:prstGeom prst="rect">
              <a:avLst/>
            </a:prstGeom>
            <a:noFill/>
          </p:spPr>
          <p:txBody>
            <a:bodyPr wrap="square" rtlCol="0">
              <a:spAutoFit/>
            </a:bodyPr>
            <a:lstStyle/>
            <a:p>
              <a:r>
                <a:rPr lang="en-US" sz="1000" dirty="0">
                  <a:solidFill>
                    <a:schemeClr val="bg1">
                      <a:lumMod val="65000"/>
                    </a:schemeClr>
                  </a:solidFill>
                </a:rPr>
                <a:t>Image source: EPA</a:t>
              </a:r>
            </a:p>
          </p:txBody>
        </p:sp>
      </p:grpSp>
      <p:sp>
        <p:nvSpPr>
          <p:cNvPr id="5" name="TextBox 4"/>
          <p:cNvSpPr txBox="1"/>
          <p:nvPr/>
        </p:nvSpPr>
        <p:spPr>
          <a:xfrm>
            <a:off x="2362200" y="581085"/>
            <a:ext cx="7848600" cy="523220"/>
          </a:xfrm>
          <a:prstGeom prst="rect">
            <a:avLst/>
          </a:prstGeom>
          <a:noFill/>
        </p:spPr>
        <p:txBody>
          <a:bodyPr wrap="square" rtlCol="0">
            <a:spAutoFit/>
          </a:bodyPr>
          <a:lstStyle/>
          <a:p>
            <a:r>
              <a:rPr lang="en-US" sz="2800" b="1" dirty="0">
                <a:solidFill>
                  <a:prstClr val="black"/>
                </a:solidFill>
              </a:rPr>
              <a:t>Causes of Moisture Related Building Failures</a:t>
            </a:r>
          </a:p>
        </p:txBody>
      </p:sp>
      <p:cxnSp>
        <p:nvCxnSpPr>
          <p:cNvPr id="6" name="Straight Connector 5"/>
          <p:cNvCxnSpPr/>
          <p:nvPr/>
        </p:nvCxnSpPr>
        <p:spPr>
          <a:xfrm>
            <a:off x="2438400" y="1343085"/>
            <a:ext cx="73152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71328" y="1526642"/>
            <a:ext cx="4876800" cy="4616648"/>
          </a:xfrm>
          <a:prstGeom prst="rect">
            <a:avLst/>
          </a:prstGeom>
          <a:noFill/>
        </p:spPr>
        <p:txBody>
          <a:bodyPr wrap="square" rtlCol="0">
            <a:spAutoFit/>
          </a:bodyPr>
          <a:lstStyle/>
          <a:p>
            <a:pPr marL="457200" indent="-457200">
              <a:buFont typeface="Arial" panose="020B0604020202020204" pitchFamily="34" charset="0"/>
              <a:buChar char="•"/>
            </a:pPr>
            <a:r>
              <a:rPr lang="en-US" sz="2800" dirty="0"/>
              <a:t>Poor details</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2800" dirty="0"/>
              <a:t>Lack of moisture management plan</a:t>
            </a:r>
          </a:p>
          <a:p>
            <a:r>
              <a:rPr lang="en-US" sz="1400" dirty="0"/>
              <a:t> </a:t>
            </a:r>
          </a:p>
          <a:p>
            <a:pPr marL="457200" indent="-457200">
              <a:buFont typeface="Arial" panose="020B0604020202020204" pitchFamily="34" charset="0"/>
              <a:buChar char="•"/>
            </a:pPr>
            <a:r>
              <a:rPr lang="en-US" sz="2800" dirty="0"/>
              <a:t>Material incompatibility</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2800" dirty="0"/>
              <a:t>Poor workmanship and construction practices</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2800" dirty="0"/>
              <a:t>No redundancy</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2800" dirty="0"/>
              <a:t>Lack of maintenance</a:t>
            </a:r>
            <a:endParaRPr lang="en-US" dirty="0"/>
          </a:p>
        </p:txBody>
      </p:sp>
      <p:sp>
        <p:nvSpPr>
          <p:cNvPr id="12" name="Rectangle 11">
            <a:extLst>
              <a:ext uri="{FF2B5EF4-FFF2-40B4-BE49-F238E27FC236}">
                <a16:creationId xmlns:a16="http://schemas.microsoft.com/office/drawing/2014/main" xmlns="" id="{83BBD460-55FE-4BB2-9818-0BF1AFECD425}"/>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226C79A8-453B-43B5-BAD4-7F587BADD574}"/>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4" name="Right Triangle 13">
            <a:extLst>
              <a:ext uri="{FF2B5EF4-FFF2-40B4-BE49-F238E27FC236}">
                <a16:creationId xmlns:a16="http://schemas.microsoft.com/office/drawing/2014/main" xmlns="" id="{9CFC72A5-7039-4B8E-8DF0-5D8BAEAF21C8}"/>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5" name="Rectangle 14">
            <a:extLst>
              <a:ext uri="{FF2B5EF4-FFF2-40B4-BE49-F238E27FC236}">
                <a16:creationId xmlns:a16="http://schemas.microsoft.com/office/drawing/2014/main" xmlns="" id="{DE00DCFF-105E-4828-AA93-6F63379C0E69}"/>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67195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94857" y="661427"/>
            <a:ext cx="7391400" cy="523220"/>
          </a:xfrm>
          <a:prstGeom prst="rect">
            <a:avLst/>
          </a:prstGeom>
          <a:noFill/>
        </p:spPr>
        <p:txBody>
          <a:bodyPr wrap="square" rtlCol="0">
            <a:spAutoFit/>
          </a:bodyPr>
          <a:lstStyle/>
          <a:p>
            <a:r>
              <a:rPr lang="en-US" sz="2800" b="1" dirty="0">
                <a:solidFill>
                  <a:prstClr val="black"/>
                </a:solidFill>
              </a:rPr>
              <a:t>Moisture Management - Types of Wall Systems</a:t>
            </a:r>
          </a:p>
        </p:txBody>
      </p:sp>
      <p:sp>
        <p:nvSpPr>
          <p:cNvPr id="7" name="TextBox 6"/>
          <p:cNvSpPr txBox="1"/>
          <p:nvPr/>
        </p:nvSpPr>
        <p:spPr>
          <a:xfrm>
            <a:off x="1558049" y="1905000"/>
            <a:ext cx="9067801" cy="800219"/>
          </a:xfrm>
          <a:prstGeom prst="rect">
            <a:avLst/>
          </a:prstGeom>
          <a:noFill/>
        </p:spPr>
        <p:txBody>
          <a:bodyPr wrap="square" rtlCol="0">
            <a:spAutoFit/>
          </a:bodyPr>
          <a:lstStyle/>
          <a:p>
            <a:r>
              <a:rPr lang="en-US" sz="2800" b="1" dirty="0">
                <a:solidFill>
                  <a:prstClr val="black"/>
                </a:solidFill>
              </a:rPr>
              <a:t>  </a:t>
            </a:r>
            <a:r>
              <a:rPr lang="en-US" sz="2800" b="1" u="sng" dirty="0">
                <a:solidFill>
                  <a:prstClr val="black"/>
                </a:solidFill>
              </a:rPr>
              <a:t>Barrier Walls</a:t>
            </a:r>
            <a:r>
              <a:rPr lang="en-US" sz="2800" b="1" dirty="0">
                <a:solidFill>
                  <a:prstClr val="black"/>
                </a:solidFill>
              </a:rPr>
              <a:t>	      </a:t>
            </a:r>
            <a:r>
              <a:rPr lang="en-US" sz="2800" b="1" u="sng" dirty="0">
                <a:solidFill>
                  <a:prstClr val="black"/>
                </a:solidFill>
              </a:rPr>
              <a:t>Drainable Walls</a:t>
            </a:r>
            <a:r>
              <a:rPr lang="en-US" sz="2800" b="1" dirty="0">
                <a:solidFill>
                  <a:prstClr val="black"/>
                </a:solidFill>
              </a:rPr>
              <a:t>          </a:t>
            </a:r>
            <a:r>
              <a:rPr lang="en-US" sz="2800" b="1" u="sng" dirty="0" err="1">
                <a:solidFill>
                  <a:prstClr val="black"/>
                </a:solidFill>
              </a:rPr>
              <a:t>Rainscreen</a:t>
            </a:r>
            <a:r>
              <a:rPr lang="en-US" sz="2800" b="1" u="sng" dirty="0">
                <a:solidFill>
                  <a:prstClr val="black"/>
                </a:solidFill>
              </a:rPr>
              <a:t> Walls</a:t>
            </a:r>
            <a:endParaRPr lang="en-US" b="1" u="sng" dirty="0">
              <a:solidFill>
                <a:prstClr val="black"/>
              </a:solidFill>
            </a:endParaRPr>
          </a:p>
          <a:p>
            <a:endParaRPr lang="en-US" b="1" dirty="0">
              <a:solidFill>
                <a:prstClr val="black"/>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398" y="2825891"/>
            <a:ext cx="2438402" cy="3260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990" y="2636073"/>
            <a:ext cx="2669611" cy="354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438" y="2457300"/>
            <a:ext cx="2773363" cy="362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xmlns="" id="{A913B02F-E597-4222-A294-ADC99D31FB5F}"/>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5F5AF8AB-C794-4EC0-A0FF-1824FB95FA4A}"/>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4" name="Right Triangle 13">
            <a:extLst>
              <a:ext uri="{FF2B5EF4-FFF2-40B4-BE49-F238E27FC236}">
                <a16:creationId xmlns:a16="http://schemas.microsoft.com/office/drawing/2014/main" xmlns="" id="{B5F25752-E221-4C78-BADD-93217AE66A06}"/>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5" name="Rectangle 14">
            <a:extLst>
              <a:ext uri="{FF2B5EF4-FFF2-40B4-BE49-F238E27FC236}">
                <a16:creationId xmlns:a16="http://schemas.microsoft.com/office/drawing/2014/main" xmlns="" id="{2EF2A895-D45E-4B74-8585-0C37B69630F6}"/>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6" name="Straight Connector 15">
            <a:extLst>
              <a:ext uri="{FF2B5EF4-FFF2-40B4-BE49-F238E27FC236}">
                <a16:creationId xmlns:a16="http://schemas.microsoft.com/office/drawing/2014/main" xmlns="" id="{85FB3338-DCF3-4212-AFBC-83312187CE41}"/>
              </a:ext>
            </a:extLst>
          </p:cNvPr>
          <p:cNvCxnSpPr/>
          <p:nvPr/>
        </p:nvCxnSpPr>
        <p:spPr>
          <a:xfrm>
            <a:off x="2438400" y="1343085"/>
            <a:ext cx="75438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999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7924800" cy="523220"/>
          </a:xfrm>
          <a:prstGeom prst="rect">
            <a:avLst/>
          </a:prstGeom>
          <a:noFill/>
        </p:spPr>
        <p:txBody>
          <a:bodyPr wrap="square" rtlCol="0">
            <a:spAutoFit/>
          </a:bodyPr>
          <a:lstStyle/>
          <a:p>
            <a:r>
              <a:rPr lang="en-US" sz="2800" b="1" dirty="0">
                <a:solidFill>
                  <a:prstClr val="black"/>
                </a:solidFill>
              </a:rPr>
              <a:t>Barrier Walls</a:t>
            </a:r>
          </a:p>
        </p:txBody>
      </p:sp>
      <p:cxnSp>
        <p:nvCxnSpPr>
          <p:cNvPr id="6" name="Straight Connector 5"/>
          <p:cNvCxnSpPr/>
          <p:nvPr/>
        </p:nvCxnSpPr>
        <p:spPr>
          <a:xfrm>
            <a:off x="2438400" y="1343085"/>
            <a:ext cx="29718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65637" y="1445741"/>
            <a:ext cx="4038600" cy="2677656"/>
          </a:xfrm>
          <a:prstGeom prst="rect">
            <a:avLst/>
          </a:prstGeom>
          <a:noFill/>
        </p:spPr>
        <p:txBody>
          <a:bodyPr wrap="square" rtlCol="0">
            <a:spAutoFit/>
          </a:bodyPr>
          <a:lstStyle/>
          <a:p>
            <a:r>
              <a:rPr lang="en-US" sz="2800" b="1" i="1" dirty="0">
                <a:solidFill>
                  <a:srgbClr val="C00000"/>
                </a:solidFill>
              </a:rPr>
              <a:t>Considered Least Effective</a:t>
            </a:r>
          </a:p>
          <a:p>
            <a:endParaRPr lang="en-US" sz="2800" i="1" dirty="0">
              <a:solidFill>
                <a:prstClr val="black"/>
              </a:solidFill>
            </a:endParaRPr>
          </a:p>
          <a:p>
            <a:r>
              <a:rPr lang="en-US" sz="2800" dirty="0">
                <a:solidFill>
                  <a:prstClr val="black"/>
                </a:solidFill>
              </a:rPr>
              <a:t>Relies on face sealing of everything – biggest weakness being joints</a:t>
            </a:r>
          </a:p>
          <a:p>
            <a:endParaRPr lang="en-US" sz="2800" dirty="0">
              <a:solidFill>
                <a:prstClr val="black"/>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638" y="4008069"/>
            <a:ext cx="46958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5995"/>
          <a:stretch/>
        </p:blipFill>
        <p:spPr bwMode="auto">
          <a:xfrm>
            <a:off x="6629400" y="1488592"/>
            <a:ext cx="3948464" cy="1642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013310" y="3131199"/>
            <a:ext cx="2971800" cy="276999"/>
          </a:xfrm>
          <a:prstGeom prst="rect">
            <a:avLst/>
          </a:prstGeom>
          <a:noFill/>
        </p:spPr>
        <p:txBody>
          <a:bodyPr wrap="square" rtlCol="0">
            <a:spAutoFit/>
          </a:bodyPr>
          <a:lstStyle/>
          <a:p>
            <a:pPr algn="ctr"/>
            <a:r>
              <a:rPr lang="en-US" sz="1200" dirty="0">
                <a:solidFill>
                  <a:prstClr val="black"/>
                </a:solidFill>
              </a:rPr>
              <a:t>Paints &amp; Coatings (interior or exterior)</a:t>
            </a: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3600673"/>
            <a:ext cx="1940746" cy="284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xmlns="" id="{EDBC512E-88A2-4722-BF28-0AFD179E0CB4}"/>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06EA6E09-223D-4911-AC89-EDC291603CAF}"/>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5" name="Right Triangle 14">
            <a:extLst>
              <a:ext uri="{FF2B5EF4-FFF2-40B4-BE49-F238E27FC236}">
                <a16:creationId xmlns:a16="http://schemas.microsoft.com/office/drawing/2014/main" xmlns="" id="{2E2E9BF5-1C56-4E60-9FAC-4150F1294579}"/>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Rectangle 15">
            <a:extLst>
              <a:ext uri="{FF2B5EF4-FFF2-40B4-BE49-F238E27FC236}">
                <a16:creationId xmlns:a16="http://schemas.microsoft.com/office/drawing/2014/main" xmlns="" id="{93CEDB3C-B8FC-497C-8F72-9D2C9D83218F}"/>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47657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8001000" cy="523220"/>
          </a:xfrm>
          <a:prstGeom prst="rect">
            <a:avLst/>
          </a:prstGeom>
          <a:noFill/>
        </p:spPr>
        <p:txBody>
          <a:bodyPr wrap="square" rtlCol="0">
            <a:spAutoFit/>
          </a:bodyPr>
          <a:lstStyle/>
          <a:p>
            <a:r>
              <a:rPr lang="en-US" sz="2800" b="1" dirty="0">
                <a:solidFill>
                  <a:prstClr val="black"/>
                </a:solidFill>
              </a:rPr>
              <a:t>Drainable Walls</a:t>
            </a:r>
          </a:p>
        </p:txBody>
      </p:sp>
      <p:cxnSp>
        <p:nvCxnSpPr>
          <p:cNvPr id="6" name="Straight Connector 5"/>
          <p:cNvCxnSpPr/>
          <p:nvPr/>
        </p:nvCxnSpPr>
        <p:spPr>
          <a:xfrm>
            <a:off x="2438400" y="1343085"/>
            <a:ext cx="32766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47850" y="1447800"/>
            <a:ext cx="7734301" cy="1815882"/>
          </a:xfrm>
          <a:prstGeom prst="rect">
            <a:avLst/>
          </a:prstGeom>
          <a:noFill/>
        </p:spPr>
        <p:txBody>
          <a:bodyPr wrap="square" rtlCol="0">
            <a:spAutoFit/>
          </a:bodyPr>
          <a:lstStyle/>
          <a:p>
            <a:r>
              <a:rPr lang="en-US" sz="2800" dirty="0">
                <a:solidFill>
                  <a:prstClr val="black"/>
                </a:solidFill>
              </a:rPr>
              <a:t>Use a water resistive barrier (WRB) to protect the wall assembly from water intrusion</a:t>
            </a:r>
          </a:p>
          <a:p>
            <a:r>
              <a:rPr lang="en-US" sz="2800" dirty="0">
                <a:solidFill>
                  <a:prstClr val="black"/>
                </a:solidFill>
              </a:rPr>
              <a:t>Some claddings have drainage limitations</a:t>
            </a:r>
          </a:p>
          <a:p>
            <a:r>
              <a:rPr lang="en-US" sz="2800" b="1" dirty="0">
                <a:solidFill>
                  <a:srgbClr val="C00000"/>
                </a:solidFill>
              </a:rPr>
              <a:t>Most common, cost-effective application</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352800"/>
            <a:ext cx="280686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3873843"/>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1" y="4426293"/>
            <a:ext cx="28670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1" y="2441575"/>
            <a:ext cx="2206625"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a:extLst>
              <a:ext uri="{FF2B5EF4-FFF2-40B4-BE49-F238E27FC236}">
                <a16:creationId xmlns:a16="http://schemas.microsoft.com/office/drawing/2014/main" xmlns="" id="{E3D9BFF5-3D89-4692-A869-7B776E3FA1CB}"/>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75A95587-80FB-4B31-9D5A-CB6707BB8755}"/>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6" name="Right Triangle 15">
            <a:extLst>
              <a:ext uri="{FF2B5EF4-FFF2-40B4-BE49-F238E27FC236}">
                <a16:creationId xmlns:a16="http://schemas.microsoft.com/office/drawing/2014/main" xmlns="" id="{A99E7BE7-C396-4CBB-A586-6C37126EC07A}"/>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Rectangle 16">
            <a:extLst>
              <a:ext uri="{FF2B5EF4-FFF2-40B4-BE49-F238E27FC236}">
                <a16:creationId xmlns:a16="http://schemas.microsoft.com/office/drawing/2014/main" xmlns="" id="{CD8B78F5-3E98-49F9-8B84-17EAB3BE5473}"/>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06479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8001000" cy="523220"/>
          </a:xfrm>
          <a:prstGeom prst="rect">
            <a:avLst/>
          </a:prstGeom>
          <a:noFill/>
        </p:spPr>
        <p:txBody>
          <a:bodyPr wrap="square" rtlCol="0">
            <a:spAutoFit/>
          </a:bodyPr>
          <a:lstStyle/>
          <a:p>
            <a:r>
              <a:rPr lang="en-US" sz="2800" b="1" dirty="0">
                <a:solidFill>
                  <a:prstClr val="black"/>
                </a:solidFill>
              </a:rPr>
              <a:t>Enhanced Drainable Walls</a:t>
            </a:r>
          </a:p>
        </p:txBody>
      </p:sp>
      <p:cxnSp>
        <p:nvCxnSpPr>
          <p:cNvPr id="6" name="Straight Connector 5"/>
          <p:cNvCxnSpPr/>
          <p:nvPr/>
        </p:nvCxnSpPr>
        <p:spPr>
          <a:xfrm>
            <a:off x="2438400" y="1343085"/>
            <a:ext cx="32766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67250" y="1524000"/>
            <a:ext cx="6814751" cy="2862322"/>
          </a:xfrm>
          <a:prstGeom prst="rect">
            <a:avLst/>
          </a:prstGeom>
          <a:noFill/>
        </p:spPr>
        <p:txBody>
          <a:bodyPr wrap="square" rtlCol="0">
            <a:spAutoFit/>
          </a:bodyPr>
          <a:lstStyle/>
          <a:p>
            <a:pPr algn="ctr"/>
            <a:r>
              <a:rPr lang="en-US" sz="2600" b="1" dirty="0">
                <a:solidFill>
                  <a:srgbClr val="C00000"/>
                </a:solidFill>
              </a:rPr>
              <a:t>Use a Drainable Water Resistive Barrier (WRB)</a:t>
            </a:r>
          </a:p>
          <a:p>
            <a:endParaRPr lang="en-US" sz="800" b="1" dirty="0">
              <a:solidFill>
                <a:srgbClr val="C00000"/>
              </a:solidFill>
            </a:endParaRPr>
          </a:p>
          <a:p>
            <a:pPr marL="457200" indent="-457200">
              <a:buFont typeface="Arial" pitchFamily="34" charset="0"/>
              <a:buChar char="•"/>
            </a:pPr>
            <a:r>
              <a:rPr lang="en-US" sz="2600" dirty="0">
                <a:solidFill>
                  <a:prstClr val="black"/>
                </a:solidFill>
              </a:rPr>
              <a:t>Enhanced drainage and drying</a:t>
            </a:r>
          </a:p>
          <a:p>
            <a:pPr marL="914400" lvl="1" indent="-457200">
              <a:buFont typeface="Calibri" panose="020F0502020204030204" pitchFamily="34" charset="0"/>
              <a:buChar char="⁻"/>
            </a:pPr>
            <a:r>
              <a:rPr lang="en-US" sz="2000" b="1" dirty="0">
                <a:solidFill>
                  <a:srgbClr val="C00000"/>
                </a:solidFill>
              </a:rPr>
              <a:t>&gt;90% drainage efficiency</a:t>
            </a:r>
          </a:p>
          <a:p>
            <a:pPr marL="914400" lvl="1" indent="-457200">
              <a:buFont typeface="Calibri" panose="020F0502020204030204" pitchFamily="34" charset="0"/>
              <a:buChar char="⁻"/>
            </a:pPr>
            <a:r>
              <a:rPr lang="en-US" sz="2000" b="1" dirty="0">
                <a:solidFill>
                  <a:srgbClr val="C00000"/>
                </a:solidFill>
              </a:rPr>
              <a:t>Use non-compressive drainage layer</a:t>
            </a:r>
          </a:p>
          <a:p>
            <a:pPr marL="914400" lvl="1" indent="-457200">
              <a:buFont typeface="Calibri" panose="020F0502020204030204" pitchFamily="34" charset="0"/>
              <a:buChar char="⁻"/>
            </a:pPr>
            <a:r>
              <a:rPr lang="en-US" sz="2000" b="1" dirty="0">
                <a:solidFill>
                  <a:srgbClr val="C00000"/>
                </a:solidFill>
              </a:rPr>
              <a:t>Non linear drainage pattern</a:t>
            </a:r>
          </a:p>
          <a:p>
            <a:pPr marL="914400" lvl="1" indent="-457200">
              <a:buFont typeface="Arial" pitchFamily="34" charset="0"/>
              <a:buChar char="•"/>
            </a:pPr>
            <a:endParaRPr lang="en-US" sz="800" b="1" dirty="0">
              <a:solidFill>
                <a:srgbClr val="C00000"/>
              </a:solidFill>
            </a:endParaRPr>
          </a:p>
          <a:p>
            <a:pPr marL="457200" indent="-457200">
              <a:buFont typeface="Arial" pitchFamily="34" charset="0"/>
              <a:buChar char="•"/>
            </a:pPr>
            <a:r>
              <a:rPr lang="en-US" sz="2600" dirty="0">
                <a:solidFill>
                  <a:prstClr val="black"/>
                </a:solidFill>
              </a:rPr>
              <a:t>Added protection with minor cost impact</a:t>
            </a:r>
          </a:p>
          <a:p>
            <a:pPr marL="457200" indent="-457200">
              <a:buFont typeface="Arial" pitchFamily="34" charset="0"/>
              <a:buChar char="•"/>
            </a:pPr>
            <a:r>
              <a:rPr lang="en-US" sz="2600" dirty="0">
                <a:solidFill>
                  <a:prstClr val="black"/>
                </a:solidFill>
              </a:rPr>
              <a:t>Drainable is sustainable</a:t>
            </a:r>
          </a:p>
        </p:txBody>
      </p:sp>
      <p:pic>
        <p:nvPicPr>
          <p:cNvPr id="2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2106" y="1579292"/>
            <a:ext cx="2392998" cy="155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1117" y="4419601"/>
            <a:ext cx="2241761" cy="213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419599"/>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2106" y="3129978"/>
            <a:ext cx="2233389" cy="182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5010406"/>
            <a:ext cx="2634177" cy="154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4959" y="4419600"/>
            <a:ext cx="2825834" cy="213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xmlns="" id="{FE5A67C5-A4FF-4C5C-BACC-E06FAB4C8FBE}"/>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9" name="Right Triangle 18">
            <a:extLst>
              <a:ext uri="{FF2B5EF4-FFF2-40B4-BE49-F238E27FC236}">
                <a16:creationId xmlns:a16="http://schemas.microsoft.com/office/drawing/2014/main" xmlns="" id="{FC69FE28-395E-44E4-B272-2F962E0D6880}"/>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0" name="Rectangle 19">
            <a:extLst>
              <a:ext uri="{FF2B5EF4-FFF2-40B4-BE49-F238E27FC236}">
                <a16:creationId xmlns:a16="http://schemas.microsoft.com/office/drawing/2014/main" xmlns="" id="{D5FDBBB1-455C-4E4C-812A-FE62382A0D24}"/>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a:extLst>
              <a:ext uri="{FF2B5EF4-FFF2-40B4-BE49-F238E27FC236}">
                <a16:creationId xmlns:a16="http://schemas.microsoft.com/office/drawing/2014/main" xmlns="" id="{13005736-595B-41A7-8B54-AF5FCA565E75}"/>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4161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7924800" cy="523220"/>
          </a:xfrm>
          <a:prstGeom prst="rect">
            <a:avLst/>
          </a:prstGeom>
          <a:noFill/>
        </p:spPr>
        <p:txBody>
          <a:bodyPr wrap="square" rtlCol="0">
            <a:spAutoFit/>
          </a:bodyPr>
          <a:lstStyle/>
          <a:p>
            <a:r>
              <a:rPr lang="en-US" sz="2800" b="1" dirty="0">
                <a:solidFill>
                  <a:prstClr val="black"/>
                </a:solidFill>
              </a:rPr>
              <a:t>Rainscreen Walls</a:t>
            </a:r>
          </a:p>
        </p:txBody>
      </p:sp>
      <p:cxnSp>
        <p:nvCxnSpPr>
          <p:cNvPr id="6" name="Straight Connector 5"/>
          <p:cNvCxnSpPr/>
          <p:nvPr/>
        </p:nvCxnSpPr>
        <p:spPr>
          <a:xfrm>
            <a:off x="2438400" y="1343085"/>
            <a:ext cx="34290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07962" y="1524001"/>
            <a:ext cx="8960038" cy="2800767"/>
          </a:xfrm>
          <a:prstGeom prst="rect">
            <a:avLst/>
          </a:prstGeom>
          <a:noFill/>
        </p:spPr>
        <p:txBody>
          <a:bodyPr wrap="square" rtlCol="0">
            <a:spAutoFit/>
          </a:bodyPr>
          <a:lstStyle/>
          <a:p>
            <a:r>
              <a:rPr lang="en-US" sz="2800" dirty="0">
                <a:solidFill>
                  <a:prstClr val="black"/>
                </a:solidFill>
              </a:rPr>
              <a:t>Have a </a:t>
            </a:r>
            <a:r>
              <a:rPr lang="en-US" sz="2800" b="1" dirty="0">
                <a:solidFill>
                  <a:srgbClr val="C00000"/>
                </a:solidFill>
              </a:rPr>
              <a:t>physical airspace </a:t>
            </a:r>
            <a:r>
              <a:rPr lang="en-US" sz="2800" dirty="0">
                <a:solidFill>
                  <a:prstClr val="black"/>
                </a:solidFill>
              </a:rPr>
              <a:t>between WRB and cladding to </a:t>
            </a:r>
            <a:r>
              <a:rPr lang="en-US" sz="2800" dirty="0"/>
              <a:t>promote greater drying as well as drainage</a:t>
            </a:r>
          </a:p>
          <a:p>
            <a:pPr marL="457200" indent="-457200">
              <a:buFont typeface="Arial" panose="020B0604020202020204" pitchFamily="34" charset="0"/>
              <a:buChar char="•"/>
            </a:pPr>
            <a:r>
              <a:rPr lang="en-US" sz="2400" dirty="0"/>
              <a:t>Typical air space range from ¼” to 1”</a:t>
            </a:r>
          </a:p>
          <a:p>
            <a:pPr marL="457200" indent="-457200">
              <a:buFont typeface="Arial" panose="020B0604020202020204" pitchFamily="34" charset="0"/>
              <a:buChar char="•"/>
            </a:pPr>
            <a:r>
              <a:rPr lang="en-US" sz="2400" dirty="0"/>
              <a:t>Furring products typically plastic or wood- cost, labor intensive</a:t>
            </a:r>
          </a:p>
          <a:p>
            <a:pPr marL="457200" indent="-457200">
              <a:buFont typeface="Arial" panose="020B0604020202020204" pitchFamily="34" charset="0"/>
              <a:buChar char="•"/>
            </a:pPr>
            <a:r>
              <a:rPr lang="en-US" sz="2400" dirty="0"/>
              <a:t>Mesh products- compressible challenges </a:t>
            </a:r>
          </a:p>
          <a:p>
            <a:pPr marL="457200" indent="-457200">
              <a:buFont typeface="Arial" panose="020B0604020202020204" pitchFamily="34" charset="0"/>
              <a:buChar char="•"/>
            </a:pPr>
            <a:r>
              <a:rPr lang="en-US" sz="2400" dirty="0"/>
              <a:t>New innovative </a:t>
            </a:r>
            <a:r>
              <a:rPr lang="en-US" sz="2400" dirty="0" err="1"/>
              <a:t>rainscreen</a:t>
            </a:r>
            <a:r>
              <a:rPr lang="en-US" sz="2400" dirty="0"/>
              <a:t> products available</a:t>
            </a:r>
          </a:p>
          <a:p>
            <a:pPr marL="457200" indent="-457200">
              <a:buFont typeface="Arial" panose="020B0604020202020204" pitchFamily="34" charset="0"/>
              <a:buChar char="•"/>
            </a:pPr>
            <a:r>
              <a:rPr lang="en-US" sz="2400" b="1" dirty="0">
                <a:solidFill>
                  <a:srgbClr val="C00000"/>
                </a:solidFill>
              </a:rPr>
              <a:t>Best Practice - Growing in use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396" y="4495800"/>
            <a:ext cx="6382128" cy="189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397723"/>
            <a:ext cx="2514600" cy="299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xmlns="" id="{017560C9-E161-4B67-9E79-F2F68A3A411F}"/>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1CB21FE0-30D9-4358-8460-9019E1C32298}"/>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5" name="Right Triangle 14">
            <a:extLst>
              <a:ext uri="{FF2B5EF4-FFF2-40B4-BE49-F238E27FC236}">
                <a16:creationId xmlns:a16="http://schemas.microsoft.com/office/drawing/2014/main" xmlns="" id="{2596FFCA-1DD1-425A-9BEB-3F0BC688CC9C}"/>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Rectangle 15">
            <a:extLst>
              <a:ext uri="{FF2B5EF4-FFF2-40B4-BE49-F238E27FC236}">
                <a16:creationId xmlns:a16="http://schemas.microsoft.com/office/drawing/2014/main" xmlns="" id="{01FB227D-9BAC-456D-9929-C1D0DCC6F7A7}"/>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49385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6"/>
            <a:ext cx="7696200" cy="492443"/>
          </a:xfrm>
          <a:prstGeom prst="rect">
            <a:avLst/>
          </a:prstGeom>
          <a:noFill/>
        </p:spPr>
        <p:txBody>
          <a:bodyPr wrap="square" rtlCol="0">
            <a:spAutoFit/>
          </a:bodyPr>
          <a:lstStyle/>
          <a:p>
            <a:r>
              <a:rPr lang="en-US" sz="2600" b="1" dirty="0">
                <a:solidFill>
                  <a:prstClr val="black"/>
                </a:solidFill>
              </a:rPr>
              <a:t>Climate Considerations</a:t>
            </a:r>
          </a:p>
        </p:txBody>
      </p:sp>
      <p:cxnSp>
        <p:nvCxnSpPr>
          <p:cNvPr id="6" name="Straight Connector 5"/>
          <p:cNvCxnSpPr/>
          <p:nvPr/>
        </p:nvCxnSpPr>
        <p:spPr>
          <a:xfrm>
            <a:off x="2438400" y="1343085"/>
            <a:ext cx="73152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33600" y="1542396"/>
            <a:ext cx="8077200" cy="4524315"/>
          </a:xfrm>
          <a:prstGeom prst="rect">
            <a:avLst/>
          </a:prstGeom>
          <a:noFill/>
        </p:spPr>
        <p:txBody>
          <a:bodyPr wrap="square" rtlCol="0">
            <a:spAutoFit/>
          </a:bodyPr>
          <a:lstStyle/>
          <a:p>
            <a:r>
              <a:rPr lang="en-US" sz="3200" dirty="0">
                <a:solidFill>
                  <a:prstClr val="black"/>
                </a:solidFill>
              </a:rPr>
              <a:t>Any area receiving more than </a:t>
            </a:r>
            <a:r>
              <a:rPr lang="en-US" sz="3200" b="1" dirty="0">
                <a:solidFill>
                  <a:srgbClr val="C00000"/>
                </a:solidFill>
              </a:rPr>
              <a:t>20” of annual rainfall</a:t>
            </a:r>
            <a:r>
              <a:rPr lang="en-US" sz="3200" dirty="0">
                <a:solidFill>
                  <a:prstClr val="black"/>
                </a:solidFill>
              </a:rPr>
              <a:t> should incorporate </a:t>
            </a:r>
            <a:r>
              <a:rPr lang="en-US" sz="3200" b="1" dirty="0">
                <a:solidFill>
                  <a:srgbClr val="C00000"/>
                </a:solidFill>
              </a:rPr>
              <a:t>enhanced drainage </a:t>
            </a:r>
            <a:r>
              <a:rPr lang="en-US" sz="3200" dirty="0">
                <a:solidFill>
                  <a:prstClr val="black"/>
                </a:solidFill>
              </a:rPr>
              <a:t>techniques (Drainable Housewrap) in the wall system, especially if using an absorptive/reservoir cladding material. </a:t>
            </a:r>
          </a:p>
          <a:p>
            <a:endParaRPr lang="en-US" sz="3200" dirty="0">
              <a:solidFill>
                <a:prstClr val="black"/>
              </a:solidFill>
            </a:endParaRPr>
          </a:p>
          <a:p>
            <a:r>
              <a:rPr lang="en-US" sz="3200" dirty="0">
                <a:solidFill>
                  <a:prstClr val="black"/>
                </a:solidFill>
              </a:rPr>
              <a:t>Areas receiving </a:t>
            </a:r>
            <a:r>
              <a:rPr lang="en-US" sz="3200" b="1" dirty="0">
                <a:solidFill>
                  <a:srgbClr val="C00000"/>
                </a:solidFill>
              </a:rPr>
              <a:t>40” of annual rainfall </a:t>
            </a:r>
            <a:r>
              <a:rPr lang="en-US" sz="3200" dirty="0">
                <a:solidFill>
                  <a:prstClr val="black"/>
                </a:solidFill>
              </a:rPr>
              <a:t>should utilize a </a:t>
            </a:r>
            <a:r>
              <a:rPr lang="en-US" sz="3200" b="1" dirty="0">
                <a:solidFill>
                  <a:srgbClr val="C00000"/>
                </a:solidFill>
              </a:rPr>
              <a:t>rainscreen</a:t>
            </a:r>
            <a:r>
              <a:rPr lang="en-US" sz="3200" dirty="0">
                <a:solidFill>
                  <a:prstClr val="black"/>
                </a:solidFill>
              </a:rPr>
              <a:t> design regardless of cladding material.</a:t>
            </a:r>
          </a:p>
        </p:txBody>
      </p:sp>
      <p:pic>
        <p:nvPicPr>
          <p:cNvPr id="1026" name="Picture 2" descr="BEM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795" y="5638800"/>
            <a:ext cx="2787733" cy="85776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8E09EB14-8FA9-4AA2-87F7-D6C9C067A7D6}"/>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0B6451AA-905E-408F-A772-197C5CB03CAF}"/>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4" name="Right Triangle 13">
            <a:extLst>
              <a:ext uri="{FF2B5EF4-FFF2-40B4-BE49-F238E27FC236}">
                <a16:creationId xmlns:a16="http://schemas.microsoft.com/office/drawing/2014/main" xmlns="" id="{D0A3B0B1-DED8-41E0-9DD2-6ED90A053FAF}"/>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5" name="Rectangle 14">
            <a:extLst>
              <a:ext uri="{FF2B5EF4-FFF2-40B4-BE49-F238E27FC236}">
                <a16:creationId xmlns:a16="http://schemas.microsoft.com/office/drawing/2014/main" xmlns="" id="{00CABFF2-40B2-4D84-9A16-E7A8DCEDC462}"/>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84495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457200"/>
            <a:ext cx="3657600" cy="4832092"/>
          </a:xfrm>
          <a:prstGeom prst="rect">
            <a:avLst/>
          </a:prstGeom>
          <a:noFill/>
        </p:spPr>
        <p:txBody>
          <a:bodyPr wrap="square" rtlCol="0">
            <a:spAutoFit/>
          </a:bodyPr>
          <a:lstStyle/>
          <a:p>
            <a:r>
              <a:rPr lang="en-US" sz="2200" b="1" dirty="0">
                <a:solidFill>
                  <a:srgbClr val="00453D"/>
                </a:solidFill>
              </a:rPr>
              <a:t>Tamlyn </a:t>
            </a:r>
            <a:r>
              <a:rPr lang="en-US" sz="2200" dirty="0"/>
              <a:t>is a Registered Provider with The American Institute of Architects Continuing Education Systems (AIA/CES), Provider 40117877.</a:t>
            </a:r>
          </a:p>
          <a:p>
            <a:endParaRPr lang="en-US" sz="2200" dirty="0"/>
          </a:p>
          <a:p>
            <a:r>
              <a:rPr lang="en-US" sz="2200" dirty="0">
                <a:cs typeface="65 Helvetica Medium"/>
              </a:rPr>
              <a:t>Credit(s) earned on completion of this course will be reported to </a:t>
            </a:r>
            <a:r>
              <a:rPr lang="en-US" sz="2200" dirty="0">
                <a:cs typeface="Helvetica Neue"/>
              </a:rPr>
              <a:t>AIA CES </a:t>
            </a:r>
            <a:r>
              <a:rPr lang="en-US" sz="2200" dirty="0">
                <a:cs typeface="65 Helvetica Medium"/>
              </a:rPr>
              <a:t>for AIA members. Certificates of Completion for both AIA members and non-AIA members are available upon request.</a:t>
            </a:r>
            <a:endParaRPr lang="en-US" sz="2200" b="1" dirty="0"/>
          </a:p>
        </p:txBody>
      </p:sp>
      <p:sp>
        <p:nvSpPr>
          <p:cNvPr id="6" name="TextBox 5"/>
          <p:cNvSpPr txBox="1"/>
          <p:nvPr/>
        </p:nvSpPr>
        <p:spPr>
          <a:xfrm>
            <a:off x="6324600" y="457201"/>
            <a:ext cx="3429000" cy="5823133"/>
          </a:xfrm>
          <a:prstGeom prst="rect">
            <a:avLst/>
          </a:prstGeom>
          <a:noFill/>
        </p:spPr>
        <p:txBody>
          <a:bodyPr wrap="square" rtlCol="0">
            <a:spAutoFit/>
          </a:bodyPr>
          <a:lstStyle/>
          <a:p>
            <a:pPr>
              <a:spcBef>
                <a:spcPct val="20000"/>
              </a:spcBef>
              <a:defRPr/>
            </a:pPr>
            <a:r>
              <a:rPr lang="en-US" sz="2200" dirty="0">
                <a:cs typeface="65 Helvetica Medium"/>
              </a:rPr>
              <a:t>This course is registered with </a:t>
            </a:r>
            <a:r>
              <a:rPr lang="en-US" sz="2200" dirty="0">
                <a:cs typeface="Helvetica Neue"/>
              </a:rPr>
              <a:t>AIA CES</a:t>
            </a:r>
            <a:r>
              <a:rPr lang="en-US" sz="2200" dirty="0">
                <a:cs typeface="65 Helvetica Medium"/>
              </a:rPr>
              <a:t> for continuing professional education. As such, it does not include content that may be deemed or construed to be an approval or endorsement by the AIA of any material of construction or any method or manner of</a:t>
            </a:r>
            <a:br>
              <a:rPr lang="en-US" sz="2200" dirty="0">
                <a:cs typeface="65 Helvetica Medium"/>
              </a:rPr>
            </a:br>
            <a:r>
              <a:rPr lang="en-US" sz="2200" dirty="0">
                <a:cs typeface="65 Helvetica Medium"/>
              </a:rPr>
              <a:t>handling, using, distributing, or dealing in any material or product.</a:t>
            </a:r>
          </a:p>
          <a:p>
            <a:pPr>
              <a:spcBef>
                <a:spcPct val="20000"/>
              </a:spcBef>
              <a:defRPr/>
            </a:pPr>
            <a:r>
              <a:rPr lang="en-US" sz="1600" dirty="0">
                <a:cs typeface="65 Helvetica Medium"/>
              </a:rPr>
              <a:t>_______________________________</a:t>
            </a:r>
          </a:p>
          <a:p>
            <a:pPr>
              <a:spcBef>
                <a:spcPct val="20000"/>
              </a:spcBef>
              <a:defRPr/>
            </a:pPr>
            <a:r>
              <a:rPr lang="en-US" sz="1600" dirty="0">
                <a:cs typeface="65 Helvetica Medium"/>
              </a:rPr>
              <a:t>Questions related to specific materials, methods, and services will be addressed at the conclusion of this presentation.</a:t>
            </a:r>
            <a:endParaRPr lang="en-US" sz="2000" dirty="0">
              <a:solidFill>
                <a:schemeClr val="tx1">
                  <a:lumMod val="65000"/>
                  <a:lumOff val="35000"/>
                </a:schemeClr>
              </a:solidFill>
              <a:cs typeface="65 Helvetica Medium"/>
            </a:endParaRPr>
          </a:p>
        </p:txBody>
      </p:sp>
      <p:pic>
        <p:nvPicPr>
          <p:cNvPr id="7" name="Picture 6"/>
          <p:cNvPicPr>
            <a:picLocks noChangeAspect="1"/>
          </p:cNvPicPr>
          <p:nvPr/>
        </p:nvPicPr>
        <p:blipFill>
          <a:blip r:embed="rId3" cstate="print"/>
          <a:stretch>
            <a:fillRect/>
          </a:stretch>
        </p:blipFill>
        <p:spPr>
          <a:xfrm>
            <a:off x="9842500" y="5715000"/>
            <a:ext cx="673100" cy="685800"/>
          </a:xfrm>
          <a:prstGeom prst="rect">
            <a:avLst/>
          </a:prstGeom>
        </p:spPr>
      </p:pic>
      <p:sp>
        <p:nvSpPr>
          <p:cNvPr id="8" name="Rectangle 7">
            <a:extLst>
              <a:ext uri="{FF2B5EF4-FFF2-40B4-BE49-F238E27FC236}">
                <a16:creationId xmlns:a16="http://schemas.microsoft.com/office/drawing/2014/main" xmlns="" id="{6019CB58-D41F-4C31-B13F-5B45622B1BE6}"/>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89009E01-B8EE-413C-97D3-D8248E5F5EBA}"/>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0" name="Right Triangle 9">
            <a:extLst>
              <a:ext uri="{FF2B5EF4-FFF2-40B4-BE49-F238E27FC236}">
                <a16:creationId xmlns:a16="http://schemas.microsoft.com/office/drawing/2014/main" xmlns="" id="{3509298D-3506-4AFC-B1C7-22E23274CC09}"/>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1480485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7391400" cy="523220"/>
          </a:xfrm>
          <a:prstGeom prst="rect">
            <a:avLst/>
          </a:prstGeom>
          <a:noFill/>
        </p:spPr>
        <p:txBody>
          <a:bodyPr wrap="square" rtlCol="0">
            <a:spAutoFit/>
          </a:bodyPr>
          <a:lstStyle/>
          <a:p>
            <a:r>
              <a:rPr lang="en-US" sz="2800" b="1" dirty="0">
                <a:solidFill>
                  <a:prstClr val="black"/>
                </a:solidFill>
              </a:rPr>
              <a:t>Components of a Moisture Management System</a:t>
            </a:r>
          </a:p>
        </p:txBody>
      </p:sp>
      <p:cxnSp>
        <p:nvCxnSpPr>
          <p:cNvPr id="6" name="Straight Connector 5"/>
          <p:cNvCxnSpPr/>
          <p:nvPr/>
        </p:nvCxnSpPr>
        <p:spPr>
          <a:xfrm>
            <a:off x="2438400" y="1343085"/>
            <a:ext cx="73152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1762" y="1524000"/>
            <a:ext cx="5835838" cy="4770537"/>
          </a:xfrm>
          <a:prstGeom prst="rect">
            <a:avLst/>
          </a:prstGeom>
          <a:noFill/>
        </p:spPr>
        <p:txBody>
          <a:bodyPr wrap="square" rtlCol="0">
            <a:spAutoFit/>
          </a:bodyPr>
          <a:lstStyle/>
          <a:p>
            <a:pPr marL="457200" indent="-457200">
              <a:buFont typeface="Arial" panose="020B0604020202020204" pitchFamily="34" charset="0"/>
              <a:buChar char="•"/>
            </a:pPr>
            <a:r>
              <a:rPr lang="en-US" sz="2400" dirty="0"/>
              <a:t>Water resistive barriers (WRBs)- </a:t>
            </a:r>
            <a:r>
              <a:rPr lang="en-US" b="1" dirty="0">
                <a:solidFill>
                  <a:srgbClr val="C00000"/>
                </a:solidFill>
              </a:rPr>
              <a:t>Required</a:t>
            </a:r>
            <a:endParaRPr lang="en-US" sz="2400" b="1" dirty="0"/>
          </a:p>
          <a:p>
            <a:pPr marL="457200" indent="-457200">
              <a:buFont typeface="Arial" panose="020B0604020202020204" pitchFamily="34" charset="0"/>
              <a:buChar char="•"/>
            </a:pPr>
            <a:r>
              <a:rPr lang="en-US" sz="2400" dirty="0"/>
              <a:t>Drainable WRBs- </a:t>
            </a:r>
            <a:r>
              <a:rPr lang="en-US" b="1" dirty="0">
                <a:solidFill>
                  <a:srgbClr val="C00000"/>
                </a:solidFill>
              </a:rPr>
              <a:t>Enhanced Drainage + Drying</a:t>
            </a:r>
          </a:p>
          <a:p>
            <a:pPr marL="457200" indent="-457200">
              <a:buFont typeface="Arial" panose="020B0604020202020204" pitchFamily="34" charset="0"/>
              <a:buChar char="•"/>
            </a:pPr>
            <a:r>
              <a:rPr lang="en-US" sz="2400" dirty="0" err="1"/>
              <a:t>Rainscreens</a:t>
            </a:r>
            <a:r>
              <a:rPr lang="en-US" sz="2400" dirty="0"/>
              <a:t>- </a:t>
            </a:r>
            <a:r>
              <a:rPr lang="en-US" b="1" dirty="0">
                <a:solidFill>
                  <a:srgbClr val="C00000"/>
                </a:solidFill>
              </a:rPr>
              <a:t>Best Practice</a:t>
            </a:r>
          </a:p>
          <a:p>
            <a:pPr marL="457200" indent="-457200">
              <a:buFont typeface="Arial" panose="020B0604020202020204" pitchFamily="34" charset="0"/>
              <a:buChar char="•"/>
            </a:pPr>
            <a:endParaRPr lang="en-US" sz="800" b="1" dirty="0">
              <a:solidFill>
                <a:srgbClr val="C00000"/>
              </a:solidFill>
            </a:endParaRPr>
          </a:p>
          <a:p>
            <a:pPr algn="ctr"/>
            <a:r>
              <a:rPr lang="en-US" sz="2400" b="1" u="sng" dirty="0"/>
              <a:t>Essential Details</a:t>
            </a:r>
          </a:p>
          <a:p>
            <a:pPr marL="914400" lvl="1" indent="-457200">
              <a:buFont typeface="Wingdings" pitchFamily="2" charset="2"/>
              <a:buChar char="ü"/>
            </a:pPr>
            <a:r>
              <a:rPr lang="en-US" sz="2000" dirty="0"/>
              <a:t>Lap all layers shingle fashion</a:t>
            </a:r>
          </a:p>
          <a:p>
            <a:pPr marL="914400" lvl="1" indent="-457200">
              <a:buFont typeface="Wingdings" pitchFamily="2" charset="2"/>
              <a:buChar char="ü"/>
            </a:pPr>
            <a:r>
              <a:rPr lang="en-US" sz="2000" dirty="0"/>
              <a:t>Step and Kick-Out flashings </a:t>
            </a:r>
          </a:p>
          <a:p>
            <a:pPr marL="914400" lvl="1" indent="-457200">
              <a:buFont typeface="Wingdings" pitchFamily="2" charset="2"/>
              <a:buChar char="ü"/>
            </a:pPr>
            <a:r>
              <a:rPr lang="en-US" sz="2000" dirty="0"/>
              <a:t>All penetrations sealed</a:t>
            </a:r>
          </a:p>
          <a:p>
            <a:pPr marL="914400" lvl="1" indent="-457200">
              <a:buFont typeface="Wingdings" pitchFamily="2" charset="2"/>
              <a:buChar char="ü"/>
            </a:pPr>
            <a:r>
              <a:rPr lang="en-US" sz="2000" dirty="0"/>
              <a:t>Thru-wall flashing at cladding transitions, openings and at the wall base </a:t>
            </a:r>
          </a:p>
          <a:p>
            <a:pPr marL="914400" lvl="1" indent="-457200">
              <a:buFont typeface="Wingdings" pitchFamily="2" charset="2"/>
              <a:buChar char="ü"/>
            </a:pPr>
            <a:r>
              <a:rPr lang="en-US" sz="2000" dirty="0"/>
              <a:t>Self-adhered flashing systems and compatible sealants</a:t>
            </a:r>
          </a:p>
          <a:p>
            <a:pPr marL="914400" lvl="1" indent="-457200">
              <a:buFont typeface="Wingdings" pitchFamily="2" charset="2"/>
              <a:buChar char="ü"/>
            </a:pPr>
            <a:r>
              <a:rPr lang="en-US" sz="2000" dirty="0"/>
              <a:t>A continuous exterior air barrier and interior air seal - Redundancy</a:t>
            </a:r>
          </a:p>
          <a:p>
            <a:pPr marL="914400" lvl="1" indent="-457200">
              <a:buFont typeface="Wingdings" pitchFamily="2" charset="2"/>
              <a:buChar char="ü"/>
            </a:pPr>
            <a:r>
              <a:rPr lang="en-US" sz="2000" dirty="0"/>
              <a:t>Material selection- Vapor permeability</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382" y="1719463"/>
            <a:ext cx="3546085" cy="399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44026" y="6046082"/>
            <a:ext cx="3234796" cy="461665"/>
          </a:xfrm>
          <a:prstGeom prst="rect">
            <a:avLst/>
          </a:prstGeom>
          <a:noFill/>
        </p:spPr>
        <p:txBody>
          <a:bodyPr wrap="none" rtlCol="0">
            <a:spAutoFit/>
          </a:bodyPr>
          <a:lstStyle/>
          <a:p>
            <a:r>
              <a:rPr lang="en-US" sz="2400" b="1" dirty="0">
                <a:solidFill>
                  <a:srgbClr val="285032"/>
                </a:solidFill>
              </a:rPr>
              <a:t>Drainable is Sustainable</a:t>
            </a:r>
          </a:p>
        </p:txBody>
      </p:sp>
      <p:sp>
        <p:nvSpPr>
          <p:cNvPr id="11" name="Rectangle 10">
            <a:extLst>
              <a:ext uri="{FF2B5EF4-FFF2-40B4-BE49-F238E27FC236}">
                <a16:creationId xmlns:a16="http://schemas.microsoft.com/office/drawing/2014/main" xmlns="" id="{B94E644C-FCA4-455F-82DA-4B14B5A3698D}"/>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30283F67-87B4-411F-9D1A-069758F20CB0}"/>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5" name="Right Triangle 14">
            <a:extLst>
              <a:ext uri="{FF2B5EF4-FFF2-40B4-BE49-F238E27FC236}">
                <a16:creationId xmlns:a16="http://schemas.microsoft.com/office/drawing/2014/main" xmlns="" id="{8E9DE223-A9DA-43B2-A253-587267E63E50}"/>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Rectangle 15">
            <a:extLst>
              <a:ext uri="{FF2B5EF4-FFF2-40B4-BE49-F238E27FC236}">
                <a16:creationId xmlns:a16="http://schemas.microsoft.com/office/drawing/2014/main" xmlns="" id="{4C4C813D-C44B-47F8-BBAB-9E573E8EA023}"/>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89451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2576" y="4859630"/>
            <a:ext cx="2450535" cy="132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62200" y="581085"/>
            <a:ext cx="7391400" cy="523220"/>
          </a:xfrm>
          <a:prstGeom prst="rect">
            <a:avLst/>
          </a:prstGeom>
          <a:noFill/>
        </p:spPr>
        <p:txBody>
          <a:bodyPr wrap="square" rtlCol="0">
            <a:spAutoFit/>
          </a:bodyPr>
          <a:lstStyle/>
          <a:p>
            <a:r>
              <a:rPr lang="en-US" sz="2800" b="1" dirty="0">
                <a:solidFill>
                  <a:prstClr val="black"/>
                </a:solidFill>
              </a:rPr>
              <a:t>Water Management System Considerations</a:t>
            </a:r>
            <a:endParaRPr lang="en-US" sz="2800" b="1" u="sng" dirty="0">
              <a:solidFill>
                <a:prstClr val="black"/>
              </a:solidFill>
            </a:endParaRPr>
          </a:p>
        </p:txBody>
      </p:sp>
      <p:cxnSp>
        <p:nvCxnSpPr>
          <p:cNvPr id="6" name="Straight Connector 5"/>
          <p:cNvCxnSpPr/>
          <p:nvPr/>
        </p:nvCxnSpPr>
        <p:spPr>
          <a:xfrm>
            <a:off x="2438400" y="1343085"/>
            <a:ext cx="73152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109"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t="22950" r="14673"/>
          <a:stretch/>
        </p:blipFill>
        <p:spPr bwMode="auto">
          <a:xfrm>
            <a:off x="8001000" y="4063374"/>
            <a:ext cx="2667000" cy="182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3500" y="1466057"/>
            <a:ext cx="2063191" cy="196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0250" y="1524000"/>
            <a:ext cx="356636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070735" y="2927121"/>
            <a:ext cx="2505395" cy="584775"/>
          </a:xfrm>
          <a:prstGeom prst="rect">
            <a:avLst/>
          </a:prstGeom>
          <a:noFill/>
        </p:spPr>
        <p:txBody>
          <a:bodyPr wrap="square" rtlCol="0">
            <a:spAutoFit/>
          </a:bodyPr>
          <a:lstStyle/>
          <a:p>
            <a:pPr algn="ctr"/>
            <a:r>
              <a:rPr lang="en-US" sz="1600" dirty="0"/>
              <a:t>Flash windows &amp; doors per ASTM 2112</a:t>
            </a:r>
          </a:p>
        </p:txBody>
      </p:sp>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3828" y="3733800"/>
            <a:ext cx="324302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634338" y="4258008"/>
            <a:ext cx="2505395" cy="338554"/>
          </a:xfrm>
          <a:prstGeom prst="rect">
            <a:avLst/>
          </a:prstGeom>
          <a:noFill/>
        </p:spPr>
        <p:txBody>
          <a:bodyPr wrap="square" rtlCol="0">
            <a:spAutoFit/>
          </a:bodyPr>
          <a:lstStyle/>
          <a:p>
            <a:pPr algn="ctr"/>
            <a:r>
              <a:rPr lang="en-US" sz="1600" dirty="0"/>
              <a:t>Use drainable systems</a:t>
            </a:r>
          </a:p>
        </p:txBody>
      </p:sp>
      <p:pic>
        <p:nvPicPr>
          <p:cNvPr id="41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1466056"/>
            <a:ext cx="2895600" cy="268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925852" y="6002630"/>
            <a:ext cx="2505395" cy="584775"/>
          </a:xfrm>
          <a:prstGeom prst="rect">
            <a:avLst/>
          </a:prstGeom>
          <a:noFill/>
        </p:spPr>
        <p:txBody>
          <a:bodyPr wrap="square" rtlCol="0">
            <a:spAutoFit/>
          </a:bodyPr>
          <a:lstStyle/>
          <a:p>
            <a:pPr algn="ctr"/>
            <a:r>
              <a:rPr lang="en-US" sz="1600" dirty="0"/>
              <a:t>Lap layers shingle fashion and use seam tape</a:t>
            </a:r>
          </a:p>
        </p:txBody>
      </p:sp>
      <p:sp>
        <p:nvSpPr>
          <p:cNvPr id="24" name="TextBox 23"/>
          <p:cNvSpPr txBox="1"/>
          <p:nvPr/>
        </p:nvSpPr>
        <p:spPr>
          <a:xfrm>
            <a:off x="1634339" y="6015503"/>
            <a:ext cx="2505395" cy="338554"/>
          </a:xfrm>
          <a:prstGeom prst="rect">
            <a:avLst/>
          </a:prstGeom>
          <a:noFill/>
        </p:spPr>
        <p:txBody>
          <a:bodyPr wrap="square" rtlCol="0">
            <a:spAutoFit/>
          </a:bodyPr>
          <a:lstStyle/>
          <a:p>
            <a:pPr algn="ctr"/>
            <a:r>
              <a:rPr lang="en-US" sz="1600" dirty="0"/>
              <a:t>Use capped fasteners</a:t>
            </a:r>
          </a:p>
        </p:txBody>
      </p:sp>
      <p:sp>
        <p:nvSpPr>
          <p:cNvPr id="25" name="TextBox 24"/>
          <p:cNvSpPr txBox="1"/>
          <p:nvPr/>
        </p:nvSpPr>
        <p:spPr>
          <a:xfrm>
            <a:off x="8106617" y="5892393"/>
            <a:ext cx="2505395" cy="584775"/>
          </a:xfrm>
          <a:prstGeom prst="rect">
            <a:avLst/>
          </a:prstGeom>
          <a:noFill/>
        </p:spPr>
        <p:txBody>
          <a:bodyPr wrap="square" rtlCol="0">
            <a:spAutoFit/>
          </a:bodyPr>
          <a:lstStyle/>
          <a:p>
            <a:pPr algn="ctr"/>
            <a:r>
              <a:rPr lang="en-US" sz="1600" dirty="0"/>
              <a:t>Apply flashing with rigid roller or applicator</a:t>
            </a:r>
          </a:p>
        </p:txBody>
      </p:sp>
      <p:sp>
        <p:nvSpPr>
          <p:cNvPr id="26" name="TextBox 25"/>
          <p:cNvSpPr txBox="1"/>
          <p:nvPr/>
        </p:nvSpPr>
        <p:spPr>
          <a:xfrm>
            <a:off x="8102397" y="3448823"/>
            <a:ext cx="2505395" cy="338554"/>
          </a:xfrm>
          <a:prstGeom prst="rect">
            <a:avLst/>
          </a:prstGeom>
          <a:noFill/>
        </p:spPr>
        <p:txBody>
          <a:bodyPr wrap="square" rtlCol="0">
            <a:spAutoFit/>
          </a:bodyPr>
          <a:lstStyle/>
          <a:p>
            <a:pPr algn="ctr"/>
            <a:r>
              <a:rPr lang="en-US" sz="1600" dirty="0"/>
              <a:t>Flash all penetrations</a:t>
            </a:r>
          </a:p>
        </p:txBody>
      </p:sp>
      <p:sp>
        <p:nvSpPr>
          <p:cNvPr id="21" name="Rectangle 20">
            <a:extLst>
              <a:ext uri="{FF2B5EF4-FFF2-40B4-BE49-F238E27FC236}">
                <a16:creationId xmlns:a16="http://schemas.microsoft.com/office/drawing/2014/main" xmlns="" id="{52B47E98-5043-46D5-BAD1-2380AE20690B}"/>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817AF667-5678-4AE0-B64E-F49A3C9A7095}"/>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29" name="Right Triangle 28">
            <a:extLst>
              <a:ext uri="{FF2B5EF4-FFF2-40B4-BE49-F238E27FC236}">
                <a16:creationId xmlns:a16="http://schemas.microsoft.com/office/drawing/2014/main" xmlns="" id="{3F29A5DA-4908-473F-9B13-BDD94EFBB5A3}"/>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0" name="Rectangle 29">
            <a:extLst>
              <a:ext uri="{FF2B5EF4-FFF2-40B4-BE49-F238E27FC236}">
                <a16:creationId xmlns:a16="http://schemas.microsoft.com/office/drawing/2014/main" xmlns="" id="{80938172-9668-4B1F-8850-A5D84C25A2AC}"/>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00562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3888" y="1416949"/>
            <a:ext cx="1408113"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8237" y="1528254"/>
            <a:ext cx="2333137" cy="228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62200" y="543580"/>
            <a:ext cx="7391400" cy="523220"/>
          </a:xfrm>
          <a:prstGeom prst="rect">
            <a:avLst/>
          </a:prstGeom>
          <a:noFill/>
        </p:spPr>
        <p:txBody>
          <a:bodyPr wrap="square" rtlCol="0">
            <a:spAutoFit/>
          </a:bodyPr>
          <a:lstStyle/>
          <a:p>
            <a:r>
              <a:rPr lang="en-US" sz="2800" b="1" dirty="0">
                <a:solidFill>
                  <a:prstClr val="black"/>
                </a:solidFill>
              </a:rPr>
              <a:t>Flashing Roof and Wall Transitions</a:t>
            </a:r>
            <a:endParaRPr lang="en-US" sz="2800" b="1" u="sng" dirty="0">
              <a:solidFill>
                <a:prstClr val="black"/>
              </a:solidFill>
            </a:endParaRPr>
          </a:p>
        </p:txBody>
      </p:sp>
      <p:cxnSp>
        <p:nvCxnSpPr>
          <p:cNvPr id="6" name="Straight Connector 5"/>
          <p:cNvCxnSpPr/>
          <p:nvPr/>
        </p:nvCxnSpPr>
        <p:spPr>
          <a:xfrm>
            <a:off x="2438400" y="1343085"/>
            <a:ext cx="73152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1" descr="Screen Shot 2014-07-03 at 11.29.38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199" y="1781499"/>
            <a:ext cx="3441358" cy="44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15572"/>
          <a:stretch/>
        </p:blipFill>
        <p:spPr bwMode="auto">
          <a:xfrm>
            <a:off x="5257801" y="1658430"/>
            <a:ext cx="1270905" cy="187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9806"/>
          <a:stretch/>
        </p:blipFill>
        <p:spPr bwMode="auto">
          <a:xfrm>
            <a:off x="8963797" y="4300391"/>
            <a:ext cx="1714500" cy="217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3812" y="3886200"/>
            <a:ext cx="1499988" cy="2499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9514" y="4687373"/>
            <a:ext cx="1030287"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6200" y="4202697"/>
            <a:ext cx="13716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xmlns="" id="{383CC6DB-3FA1-40F4-8443-3AD043EC92EE}"/>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5BC4239F-1A0D-4AB3-9D0E-9BBBA343F4D2}"/>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20" name="Right Triangle 19">
            <a:extLst>
              <a:ext uri="{FF2B5EF4-FFF2-40B4-BE49-F238E27FC236}">
                <a16:creationId xmlns:a16="http://schemas.microsoft.com/office/drawing/2014/main" xmlns="" id="{849A2433-34A5-4675-AD02-41849AFB35EA}"/>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1" name="Rectangle 20">
            <a:extLst>
              <a:ext uri="{FF2B5EF4-FFF2-40B4-BE49-F238E27FC236}">
                <a16:creationId xmlns:a16="http://schemas.microsoft.com/office/drawing/2014/main" xmlns="" id="{3AF39766-0F31-40FC-94C2-6A61F98F670B}"/>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91225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7391400" cy="523220"/>
          </a:xfrm>
          <a:prstGeom prst="rect">
            <a:avLst/>
          </a:prstGeom>
          <a:noFill/>
        </p:spPr>
        <p:txBody>
          <a:bodyPr wrap="square" rtlCol="0">
            <a:spAutoFit/>
          </a:bodyPr>
          <a:lstStyle/>
          <a:p>
            <a:r>
              <a:rPr lang="en-US" sz="2800" b="1" dirty="0">
                <a:solidFill>
                  <a:prstClr val="black"/>
                </a:solidFill>
              </a:rPr>
              <a:t>Seal All Wall Penetrations BEFORE Cladding</a:t>
            </a:r>
          </a:p>
        </p:txBody>
      </p:sp>
      <p:cxnSp>
        <p:nvCxnSpPr>
          <p:cNvPr id="6" name="Straight Connector 5"/>
          <p:cNvCxnSpPr/>
          <p:nvPr/>
        </p:nvCxnSpPr>
        <p:spPr>
          <a:xfrm>
            <a:off x="2438400" y="1343085"/>
            <a:ext cx="73152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35366" y="2155884"/>
            <a:ext cx="4477983" cy="3358487"/>
          </a:xfrm>
          <a:prstGeom prst="rect">
            <a:avLst/>
          </a:prstGeom>
        </p:spPr>
      </p:pic>
      <p:cxnSp>
        <p:nvCxnSpPr>
          <p:cNvPr id="20" name="Straight Arrow Connector 19"/>
          <p:cNvCxnSpPr/>
          <p:nvPr/>
        </p:nvCxnSpPr>
        <p:spPr>
          <a:xfrm>
            <a:off x="7848601" y="2802636"/>
            <a:ext cx="0" cy="6858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886200"/>
            <a:ext cx="2934444" cy="220083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1600200"/>
            <a:ext cx="2934444" cy="2200833"/>
          </a:xfrm>
          <a:prstGeom prst="rect">
            <a:avLst/>
          </a:prstGeom>
        </p:spPr>
      </p:pic>
      <p:sp>
        <p:nvSpPr>
          <p:cNvPr id="12" name="Rectangle 11">
            <a:extLst>
              <a:ext uri="{FF2B5EF4-FFF2-40B4-BE49-F238E27FC236}">
                <a16:creationId xmlns:a16="http://schemas.microsoft.com/office/drawing/2014/main" xmlns="" id="{E16A6E23-6C99-4970-9261-1B0AD7EECC88}"/>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E259C757-CF20-4DFD-AE4E-C6C595778175}"/>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7" name="Right Triangle 16">
            <a:extLst>
              <a:ext uri="{FF2B5EF4-FFF2-40B4-BE49-F238E27FC236}">
                <a16:creationId xmlns:a16="http://schemas.microsoft.com/office/drawing/2014/main" xmlns="" id="{586A2919-49FB-4212-A2A8-46EA3AB9F2E3}"/>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8" name="Rectangle 17">
            <a:extLst>
              <a:ext uri="{FF2B5EF4-FFF2-40B4-BE49-F238E27FC236}">
                <a16:creationId xmlns:a16="http://schemas.microsoft.com/office/drawing/2014/main" xmlns="" id="{50A9751C-B2F3-44B4-9A15-57788CF896A0}"/>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41304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t="1946" b="1"/>
          <a:stretch/>
        </p:blipFill>
        <p:spPr bwMode="auto">
          <a:xfrm>
            <a:off x="8503527" y="1538590"/>
            <a:ext cx="1173971" cy="2195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87113" y="65876"/>
            <a:ext cx="4017774" cy="1015663"/>
          </a:xfrm>
          <a:prstGeom prst="rect">
            <a:avLst/>
          </a:prstGeom>
          <a:noFill/>
        </p:spPr>
        <p:txBody>
          <a:bodyPr wrap="square" rtlCol="0">
            <a:spAutoFit/>
          </a:bodyPr>
          <a:lstStyle/>
          <a:p>
            <a:r>
              <a:rPr lang="en-US" sz="6000" b="1" dirty="0">
                <a:solidFill>
                  <a:srgbClr val="C00000"/>
                </a:solidFill>
              </a:rPr>
              <a:t>Questions?</a:t>
            </a:r>
          </a:p>
        </p:txBody>
      </p:sp>
      <p:pic>
        <p:nvPicPr>
          <p:cNvPr id="1026" name="Picture 2" descr="C:\Users\Xuaco\Pictures\TW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853" y="1182894"/>
            <a:ext cx="1632858" cy="23183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Xuaco\Pictures\TWR 6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8246" y="3625006"/>
            <a:ext cx="1632859" cy="25328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8773" y="1734883"/>
            <a:ext cx="1454728" cy="232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l="8328" t="19784" r="7350" b="23974"/>
          <a:stretch/>
        </p:blipFill>
        <p:spPr bwMode="auto">
          <a:xfrm>
            <a:off x="4880077" y="4413777"/>
            <a:ext cx="2020639" cy="765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854" y="3649257"/>
            <a:ext cx="1785527" cy="248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08296" y="3391325"/>
            <a:ext cx="1907101" cy="87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24075" y="2428853"/>
            <a:ext cx="1643423" cy="1612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77498" y="177034"/>
            <a:ext cx="2336037" cy="94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xmlns="" id="{339DD813-2987-4DCD-A0C2-994D863B81CF}"/>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xmlns="" id="{484C9D97-E278-43C8-B758-7A07A82E7AF7}"/>
              </a:ext>
            </a:extLst>
          </p:cNvPr>
          <p:cNvPicPr>
            <a:picLocks noChangeAspect="1"/>
          </p:cNvPicPr>
          <p:nvPr/>
        </p:nvPicPr>
        <p:blipFill>
          <a:blip r:embed="rId14"/>
          <a:stretch>
            <a:fillRect/>
          </a:stretch>
        </p:blipFill>
        <p:spPr>
          <a:xfrm>
            <a:off x="6860104" y="1933013"/>
            <a:ext cx="1179039" cy="1062933"/>
          </a:xfrm>
          <a:prstGeom prst="rect">
            <a:avLst/>
          </a:prstGeom>
        </p:spPr>
      </p:pic>
      <p:sp>
        <p:nvSpPr>
          <p:cNvPr id="22" name="Rectangle 21">
            <a:extLst>
              <a:ext uri="{FF2B5EF4-FFF2-40B4-BE49-F238E27FC236}">
                <a16:creationId xmlns:a16="http://schemas.microsoft.com/office/drawing/2014/main" xmlns="" id="{FC9E15F2-80E2-4548-8A28-2B1780B98360}"/>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23" name="Right Triangle 22">
            <a:extLst>
              <a:ext uri="{FF2B5EF4-FFF2-40B4-BE49-F238E27FC236}">
                <a16:creationId xmlns:a16="http://schemas.microsoft.com/office/drawing/2014/main" xmlns="" id="{FD13714A-E29E-49A7-9346-0CE510E0E356}"/>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4" name="TextBox 23">
            <a:extLst>
              <a:ext uri="{FF2B5EF4-FFF2-40B4-BE49-F238E27FC236}">
                <a16:creationId xmlns:a16="http://schemas.microsoft.com/office/drawing/2014/main" xmlns="" id="{E7E78668-40D6-4C82-B833-94E7E65E6FA0}"/>
              </a:ext>
            </a:extLst>
          </p:cNvPr>
          <p:cNvSpPr txBox="1"/>
          <p:nvPr/>
        </p:nvSpPr>
        <p:spPr>
          <a:xfrm>
            <a:off x="6556093" y="4377448"/>
            <a:ext cx="5467063" cy="1384995"/>
          </a:xfrm>
          <a:prstGeom prst="rect">
            <a:avLst/>
          </a:prstGeom>
          <a:noFill/>
        </p:spPr>
        <p:txBody>
          <a:bodyPr wrap="square" rtlCol="0">
            <a:spAutoFit/>
          </a:bodyPr>
          <a:lstStyle/>
          <a:p>
            <a:pPr algn="ctr"/>
            <a:r>
              <a:rPr lang="en-US" sz="2800" b="1" dirty="0">
                <a:solidFill>
                  <a:srgbClr val="00453D"/>
                </a:solidFill>
              </a:rPr>
              <a:t>Lais (Lasey) Simon</a:t>
            </a:r>
          </a:p>
          <a:p>
            <a:pPr algn="ctr"/>
            <a:r>
              <a:rPr lang="en-US" sz="2800" b="1" dirty="0">
                <a:solidFill>
                  <a:srgbClr val="00453D"/>
                </a:solidFill>
              </a:rPr>
              <a:t>lsimon@tamlyn.com</a:t>
            </a:r>
          </a:p>
          <a:p>
            <a:pPr algn="ctr"/>
            <a:r>
              <a:rPr lang="en-US" sz="2800" b="1" dirty="0">
                <a:solidFill>
                  <a:srgbClr val="00453D"/>
                </a:solidFill>
              </a:rPr>
              <a:t>(832) 798-5873</a:t>
            </a:r>
          </a:p>
        </p:txBody>
      </p:sp>
      <p:sp>
        <p:nvSpPr>
          <p:cNvPr id="9" name="TextBox 8"/>
          <p:cNvSpPr txBox="1"/>
          <p:nvPr/>
        </p:nvSpPr>
        <p:spPr>
          <a:xfrm>
            <a:off x="3609975" y="5968426"/>
            <a:ext cx="4972051" cy="584775"/>
          </a:xfrm>
          <a:prstGeom prst="rect">
            <a:avLst/>
          </a:prstGeom>
          <a:noFill/>
        </p:spPr>
        <p:txBody>
          <a:bodyPr wrap="square" rtlCol="0">
            <a:spAutoFit/>
          </a:bodyPr>
          <a:lstStyle/>
          <a:p>
            <a:pPr algn="ctr"/>
            <a:r>
              <a:rPr lang="en-US" sz="1600" dirty="0"/>
              <a:t>This concludes The American Institute of Architects Continuing Education Systems Program</a:t>
            </a:r>
          </a:p>
        </p:txBody>
      </p:sp>
      <p:pic>
        <p:nvPicPr>
          <p:cNvPr id="1030" name="Picture 6"/>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1288"/>
          <a:stretch/>
        </p:blipFill>
        <p:spPr bwMode="auto">
          <a:xfrm>
            <a:off x="2767925" y="1059141"/>
            <a:ext cx="1775634" cy="253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custData r:id="rId1"/>
      <p:tags r:id="rId2"/>
    </p:custDataLst>
    <p:extLst>
      <p:ext uri="{BB962C8B-B14F-4D97-AF65-F5344CB8AC3E}">
        <p14:creationId xmlns:p14="http://schemas.microsoft.com/office/powerpoint/2010/main" val="1038699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405825"/>
            <a:ext cx="3733800" cy="584775"/>
          </a:xfrm>
          <a:prstGeom prst="rect">
            <a:avLst/>
          </a:prstGeom>
          <a:noFill/>
        </p:spPr>
        <p:txBody>
          <a:bodyPr wrap="square" rtlCol="0">
            <a:spAutoFit/>
          </a:bodyPr>
          <a:lstStyle/>
          <a:p>
            <a:r>
              <a:rPr lang="en-US" sz="3200" b="1" dirty="0"/>
              <a:t>Learning Objectives</a:t>
            </a:r>
          </a:p>
        </p:txBody>
      </p:sp>
      <p:cxnSp>
        <p:nvCxnSpPr>
          <p:cNvPr id="6" name="Straight Connector 5"/>
          <p:cNvCxnSpPr>
            <a:cxnSpLocks/>
          </p:cNvCxnSpPr>
          <p:nvPr/>
        </p:nvCxnSpPr>
        <p:spPr>
          <a:xfrm>
            <a:off x="1371600" y="1143000"/>
            <a:ext cx="98298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1600" y="1295401"/>
            <a:ext cx="914400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Describe how moisture impacts building durability</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Define the various mechanisms of moisture movement and their relative severity</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Identify common issues that lead to moisture problems and appropriate design remedies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Understand the integration of moisture control layer components as a system for proper moisture management</a:t>
            </a:r>
          </a:p>
          <a:p>
            <a:pPr marL="285750" indent="-285750">
              <a:buFont typeface="Arial" panose="020B0604020202020204" pitchFamily="34" charset="0"/>
              <a:buChar char="•"/>
            </a:pPr>
            <a:endParaRPr lang="en-US" sz="2800" dirty="0"/>
          </a:p>
        </p:txBody>
      </p:sp>
      <p:sp>
        <p:nvSpPr>
          <p:cNvPr id="8" name="Rectangle 7">
            <a:extLst>
              <a:ext uri="{FF2B5EF4-FFF2-40B4-BE49-F238E27FC236}">
                <a16:creationId xmlns:a16="http://schemas.microsoft.com/office/drawing/2014/main" xmlns="" id="{30E9FE31-DE4E-4589-8339-42ABEC3B6401}"/>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A37C661E-6146-4EE1-8DBC-6C34FF16CFB7}"/>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0" name="Right Triangle 9">
            <a:extLst>
              <a:ext uri="{FF2B5EF4-FFF2-40B4-BE49-F238E27FC236}">
                <a16:creationId xmlns:a16="http://schemas.microsoft.com/office/drawing/2014/main" xmlns="" id="{4B5F2725-159D-43D7-AE14-E9B6E9E9BFF1}"/>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1019262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7391400" cy="523220"/>
          </a:xfrm>
          <a:prstGeom prst="rect">
            <a:avLst/>
          </a:prstGeom>
          <a:noFill/>
        </p:spPr>
        <p:txBody>
          <a:bodyPr wrap="square" rtlCol="0">
            <a:spAutoFit/>
          </a:bodyPr>
          <a:lstStyle/>
          <a:p>
            <a:r>
              <a:rPr lang="en-US" sz="2800" b="1" dirty="0">
                <a:solidFill>
                  <a:prstClr val="black"/>
                </a:solidFill>
              </a:rPr>
              <a:t>What is Building Envelope</a:t>
            </a:r>
          </a:p>
        </p:txBody>
      </p:sp>
      <p:sp>
        <p:nvSpPr>
          <p:cNvPr id="7" name="TextBox 6"/>
          <p:cNvSpPr txBox="1"/>
          <p:nvPr/>
        </p:nvSpPr>
        <p:spPr>
          <a:xfrm>
            <a:off x="2028924" y="1451811"/>
            <a:ext cx="8029476" cy="1815882"/>
          </a:xfrm>
          <a:prstGeom prst="rect">
            <a:avLst/>
          </a:prstGeom>
          <a:noFill/>
        </p:spPr>
        <p:txBody>
          <a:bodyPr wrap="square" rtlCol="0">
            <a:spAutoFit/>
          </a:bodyPr>
          <a:lstStyle/>
          <a:p>
            <a:pPr marL="285750" indent="-285750">
              <a:buFont typeface="Arial" panose="020B0604020202020204" pitchFamily="34" charset="0"/>
              <a:buChar char="•"/>
            </a:pPr>
            <a:r>
              <a:rPr lang="en-US" sz="2800" b="1" dirty="0"/>
              <a:t>Building envelope</a:t>
            </a:r>
            <a:r>
              <a:rPr lang="en-US" sz="2800" dirty="0"/>
              <a:t>- the physical separator between the </a:t>
            </a:r>
            <a:r>
              <a:rPr lang="en-US" sz="2800" b="1" dirty="0"/>
              <a:t>conditioned</a:t>
            </a:r>
            <a:r>
              <a:rPr lang="en-US" sz="2800" dirty="0"/>
              <a:t> and </a:t>
            </a:r>
            <a:r>
              <a:rPr lang="en-US" sz="2800" b="1" dirty="0"/>
              <a:t>unconditioned</a:t>
            </a:r>
            <a:r>
              <a:rPr lang="en-US" sz="2800" dirty="0"/>
              <a:t> environment of a building including the resistance to water, air, heat, light, and noise transfer</a:t>
            </a:r>
            <a:endParaRPr lang="en-US"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072" y="3364992"/>
            <a:ext cx="4072528" cy="3188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925" y="5502380"/>
            <a:ext cx="1709291" cy="105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9299" y="3810000"/>
            <a:ext cx="1939618" cy="155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58200" y="3595615"/>
            <a:ext cx="1466850" cy="258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xmlns="" id="{1EDE55D4-A9B3-42AC-99EB-6C2FE1E4A507}"/>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C75F0105-7A7B-42EB-8094-D053F32F1497}"/>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5" name="Right Triangle 14">
            <a:extLst>
              <a:ext uri="{FF2B5EF4-FFF2-40B4-BE49-F238E27FC236}">
                <a16:creationId xmlns:a16="http://schemas.microsoft.com/office/drawing/2014/main" xmlns="" id="{98F110C1-33DA-4C29-88D9-E272942607C1}"/>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Rectangle 15">
            <a:extLst>
              <a:ext uri="{FF2B5EF4-FFF2-40B4-BE49-F238E27FC236}">
                <a16:creationId xmlns:a16="http://schemas.microsoft.com/office/drawing/2014/main" xmlns="" id="{2E8019F2-43D5-48CD-AD93-8AEB40CA6D7F}"/>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7" name="Straight Connector 16">
            <a:extLst>
              <a:ext uri="{FF2B5EF4-FFF2-40B4-BE49-F238E27FC236}">
                <a16:creationId xmlns:a16="http://schemas.microsoft.com/office/drawing/2014/main" xmlns="" id="{D9220E2E-FB4D-4408-A6EB-0C3787274DD9}"/>
              </a:ext>
            </a:extLst>
          </p:cNvPr>
          <p:cNvCxnSpPr/>
          <p:nvPr/>
        </p:nvCxnSpPr>
        <p:spPr>
          <a:xfrm>
            <a:off x="2438400" y="1343085"/>
            <a:ext cx="75438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30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 calcmode="lin" valueType="num">
                                      <p:cBhvr additive="base">
                                        <p:cTn id="17" dur="500" fill="hold"/>
                                        <p:tgtEl>
                                          <p:spTgt spid="1029"/>
                                        </p:tgtEl>
                                        <p:attrNameLst>
                                          <p:attrName>ppt_x</p:attrName>
                                        </p:attrNameLst>
                                      </p:cBhvr>
                                      <p:tavLst>
                                        <p:tav tm="0">
                                          <p:val>
                                            <p:strVal val="1+#ppt_w/2"/>
                                          </p:val>
                                        </p:tav>
                                        <p:tav tm="100000">
                                          <p:val>
                                            <p:strVal val="#ppt_x"/>
                                          </p:val>
                                        </p:tav>
                                      </p:tavLst>
                                    </p:anim>
                                    <p:anim calcmode="lin" valueType="num">
                                      <p:cBhvr additive="base">
                                        <p:cTn id="18"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7391400" cy="523220"/>
          </a:xfrm>
          <a:prstGeom prst="rect">
            <a:avLst/>
          </a:prstGeom>
          <a:noFill/>
        </p:spPr>
        <p:txBody>
          <a:bodyPr wrap="square" rtlCol="0">
            <a:spAutoFit/>
          </a:bodyPr>
          <a:lstStyle/>
          <a:p>
            <a:r>
              <a:rPr lang="en-US" sz="2800" b="1" dirty="0">
                <a:solidFill>
                  <a:prstClr val="black"/>
                </a:solidFill>
              </a:rPr>
              <a:t>Design Goals for Buildings</a:t>
            </a:r>
          </a:p>
        </p:txBody>
      </p:sp>
      <p:cxnSp>
        <p:nvCxnSpPr>
          <p:cNvPr id="6" name="Straight Connector 5"/>
          <p:cNvCxnSpPr/>
          <p:nvPr/>
        </p:nvCxnSpPr>
        <p:spPr>
          <a:xfrm>
            <a:off x="2438400" y="1343085"/>
            <a:ext cx="73152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38400" y="1447800"/>
            <a:ext cx="73152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rPr>
              <a:t>Durable and Long Lasting</a:t>
            </a:r>
          </a:p>
          <a:p>
            <a:pPr marL="285750" indent="-285750">
              <a:buFont typeface="Arial" panose="020B0604020202020204" pitchFamily="34" charset="0"/>
              <a:buChar char="•"/>
            </a:pPr>
            <a:r>
              <a:rPr lang="en-US" sz="2800" dirty="0">
                <a:solidFill>
                  <a:prstClr val="black"/>
                </a:solidFill>
              </a:rPr>
              <a:t>Energy Efficient</a:t>
            </a:r>
          </a:p>
          <a:p>
            <a:pPr marL="285750" indent="-285750">
              <a:buFont typeface="Arial" panose="020B0604020202020204" pitchFamily="34" charset="0"/>
              <a:buChar char="•"/>
            </a:pPr>
            <a:r>
              <a:rPr lang="en-US" sz="2800" dirty="0">
                <a:solidFill>
                  <a:prstClr val="black"/>
                </a:solidFill>
              </a:rPr>
              <a:t>Comfortable to Work and Live In</a:t>
            </a:r>
          </a:p>
          <a:p>
            <a:pPr marL="285750" indent="-285750">
              <a:buFont typeface="Arial" panose="020B0604020202020204" pitchFamily="34" charset="0"/>
              <a:buChar char="•"/>
            </a:pPr>
            <a:r>
              <a:rPr lang="en-US" sz="2800" dirty="0">
                <a:solidFill>
                  <a:prstClr val="black"/>
                </a:solidFill>
              </a:rPr>
              <a:t>Healthy and Safe to Work and Live In</a:t>
            </a:r>
          </a:p>
        </p:txBody>
      </p:sp>
      <p:sp>
        <p:nvSpPr>
          <p:cNvPr id="12" name="TextBox 11"/>
          <p:cNvSpPr txBox="1"/>
          <p:nvPr/>
        </p:nvSpPr>
        <p:spPr>
          <a:xfrm>
            <a:off x="1924199" y="3429001"/>
            <a:ext cx="8430834" cy="461665"/>
          </a:xfrm>
          <a:prstGeom prst="rect">
            <a:avLst/>
          </a:prstGeom>
          <a:noFill/>
        </p:spPr>
        <p:txBody>
          <a:bodyPr wrap="none" rtlCol="0">
            <a:spAutoFit/>
          </a:bodyPr>
          <a:lstStyle/>
          <a:p>
            <a:r>
              <a:rPr lang="en-US" sz="2400" b="1" dirty="0">
                <a:solidFill>
                  <a:srgbClr val="C00000"/>
                </a:solidFill>
              </a:rPr>
              <a:t>Managing Moisture is a key component for achieving these goals</a:t>
            </a:r>
          </a:p>
        </p:txBody>
      </p:sp>
      <p:sp>
        <p:nvSpPr>
          <p:cNvPr id="13" name="Rectangle 12">
            <a:extLst>
              <a:ext uri="{FF2B5EF4-FFF2-40B4-BE49-F238E27FC236}">
                <a16:creationId xmlns:a16="http://schemas.microsoft.com/office/drawing/2014/main" xmlns="" id="{4A5E5D99-3C69-4BD8-AABF-FF448D21AABB}"/>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19576" y="3814366"/>
            <a:ext cx="2633858" cy="299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1042" y="3995542"/>
            <a:ext cx="4002558" cy="2629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xmlns="" id="{7D4C4050-560E-4D9A-8F93-D87D034A0E50}"/>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5" name="Right Triangle 14">
            <a:extLst>
              <a:ext uri="{FF2B5EF4-FFF2-40B4-BE49-F238E27FC236}">
                <a16:creationId xmlns:a16="http://schemas.microsoft.com/office/drawing/2014/main" xmlns="" id="{7E6C0CB2-16A3-49A0-B911-F8147B78B7F9}"/>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Rectangle 16">
            <a:extLst>
              <a:ext uri="{FF2B5EF4-FFF2-40B4-BE49-F238E27FC236}">
                <a16:creationId xmlns:a16="http://schemas.microsoft.com/office/drawing/2014/main" xmlns="" id="{A35BC91C-4B04-4D90-9CFD-326CAAF35A50}"/>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880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6"/>
            <a:ext cx="7391400" cy="954107"/>
          </a:xfrm>
          <a:prstGeom prst="rect">
            <a:avLst/>
          </a:prstGeom>
          <a:noFill/>
        </p:spPr>
        <p:txBody>
          <a:bodyPr wrap="square" rtlCol="0">
            <a:spAutoFit/>
          </a:bodyPr>
          <a:lstStyle/>
          <a:p>
            <a:r>
              <a:rPr lang="en-US" sz="2800" b="1" dirty="0">
                <a:solidFill>
                  <a:prstClr val="black"/>
                </a:solidFill>
              </a:rPr>
              <a:t>Building Codes and Standards Require Water Management Performance: IBC 2015</a:t>
            </a:r>
          </a:p>
        </p:txBody>
      </p:sp>
      <p:cxnSp>
        <p:nvCxnSpPr>
          <p:cNvPr id="6" name="Straight Connector 5"/>
          <p:cNvCxnSpPr/>
          <p:nvPr/>
        </p:nvCxnSpPr>
        <p:spPr>
          <a:xfrm>
            <a:off x="2438400" y="1747897"/>
            <a:ext cx="70866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91926" y="5943600"/>
            <a:ext cx="6858000" cy="461665"/>
          </a:xfrm>
          <a:prstGeom prst="rect">
            <a:avLst/>
          </a:prstGeom>
          <a:noFill/>
        </p:spPr>
        <p:txBody>
          <a:bodyPr wrap="square" rtlCol="0">
            <a:spAutoFit/>
          </a:bodyPr>
          <a:lstStyle/>
          <a:p>
            <a:r>
              <a:rPr lang="en-US" sz="1200" dirty="0">
                <a:solidFill>
                  <a:prstClr val="black"/>
                </a:solidFill>
                <a:hlinkClick r:id="rId3"/>
              </a:rPr>
              <a:t>https://codes.iccsafe.org/content/IBC2015/chapter-14-exterior-walls?site_type=public</a:t>
            </a:r>
            <a:endParaRPr lang="en-US" sz="1200" dirty="0">
              <a:solidFill>
                <a:prstClr val="black"/>
              </a:solidFill>
            </a:endParaRPr>
          </a:p>
          <a:p>
            <a:endParaRPr lang="en-US" sz="1200" dirty="0">
              <a:solidFill>
                <a:prstClr val="black"/>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927" y="2186539"/>
            <a:ext cx="8417837"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xmlns="" id="{35AEDFE7-4EE3-4CAF-941D-7CEC9D754F9D}"/>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D5D97AC3-CDA3-4EC6-B7EE-2CEB3AFC3955}"/>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2" name="Right Triangle 11">
            <a:extLst>
              <a:ext uri="{FF2B5EF4-FFF2-40B4-BE49-F238E27FC236}">
                <a16:creationId xmlns:a16="http://schemas.microsoft.com/office/drawing/2014/main" xmlns="" id="{66AF89FE-3CB0-4A24-BFB4-0F9DDCB573A5}"/>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Rectangle 12">
            <a:extLst>
              <a:ext uri="{FF2B5EF4-FFF2-40B4-BE49-F238E27FC236}">
                <a16:creationId xmlns:a16="http://schemas.microsoft.com/office/drawing/2014/main" xmlns="" id="{5A21B246-A408-4A53-BC5E-12C0CD222313}"/>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923809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8077200" cy="523220"/>
          </a:xfrm>
          <a:prstGeom prst="rect">
            <a:avLst/>
          </a:prstGeom>
          <a:noFill/>
        </p:spPr>
        <p:txBody>
          <a:bodyPr wrap="square" rtlCol="0">
            <a:spAutoFit/>
          </a:bodyPr>
          <a:lstStyle/>
          <a:p>
            <a:r>
              <a:rPr lang="en-US" sz="2800" b="1" dirty="0"/>
              <a:t>Significant </a:t>
            </a:r>
            <a:r>
              <a:rPr lang="en-US" sz="2800" b="1" dirty="0">
                <a:solidFill>
                  <a:prstClr val="black"/>
                </a:solidFill>
              </a:rPr>
              <a:t>Problem!  </a:t>
            </a:r>
            <a:endParaRPr lang="en-US" sz="1400" b="1" dirty="0">
              <a:solidFill>
                <a:srgbClr val="FF0000"/>
              </a:solidFill>
            </a:endParaRPr>
          </a:p>
        </p:txBody>
      </p:sp>
      <p:sp>
        <p:nvSpPr>
          <p:cNvPr id="7" name="TextBox 6"/>
          <p:cNvSpPr txBox="1"/>
          <p:nvPr/>
        </p:nvSpPr>
        <p:spPr>
          <a:xfrm>
            <a:off x="2362200" y="1905001"/>
            <a:ext cx="5410200" cy="2246769"/>
          </a:xfrm>
          <a:prstGeom prst="rect">
            <a:avLst/>
          </a:prstGeom>
          <a:noFill/>
        </p:spPr>
        <p:txBody>
          <a:bodyPr wrap="square" rtlCol="0">
            <a:spAutoFit/>
          </a:bodyPr>
          <a:lstStyle/>
          <a:p>
            <a:r>
              <a:rPr lang="en-US" sz="2800" dirty="0" err="1"/>
              <a:t>Kubal</a:t>
            </a:r>
            <a:r>
              <a:rPr lang="en-US" sz="2800" dirty="0"/>
              <a:t>: 90%-1% principle</a:t>
            </a:r>
          </a:p>
          <a:p>
            <a:pPr marL="457200" indent="-457200">
              <a:buFont typeface="Arial" panose="020B0604020202020204" pitchFamily="34" charset="0"/>
              <a:buChar char="•"/>
            </a:pPr>
            <a:r>
              <a:rPr lang="en-US" sz="2800" dirty="0"/>
              <a:t>Up to 90% of all water intrusion problems occur with 1% of the total building envelope (</a:t>
            </a:r>
            <a:r>
              <a:rPr lang="en-US" sz="2800" dirty="0" err="1"/>
              <a:t>Kubal</a:t>
            </a:r>
            <a:r>
              <a:rPr lang="en-US" sz="2800" dirty="0"/>
              <a:t>)</a:t>
            </a:r>
          </a:p>
          <a:p>
            <a:endParaRPr lang="en-US" sz="2800" dirty="0">
              <a:solidFill>
                <a:prstClr val="black"/>
              </a:solidFill>
            </a:endParaRPr>
          </a:p>
        </p:txBody>
      </p:sp>
      <p:pic>
        <p:nvPicPr>
          <p:cNvPr id="9" name="Picture 8" descr="http://i.ebayimg.com/t/Construction-Waterproofing-Handbook-Michael-T-Kubal-1999-Hardcover/00/$T2eC16hHJFoE9nh6qS4YBP6uTRBuL!~~_35.JPG"/>
          <p:cNvPicPr/>
          <p:nvPr/>
        </p:nvPicPr>
        <p:blipFill>
          <a:blip r:embed="rId3" cstate="print"/>
          <a:srcRect/>
          <a:stretch>
            <a:fillRect/>
          </a:stretch>
        </p:blipFill>
        <p:spPr bwMode="auto">
          <a:xfrm>
            <a:off x="7924800" y="1905000"/>
            <a:ext cx="1892808" cy="2438400"/>
          </a:xfrm>
          <a:prstGeom prst="rect">
            <a:avLst/>
          </a:prstGeom>
          <a:noFill/>
          <a:ln w="9525">
            <a:noFill/>
            <a:miter lim="800000"/>
            <a:headEnd/>
            <a:tailEnd/>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9774" y="4619011"/>
            <a:ext cx="2072453" cy="159258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4131105"/>
            <a:ext cx="1981200" cy="2080486"/>
          </a:xfrm>
          <a:prstGeom prst="rect">
            <a:avLst/>
          </a:prstGeom>
        </p:spPr>
      </p:pic>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1585" y="4639675"/>
            <a:ext cx="2122122" cy="1592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xmlns="" id="{F4DBD638-310A-4253-BA81-5D70FCBF11CC}"/>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88C62C13-B320-43D9-A6DE-A7E6CC2231E0}"/>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6" name="Right Triangle 15">
            <a:extLst>
              <a:ext uri="{FF2B5EF4-FFF2-40B4-BE49-F238E27FC236}">
                <a16:creationId xmlns:a16="http://schemas.microsoft.com/office/drawing/2014/main" xmlns="" id="{E01613E9-DA45-4175-A8BE-B595BEE70CB5}"/>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Rectangle 16">
            <a:extLst>
              <a:ext uri="{FF2B5EF4-FFF2-40B4-BE49-F238E27FC236}">
                <a16:creationId xmlns:a16="http://schemas.microsoft.com/office/drawing/2014/main" xmlns="" id="{CB49A339-80C8-42F1-B0E8-684DD9C586AA}"/>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8" name="Straight Connector 17">
            <a:extLst>
              <a:ext uri="{FF2B5EF4-FFF2-40B4-BE49-F238E27FC236}">
                <a16:creationId xmlns:a16="http://schemas.microsoft.com/office/drawing/2014/main" xmlns="" id="{0CC7716E-D185-41F6-AADE-906FE58843ED}"/>
              </a:ext>
            </a:extLst>
          </p:cNvPr>
          <p:cNvCxnSpPr/>
          <p:nvPr/>
        </p:nvCxnSpPr>
        <p:spPr>
          <a:xfrm>
            <a:off x="2438400" y="1343085"/>
            <a:ext cx="75438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89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581085"/>
            <a:ext cx="8077200" cy="523220"/>
          </a:xfrm>
          <a:prstGeom prst="rect">
            <a:avLst/>
          </a:prstGeom>
          <a:noFill/>
        </p:spPr>
        <p:txBody>
          <a:bodyPr wrap="square" rtlCol="0">
            <a:spAutoFit/>
          </a:bodyPr>
          <a:lstStyle/>
          <a:p>
            <a:r>
              <a:rPr lang="en-US" sz="2800" b="1" dirty="0">
                <a:solidFill>
                  <a:prstClr val="black"/>
                </a:solidFill>
              </a:rPr>
              <a:t>Common Building Envelope Deficiencies</a:t>
            </a:r>
          </a:p>
        </p:txBody>
      </p:sp>
      <p:cxnSp>
        <p:nvCxnSpPr>
          <p:cNvPr id="6" name="Straight Connector 5"/>
          <p:cNvCxnSpPr/>
          <p:nvPr/>
        </p:nvCxnSpPr>
        <p:spPr>
          <a:xfrm>
            <a:off x="2438400" y="1371600"/>
            <a:ext cx="7086600" cy="0"/>
          </a:xfrm>
          <a:prstGeom prst="line">
            <a:avLst/>
          </a:prstGeom>
          <a:ln w="76200">
            <a:solidFill>
              <a:srgbClr val="00453D">
                <a:alpha val="74902"/>
              </a:srgb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91926" y="1531204"/>
            <a:ext cx="8318874" cy="830997"/>
          </a:xfrm>
          <a:prstGeom prst="rect">
            <a:avLst/>
          </a:prstGeom>
          <a:noFill/>
        </p:spPr>
        <p:txBody>
          <a:bodyPr wrap="square" rtlCol="0">
            <a:spAutoFit/>
          </a:bodyPr>
          <a:lstStyle/>
          <a:p>
            <a:pPr algn="ctr"/>
            <a:r>
              <a:rPr lang="en-US" sz="2400" b="1" dirty="0">
                <a:solidFill>
                  <a:prstClr val="black"/>
                </a:solidFill>
              </a:rPr>
              <a:t>The US Construction Industry spends over </a:t>
            </a:r>
            <a:r>
              <a:rPr lang="en-US" sz="2400" b="1" dirty="0">
                <a:solidFill>
                  <a:srgbClr val="C00000"/>
                </a:solidFill>
              </a:rPr>
              <a:t>$9 billion </a:t>
            </a:r>
            <a:r>
              <a:rPr lang="en-US" sz="2400" b="1" dirty="0">
                <a:solidFill>
                  <a:prstClr val="black"/>
                </a:solidFill>
              </a:rPr>
              <a:t>per year on construction defects that are due to water intrusion. </a:t>
            </a:r>
            <a:endParaRPr lang="en-US" sz="2400" b="1" dirty="0">
              <a:solidFill>
                <a:srgbClr val="FF0000"/>
              </a:solidFill>
            </a:endParaRP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2893" y="3573306"/>
            <a:ext cx="2493879" cy="296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919" y="2398712"/>
            <a:ext cx="233542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1" y="2514600"/>
            <a:ext cx="2109787"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4114800"/>
            <a:ext cx="3200400" cy="241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xmlns="" id="{9FE62C2B-4570-4685-85DA-E0793FA93213}"/>
              </a:ext>
            </a:extLst>
          </p:cNvPr>
          <p:cNvSpPr/>
          <p:nvPr/>
        </p:nvSpPr>
        <p:spPr>
          <a:xfrm>
            <a:off x="0" y="6553200"/>
            <a:ext cx="12192000" cy="304800"/>
          </a:xfrm>
          <a:prstGeom prst="rect">
            <a:avLst/>
          </a:prstGeom>
          <a:solidFill>
            <a:srgbClr val="0045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61DDE93A-3EE1-4E9C-A354-A918C0995BFF}"/>
              </a:ext>
            </a:extLst>
          </p:cNvPr>
          <p:cNvSpPr/>
          <p:nvPr/>
        </p:nvSpPr>
        <p:spPr>
          <a:xfrm>
            <a:off x="-419100" y="457200"/>
            <a:ext cx="838200" cy="457200"/>
          </a:xfrm>
          <a:prstGeom prst="rect">
            <a:avLst/>
          </a:prstGeom>
          <a:solidFill>
            <a:srgbClr val="00453D">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53D"/>
              </a:solidFill>
            </a:endParaRPr>
          </a:p>
        </p:txBody>
      </p:sp>
      <p:sp>
        <p:nvSpPr>
          <p:cNvPr id="15" name="Right Triangle 14">
            <a:extLst>
              <a:ext uri="{FF2B5EF4-FFF2-40B4-BE49-F238E27FC236}">
                <a16:creationId xmlns:a16="http://schemas.microsoft.com/office/drawing/2014/main" xmlns="" id="{A3217CD9-EA04-4641-9DBE-2BF31315F6CD}"/>
              </a:ext>
            </a:extLst>
          </p:cNvPr>
          <p:cNvSpPr/>
          <p:nvPr/>
        </p:nvSpPr>
        <p:spPr>
          <a:xfrm rot="13500000">
            <a:off x="107763" y="609600"/>
            <a:ext cx="152400" cy="152400"/>
          </a:xfrm>
          <a:prstGeom prst="rtTriangle">
            <a:avLst/>
          </a:prstGeom>
          <a:solidFill>
            <a:srgbClr val="00453D">
              <a:alpha val="75000"/>
            </a:srgbClr>
          </a:solidFill>
          <a:ln>
            <a:solidFill>
              <a:srgbClr val="004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Rectangle 15">
            <a:extLst>
              <a:ext uri="{FF2B5EF4-FFF2-40B4-BE49-F238E27FC236}">
                <a16:creationId xmlns:a16="http://schemas.microsoft.com/office/drawing/2014/main" xmlns="" id="{1159945E-83A0-4CBB-AAA3-B1C5A204AE3C}"/>
              </a:ext>
            </a:extLst>
          </p:cNvPr>
          <p:cNvSpPr/>
          <p:nvPr/>
        </p:nvSpPr>
        <p:spPr>
          <a:xfrm>
            <a:off x="0" y="0"/>
            <a:ext cx="12188952" cy="304800"/>
          </a:xfrm>
          <a:prstGeom prst="rect">
            <a:avLst/>
          </a:prstGeom>
          <a:solidFill>
            <a:srgbClr val="00453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02417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9A231D6B-E23D-445E-8C0D-22CE062D2941}"/>
  <p:tag name="ATHENA.CUSTOMXMLCONTENT" val="&lt;?xml version=&quot;1.0&quot;?&gt;&lt;athena xmlns=&quot;http://schemas.microsoft.com/edu/athena&quot; version=&quot;0.1.4983.0&quot;&gt;&lt;timings duration=&quot;2422&quot;/&gt;&lt;/athena&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athena xmlns="http://schemas.microsoft.com/edu/athena" version="0.1.4983.0">
  <media streamable="true" recordStart="0" recordEnd="2422" recordLength="2438" audioOnly="true"/>
</athena>
</file>

<file path=customXml/item2.xml><?xml version="1.0" encoding="utf-8"?>
<athena xmlns="http://schemas.microsoft.com/edu/athena" version="0.1.4983.0">
  <timings duration="2422"/>
</athena>
</file>

<file path=customXml/itemProps1.xml><?xml version="1.0" encoding="utf-8"?>
<ds:datastoreItem xmlns:ds="http://schemas.openxmlformats.org/officeDocument/2006/customXml" ds:itemID="{9BE598E1-C073-4F9F-886A-326BCE77E9B6}">
  <ds:schemaRefs>
    <ds:schemaRef ds:uri="http://schemas.microsoft.com/edu/athena"/>
  </ds:schemaRefs>
</ds:datastoreItem>
</file>

<file path=customXml/itemProps2.xml><?xml version="1.0" encoding="utf-8"?>
<ds:datastoreItem xmlns:ds="http://schemas.openxmlformats.org/officeDocument/2006/customXml" ds:itemID="{9A231D6B-E23D-445E-8C0D-22CE062D2941}">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otalTime>87259</TotalTime>
  <Words>3452</Words>
  <Application>Microsoft Macintosh PowerPoint</Application>
  <PresentationFormat>Widescreen</PresentationFormat>
  <Paragraphs>403</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65 Helvetica Medium</vt:lpstr>
      <vt:lpstr>Calibri</vt:lpstr>
      <vt:lpstr>Helvetica Neue</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Daniels</dc:creator>
  <cp:lastModifiedBy>Robyn Feller</cp:lastModifiedBy>
  <cp:revision>643</cp:revision>
  <cp:lastPrinted>2021-04-12T15:20:13Z</cp:lastPrinted>
  <dcterms:created xsi:type="dcterms:W3CDTF">2014-06-06T21:19:36Z</dcterms:created>
  <dcterms:modified xsi:type="dcterms:W3CDTF">2022-11-28T17:03:45Z</dcterms:modified>
</cp:coreProperties>
</file>