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 id="2147483652" r:id="rId3"/>
    <p:sldMasterId id="2147483654" r:id="rId4"/>
  </p:sldMasterIdLst>
  <p:notesMasterIdLst>
    <p:notesMasterId r:id="rId56"/>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Lst>
  <p:sldSz cx="9144000" cy="5143500" type="screen16x9"/>
  <p:notesSz cx="9601200" cy="7315200"/>
  <p:embeddedFontLst>
    <p:embeddedFont>
      <p:font typeface="Calibri" panose="020F0502020204030204" pitchFamily="34" charset="0"/>
      <p:regular r:id="rId57"/>
      <p:bold r:id="rId58"/>
      <p:italic r:id="rId59"/>
      <p:boldItalic r:id="rId60"/>
    </p:embeddedFont>
    <p:embeddedFont>
      <p:font typeface="Helvetica Neue" panose="020B0604020202020204" charset="0"/>
      <p:regular r:id="rId61"/>
      <p:bold r:id="rId62"/>
      <p:italic r:id="rId63"/>
      <p:boldItalic r:id="rId64"/>
    </p:embeddedFont>
    <p:embeddedFont>
      <p:font typeface="Helvetica Neue Light" panose="020B0604020202020204"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9" roundtripDataSignature="AMtx7mh8/+6meWYl5+MifIP0hQvdEtT0Z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byn Feller" initials=""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4" d="100"/>
          <a:sy n="114" d="100"/>
        </p:scale>
        <p:origin x="60" y="58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7.fntdata"/><Relationship Id="rId68"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5.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64" Type="http://schemas.openxmlformats.org/officeDocument/2006/relationships/font" Target="fonts/font8.fntdata"/><Relationship Id="rId69" Type="http://customschemas.google.com/relationships/presentationmetadata" Target="meta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6.fntdata"/><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4160520" cy="365760"/>
          </a:xfrm>
          <a:prstGeom prst="rect">
            <a:avLst/>
          </a:prstGeom>
          <a:noFill/>
          <a:ln>
            <a:noFill/>
          </a:ln>
        </p:spPr>
        <p:txBody>
          <a:bodyPr spcFirstLastPara="1" wrap="square" lIns="96650" tIns="48325" rIns="96650" bIns="4832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438458" y="0"/>
            <a:ext cx="4160520" cy="365760"/>
          </a:xfrm>
          <a:prstGeom prst="rect">
            <a:avLst/>
          </a:prstGeom>
          <a:noFill/>
          <a:ln>
            <a:noFill/>
          </a:ln>
        </p:spPr>
        <p:txBody>
          <a:bodyPr spcFirstLastPara="1" wrap="square" lIns="96650" tIns="48325" rIns="96650" bIns="4832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948171"/>
            <a:ext cx="4160520" cy="365760"/>
          </a:xfrm>
          <a:prstGeom prst="rect">
            <a:avLst/>
          </a:prstGeom>
          <a:noFill/>
          <a:ln>
            <a:noFill/>
          </a:ln>
        </p:spPr>
        <p:txBody>
          <a:bodyPr spcFirstLastPara="1" wrap="square" lIns="96650" tIns="48325" rIns="96650" bIns="4832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438458" y="6948171"/>
            <a:ext cx="4160520" cy="3657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1:notes"/>
          <p:cNvSpPr>
            <a:spLocks noGrp="1" noRot="1" noChangeAspect="1"/>
          </p:cNvSpPr>
          <p:nvPr>
            <p:ph type="sldImg" idx="2"/>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 name="Google Shape;51;p1:notes"/>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Attractive Accents: The Versatile Appeal of Architectural Metal</a:t>
            </a:r>
            <a:endParaRPr/>
          </a:p>
          <a:p>
            <a:pPr marL="0" lvl="0" indent="0" algn="l" rtl="0">
              <a:lnSpc>
                <a:spcPct val="100000"/>
              </a:lnSpc>
              <a:spcBef>
                <a:spcPts val="0"/>
              </a:spcBef>
              <a:spcAft>
                <a:spcPts val="0"/>
              </a:spcAft>
              <a:buSzPts val="1400"/>
              <a:buNone/>
            </a:pPr>
            <a:endParaRPr/>
          </a:p>
        </p:txBody>
      </p:sp>
      <p:sp>
        <p:nvSpPr>
          <p:cNvPr id="52" name="Google Shape;52;p1:notes"/>
          <p:cNvSpPr txBox="1">
            <a:spLocks noGrp="1"/>
          </p:cNvSpPr>
          <p:nvPr>
            <p:ph type="sldNum" idx="12"/>
          </p:nvPr>
        </p:nvSpPr>
        <p:spPr>
          <a:xfrm>
            <a:off x="5438458" y="6948171"/>
            <a:ext cx="4160520" cy="3657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0:notes"/>
          <p:cNvSpPr>
            <a:spLocks noGrp="1" noRot="1" noChangeAspect="1"/>
          </p:cNvSpPr>
          <p:nvPr>
            <p:ph type="sldImg" idx="2"/>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10:notes"/>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Theodore Roosevelt National Wildlife Refuge, Mississippi. Mechanically seamed 90-degree roof panels, 24-gauge, simulated weathered steel finish in a 2-coat Kynar paint.</a:t>
            </a:r>
            <a:endParaRPr/>
          </a:p>
        </p:txBody>
      </p:sp>
      <p:sp>
        <p:nvSpPr>
          <p:cNvPr id="125" name="Google Shape;125;p10:notes"/>
          <p:cNvSpPr txBox="1">
            <a:spLocks noGrp="1"/>
          </p:cNvSpPr>
          <p:nvPr>
            <p:ph type="sldNum" idx="12"/>
          </p:nvPr>
        </p:nvSpPr>
        <p:spPr>
          <a:xfrm>
            <a:off x="5438458" y="6948171"/>
            <a:ext cx="4160520" cy="3657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1:notes"/>
          <p:cNvSpPr>
            <a:spLocks noGrp="1" noRot="1" noChangeAspect="1"/>
          </p:cNvSpPr>
          <p:nvPr>
            <p:ph type="sldImg" idx="2"/>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11:notes"/>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Innovation Amphitheater, Georgia. Mechanically seamed </a:t>
            </a:r>
            <a:r>
              <a:rPr lang="en-US">
                <a:latin typeface="Calibri"/>
                <a:ea typeface="Calibri"/>
                <a:cs typeface="Calibri"/>
                <a:sym typeface="Calibri"/>
              </a:rPr>
              <a:t>90 degrees, 24-gauge, charcoal gray finish, field-rolled panels due to panel lengths over 80 feet long.</a:t>
            </a:r>
            <a:endParaRPr/>
          </a:p>
        </p:txBody>
      </p:sp>
      <p:sp>
        <p:nvSpPr>
          <p:cNvPr id="133" name="Google Shape;133;p11:notes"/>
          <p:cNvSpPr txBox="1">
            <a:spLocks noGrp="1"/>
          </p:cNvSpPr>
          <p:nvPr>
            <p:ph type="sldNum" idx="12"/>
          </p:nvPr>
        </p:nvSpPr>
        <p:spPr>
          <a:xfrm>
            <a:off x="5438458" y="6948171"/>
            <a:ext cx="4160520" cy="3657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2:notes"/>
          <p:cNvSpPr>
            <a:spLocks noGrp="1" noRot="1" noChangeAspect="1"/>
          </p:cNvSpPr>
          <p:nvPr>
            <p:ph type="sldImg" idx="2"/>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12:notes"/>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Shirley Ryan AbilityLab, Illinois. Mechanically seamed 180-degrees, 24-gauge, weathered zinc. Soffit in .032. E</a:t>
            </a:r>
            <a:r>
              <a:rPr lang="en-US">
                <a:latin typeface="Calibri"/>
                <a:ea typeface="Calibri"/>
                <a:cs typeface="Calibri"/>
                <a:sym typeface="Calibri"/>
              </a:rPr>
              <a:t>xample of how to properly flash a “butterfly roof” with this valley. NOTE: Penetrations (vents, etc.) in the valley have been digitally removed.</a:t>
            </a:r>
            <a:endParaRPr/>
          </a:p>
        </p:txBody>
      </p:sp>
      <p:sp>
        <p:nvSpPr>
          <p:cNvPr id="141" name="Google Shape;141;p12:notes"/>
          <p:cNvSpPr txBox="1">
            <a:spLocks noGrp="1"/>
          </p:cNvSpPr>
          <p:nvPr>
            <p:ph type="sldNum" idx="12"/>
          </p:nvPr>
        </p:nvSpPr>
        <p:spPr>
          <a:xfrm>
            <a:off x="5438458" y="6948171"/>
            <a:ext cx="4160520" cy="3657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3:notes"/>
          <p:cNvSpPr>
            <a:spLocks noGrp="1" noRot="1" noChangeAspect="1"/>
          </p:cNvSpPr>
          <p:nvPr>
            <p:ph type="sldImg" idx="2"/>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13:notes"/>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Panhandle home, Florida. Snap-seam, </a:t>
            </a:r>
            <a:r>
              <a:rPr lang="en-US" sz="1200">
                <a:latin typeface="Calibri"/>
                <a:ea typeface="Calibri"/>
                <a:cs typeface="Calibri"/>
                <a:sym typeface="Calibri"/>
              </a:rPr>
              <a:t>dark bronze finish,</a:t>
            </a:r>
            <a:r>
              <a:rPr lang="en-US"/>
              <a:t> </a:t>
            </a:r>
            <a:r>
              <a:rPr lang="en-US">
                <a:latin typeface="Calibri"/>
                <a:ea typeface="Calibri"/>
                <a:cs typeface="Calibri"/>
                <a:sym typeface="Calibri"/>
              </a:rPr>
              <a:t>in .040” aluminum for the salt exposure; this job sits directly on Intercoastal Waterway in Florida.</a:t>
            </a:r>
            <a:endParaRPr/>
          </a:p>
        </p:txBody>
      </p:sp>
      <p:sp>
        <p:nvSpPr>
          <p:cNvPr id="149" name="Google Shape;149;p13:notes"/>
          <p:cNvSpPr txBox="1">
            <a:spLocks noGrp="1"/>
          </p:cNvSpPr>
          <p:nvPr>
            <p:ph type="sldNum" idx="12"/>
          </p:nvPr>
        </p:nvSpPr>
        <p:spPr>
          <a:xfrm>
            <a:off x="5438458" y="6948171"/>
            <a:ext cx="4160520" cy="3657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4:notes"/>
          <p:cNvSpPr>
            <a:spLocks noGrp="1" noRot="1" noChangeAspect="1"/>
          </p:cNvSpPr>
          <p:nvPr>
            <p:ph type="sldImg" idx="2"/>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14:notes"/>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Matchbox House, Michigan. Snap-seam </a:t>
            </a:r>
            <a:r>
              <a:rPr lang="en-US">
                <a:latin typeface="Calibri"/>
                <a:ea typeface="Calibri"/>
                <a:cs typeface="Calibri"/>
                <a:sym typeface="Calibri"/>
              </a:rPr>
              <a:t>used as both roof and wall panels. Note how the contractor has matched up the verticals of the roof panels to the wall panels.</a:t>
            </a:r>
            <a:endParaRPr/>
          </a:p>
        </p:txBody>
      </p:sp>
      <p:sp>
        <p:nvSpPr>
          <p:cNvPr id="157" name="Google Shape;157;p14:notes"/>
          <p:cNvSpPr txBox="1">
            <a:spLocks noGrp="1"/>
          </p:cNvSpPr>
          <p:nvPr>
            <p:ph type="sldNum" idx="12"/>
          </p:nvPr>
        </p:nvSpPr>
        <p:spPr>
          <a:xfrm>
            <a:off x="5438458" y="6948171"/>
            <a:ext cx="4160520" cy="3657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5:notes"/>
          <p:cNvSpPr>
            <a:spLocks noGrp="1" noRot="1" noChangeAspect="1"/>
          </p:cNvSpPr>
          <p:nvPr>
            <p:ph type="sldImg" idx="2"/>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5:notes"/>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Metric Apartments, Minnesota. Box rib panel in a weathered zinc finish, 22-gauge.</a:t>
            </a:r>
            <a:endParaRPr/>
          </a:p>
        </p:txBody>
      </p:sp>
      <p:sp>
        <p:nvSpPr>
          <p:cNvPr id="165" name="Google Shape;165;p15:notes"/>
          <p:cNvSpPr txBox="1">
            <a:spLocks noGrp="1"/>
          </p:cNvSpPr>
          <p:nvPr>
            <p:ph type="sldNum" idx="12"/>
          </p:nvPr>
        </p:nvSpPr>
        <p:spPr>
          <a:xfrm>
            <a:off x="5438458" y="6948171"/>
            <a:ext cx="4160520" cy="3657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6:notes"/>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172" name="Google Shape;172;p16:notes"/>
          <p:cNvSpPr>
            <a:spLocks noGrp="1" noRot="1" noChangeAspect="1"/>
          </p:cNvSpPr>
          <p:nvPr>
            <p:ph type="sldImg" idx="2"/>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7:notes"/>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179" name="Google Shape;179;p17:notes"/>
          <p:cNvSpPr>
            <a:spLocks noGrp="1" noRot="1" noChangeAspect="1"/>
          </p:cNvSpPr>
          <p:nvPr>
            <p:ph type="sldImg" idx="2"/>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8:notes"/>
          <p:cNvSpPr>
            <a:spLocks noGrp="1" noRot="1" noChangeAspect="1"/>
          </p:cNvSpPr>
          <p:nvPr>
            <p:ph type="sldImg" idx="2"/>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18:notes"/>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Black Diamond Car Wash, Louisiana. Decorative ribbed industrial metal wall panels, 24-gauge steel, weathered zinc finish.</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Metal wall panel systems can be customized to match specific design requirements, making them a popular choice in commercial buildings, retail spaces, and even residential structures seeking a modern and sleek appearance. </a:t>
            </a:r>
            <a:endParaRPr/>
          </a:p>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r>
              <a:rPr lang="en-US"/>
              <a:t>These panels not only enhance overall aesthetics but also contribute to energy efficiency, noise reduction, and fire resistance. </a:t>
            </a:r>
            <a:endParaRPr/>
          </a:p>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r>
              <a:rPr lang="en-US"/>
              <a:t>With their remarkable strength and adaptability, industrial metal wall panel systems provide a reliable and cost-effective solution for a wide range of applications. </a:t>
            </a:r>
            <a:endParaRPr/>
          </a:p>
        </p:txBody>
      </p:sp>
      <p:sp>
        <p:nvSpPr>
          <p:cNvPr id="187" name="Google Shape;187;p18:notes"/>
          <p:cNvSpPr txBox="1">
            <a:spLocks noGrp="1"/>
          </p:cNvSpPr>
          <p:nvPr>
            <p:ph type="sldNum" idx="12"/>
          </p:nvPr>
        </p:nvSpPr>
        <p:spPr>
          <a:xfrm>
            <a:off x="5438458" y="6948171"/>
            <a:ext cx="4160520" cy="3657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9:notes"/>
          <p:cNvSpPr>
            <a:spLocks noGrp="1" noRot="1" noChangeAspect="1"/>
          </p:cNvSpPr>
          <p:nvPr>
            <p:ph type="sldImg" idx="2"/>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9:notes"/>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Kirkwood Performing Arts Center, Missouri. Flush panel, various gray finishes, 24-gauge steel.</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Flush metal panel wall systems are versatile and highly functional architectural solutions that find applications in various construction projects. </a:t>
            </a:r>
            <a:endParaRPr/>
          </a:p>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r>
              <a:rPr lang="en-US"/>
              <a:t>These systems consist of metal panels that are seamlessly integrated into building exteriors, creating a sleek, streamlined appearance. The panels are typically made from materials such as aluminum, steel or zinc, which offer durability, strength, and resistance to environmental factors. </a:t>
            </a:r>
            <a:endParaRPr/>
          </a:p>
          <a:p>
            <a:pPr marL="0" lvl="0" indent="0" algn="l" rtl="0">
              <a:lnSpc>
                <a:spcPct val="100000"/>
              </a:lnSpc>
              <a:spcBef>
                <a:spcPts val="0"/>
              </a:spcBef>
              <a:spcAft>
                <a:spcPts val="0"/>
              </a:spcAft>
              <a:buSzPts val="1400"/>
              <a:buNone/>
            </a:pPr>
            <a:endParaRPr/>
          </a:p>
        </p:txBody>
      </p:sp>
      <p:sp>
        <p:nvSpPr>
          <p:cNvPr id="196" name="Google Shape;196;p19:notes"/>
          <p:cNvSpPr txBox="1">
            <a:spLocks noGrp="1"/>
          </p:cNvSpPr>
          <p:nvPr>
            <p:ph type="sldNum" idx="12"/>
          </p:nvPr>
        </p:nvSpPr>
        <p:spPr>
          <a:xfrm>
            <a:off x="5438458" y="6948171"/>
            <a:ext cx="4160520" cy="3657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2:notes"/>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58" name="Google Shape;58;p2:notes"/>
          <p:cNvSpPr>
            <a:spLocks noGrp="1" noRot="1" noChangeAspect="1"/>
          </p:cNvSpPr>
          <p:nvPr>
            <p:ph type="sldImg" idx="2"/>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20:notes"/>
          <p:cNvSpPr>
            <a:spLocks noGrp="1" noRot="1" noChangeAspect="1"/>
          </p:cNvSpPr>
          <p:nvPr>
            <p:ph type="sldImg" idx="2"/>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20:notes"/>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Millennium High School, Arizona. Flush panel, 24-gauge, custom purple, weathered zinc, gray and silver finishes.</a:t>
            </a:r>
            <a:endParaRPr/>
          </a:p>
          <a:p>
            <a:pPr marL="0" lvl="0" indent="0" algn="l" rtl="0">
              <a:lnSpc>
                <a:spcPct val="100000"/>
              </a:lnSpc>
              <a:spcBef>
                <a:spcPts val="0"/>
              </a:spcBef>
              <a:spcAft>
                <a:spcPts val="0"/>
              </a:spcAft>
              <a:buSzPts val="1400"/>
              <a:buNone/>
            </a:pPr>
            <a:endParaRPr/>
          </a:p>
        </p:txBody>
      </p:sp>
      <p:sp>
        <p:nvSpPr>
          <p:cNvPr id="204" name="Google Shape;204;p20:notes"/>
          <p:cNvSpPr txBox="1">
            <a:spLocks noGrp="1"/>
          </p:cNvSpPr>
          <p:nvPr>
            <p:ph type="sldNum" idx="12"/>
          </p:nvPr>
        </p:nvSpPr>
        <p:spPr>
          <a:xfrm>
            <a:off x="5438458" y="6948171"/>
            <a:ext cx="4160520" cy="3657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21:notes"/>
          <p:cNvSpPr>
            <a:spLocks noGrp="1" noRot="1" noChangeAspect="1"/>
          </p:cNvSpPr>
          <p:nvPr>
            <p:ph type="sldImg" idx="2"/>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21:notes"/>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 Wichita State #3, Kansas. Snap-seam roof, bone white, ribbed wall panel, silver finish, 22-gauge.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12" name="Google Shape;212;p21:notes"/>
          <p:cNvSpPr txBox="1">
            <a:spLocks noGrp="1"/>
          </p:cNvSpPr>
          <p:nvPr>
            <p:ph type="sldNum" idx="12"/>
          </p:nvPr>
        </p:nvSpPr>
        <p:spPr>
          <a:xfrm>
            <a:off x="5438458" y="6948171"/>
            <a:ext cx="4160520" cy="3657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22:notes"/>
          <p:cNvSpPr>
            <a:spLocks noGrp="1" noRot="1" noChangeAspect="1"/>
          </p:cNvSpPr>
          <p:nvPr>
            <p:ph type="sldImg" idx="2"/>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22:notes"/>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 Court and Walnut, Ohio. Flush panel, .040 aluminum, finishes: whites, grays and silver, </a:t>
            </a:r>
            <a:r>
              <a:rPr lang="en-US" i="0"/>
              <a:t>and a custom </a:t>
            </a:r>
            <a:r>
              <a:rPr lang="en-US"/>
              <a:t>c</a:t>
            </a:r>
            <a:r>
              <a:rPr lang="en-US" i="0"/>
              <a:t>harcoal gray.</a:t>
            </a:r>
            <a:endParaRPr i="0"/>
          </a:p>
          <a:p>
            <a:pPr marL="0" lvl="0" indent="0" algn="l" rtl="0">
              <a:lnSpc>
                <a:spcPct val="100000"/>
              </a:lnSpc>
              <a:spcBef>
                <a:spcPts val="0"/>
              </a:spcBef>
              <a:spcAft>
                <a:spcPts val="0"/>
              </a:spcAft>
              <a:buSzPts val="1400"/>
              <a:buNone/>
            </a:pPr>
            <a:endParaRPr>
              <a:solidFill>
                <a:srgbClr val="707070"/>
              </a:solidFill>
              <a:latin typeface="Arial"/>
              <a:ea typeface="Arial"/>
              <a:cs typeface="Arial"/>
              <a:sym typeface="Arial"/>
            </a:endParaRPr>
          </a:p>
        </p:txBody>
      </p:sp>
      <p:sp>
        <p:nvSpPr>
          <p:cNvPr id="220" name="Google Shape;220;p22:notes"/>
          <p:cNvSpPr txBox="1">
            <a:spLocks noGrp="1"/>
          </p:cNvSpPr>
          <p:nvPr>
            <p:ph type="sldNum" idx="12"/>
          </p:nvPr>
        </p:nvSpPr>
        <p:spPr>
          <a:xfrm>
            <a:off x="5438458" y="6948171"/>
            <a:ext cx="4160520" cy="3657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23:notes"/>
          <p:cNvSpPr>
            <a:spLocks noGrp="1" noRot="1" noChangeAspect="1"/>
          </p:cNvSpPr>
          <p:nvPr>
            <p:ph type="sldImg" idx="2"/>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23:notes"/>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 Rennen &amp; Beecher Flats, Ohio. Flush panel, slate gray, .040 aluminum.</a:t>
            </a:r>
            <a:endParaRPr/>
          </a:p>
        </p:txBody>
      </p:sp>
      <p:sp>
        <p:nvSpPr>
          <p:cNvPr id="228" name="Google Shape;228;p23:notes"/>
          <p:cNvSpPr txBox="1">
            <a:spLocks noGrp="1"/>
          </p:cNvSpPr>
          <p:nvPr>
            <p:ph type="sldNum" idx="12"/>
          </p:nvPr>
        </p:nvSpPr>
        <p:spPr>
          <a:xfrm>
            <a:off x="5438458" y="6948171"/>
            <a:ext cx="4160520" cy="3657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24:notes"/>
          <p:cNvSpPr>
            <a:spLocks noGrp="1" noRot="1" noChangeAspect="1"/>
          </p:cNvSpPr>
          <p:nvPr>
            <p:ph type="sldImg" idx="2"/>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24:notes"/>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 Freight Yard Apartments, Florida. Ribbed wall panel, simulated weathered steel finish, 24-gauge steel.</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36" name="Google Shape;236;p24:notes"/>
          <p:cNvSpPr txBox="1">
            <a:spLocks noGrp="1"/>
          </p:cNvSpPr>
          <p:nvPr>
            <p:ph type="sldNum" idx="12"/>
          </p:nvPr>
        </p:nvSpPr>
        <p:spPr>
          <a:xfrm>
            <a:off x="5438458" y="6948171"/>
            <a:ext cx="4160520" cy="3657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5:notes"/>
          <p:cNvSpPr>
            <a:spLocks noGrp="1" noRot="1" noChangeAspect="1"/>
          </p:cNvSpPr>
          <p:nvPr>
            <p:ph type="sldImg" idx="2"/>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25:notes"/>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Johnson High School, Texas. Composite panels in silver, 24-gauge.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Composite metal wall panel systems are innovative construction materials that offer numerous benefits and find extensive applications in various industries. These panels consist of a combination of metal skins and a core material, typically made of lightweight materials like aluminum, titanium, or stainless steel. The unique composition provides exceptional strength, durability, and fire resistance while maintaining lightweight structure. Composite metal wall panel systems are widely used in commercial, industrial, and residential buildings for exterior cladding, interior partitions, and decorative elements. </a:t>
            </a:r>
            <a:endParaRPr/>
          </a:p>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r>
              <a:rPr lang="en-US"/>
              <a:t>They offer architects a wide range of options in terms of colors, finishes, and textures, enabling the creation of aesthetically pleasing and functional structures. Additionally, these  panels provide excellent thermal and sound insulation properties, enhancing energy efficiency and occupant comfort. </a:t>
            </a:r>
            <a:endParaRPr/>
          </a:p>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r>
              <a:rPr lang="en-US"/>
              <a:t>Overall, composite metal wall panel systems are a versatile solution that combines aesthetic appeal, performance, and sustainability, making them an ideal choice for modern construction projects. </a:t>
            </a:r>
            <a:endParaRPr/>
          </a:p>
          <a:p>
            <a:pPr marL="0" lvl="0" indent="0" algn="l" rtl="0">
              <a:lnSpc>
                <a:spcPct val="100000"/>
              </a:lnSpc>
              <a:spcBef>
                <a:spcPts val="0"/>
              </a:spcBef>
              <a:spcAft>
                <a:spcPts val="0"/>
              </a:spcAft>
              <a:buSzPts val="1400"/>
              <a:buNone/>
            </a:pPr>
            <a:endParaRPr/>
          </a:p>
        </p:txBody>
      </p:sp>
      <p:sp>
        <p:nvSpPr>
          <p:cNvPr id="244" name="Google Shape;244;p25:notes"/>
          <p:cNvSpPr txBox="1">
            <a:spLocks noGrp="1"/>
          </p:cNvSpPr>
          <p:nvPr>
            <p:ph type="sldNum" idx="12"/>
          </p:nvPr>
        </p:nvSpPr>
        <p:spPr>
          <a:xfrm>
            <a:off x="5438458" y="6948171"/>
            <a:ext cx="4160520" cy="3657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6:notes"/>
          <p:cNvSpPr>
            <a:spLocks noGrp="1" noRot="1" noChangeAspect="1"/>
          </p:cNvSpPr>
          <p:nvPr>
            <p:ph type="sldImg" idx="2"/>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26:notes"/>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Hanover Square Mall, Illinois. Composite panel, custom white finish, rainscreen system.</a:t>
            </a:r>
            <a:endParaRPr/>
          </a:p>
        </p:txBody>
      </p:sp>
      <p:sp>
        <p:nvSpPr>
          <p:cNvPr id="252" name="Google Shape;252;p26:notes"/>
          <p:cNvSpPr txBox="1">
            <a:spLocks noGrp="1"/>
          </p:cNvSpPr>
          <p:nvPr>
            <p:ph type="sldNum" idx="12"/>
          </p:nvPr>
        </p:nvSpPr>
        <p:spPr>
          <a:xfrm>
            <a:off x="5438458" y="6948171"/>
            <a:ext cx="4160520" cy="3657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7:notes"/>
          <p:cNvSpPr>
            <a:spLocks noGrp="1" noRot="1" noChangeAspect="1"/>
          </p:cNvSpPr>
          <p:nvPr>
            <p:ph type="sldImg" idx="2"/>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27:notes"/>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Dearing Middle School, Texas. Composite panel rainscreen system, copper penny and silver finishes.</a:t>
            </a:r>
            <a:endParaRPr/>
          </a:p>
        </p:txBody>
      </p:sp>
      <p:sp>
        <p:nvSpPr>
          <p:cNvPr id="260" name="Google Shape;260;p27:notes"/>
          <p:cNvSpPr txBox="1">
            <a:spLocks noGrp="1"/>
          </p:cNvSpPr>
          <p:nvPr>
            <p:ph type="sldNum" idx="12"/>
          </p:nvPr>
        </p:nvSpPr>
        <p:spPr>
          <a:xfrm>
            <a:off x="5438458" y="6948171"/>
            <a:ext cx="4160520" cy="3657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8:notes"/>
          <p:cNvSpPr>
            <a:spLocks noGrp="1" noRot="1" noChangeAspect="1"/>
          </p:cNvSpPr>
          <p:nvPr>
            <p:ph type="sldImg" idx="2"/>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28:notes"/>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Athens High School, Texas. Composite panel, custom maroon finish, also flush panels in white and silver, 24-gauge 12-inch.</a:t>
            </a:r>
            <a:endParaRPr/>
          </a:p>
        </p:txBody>
      </p:sp>
      <p:sp>
        <p:nvSpPr>
          <p:cNvPr id="268" name="Google Shape;268;p28:notes"/>
          <p:cNvSpPr txBox="1">
            <a:spLocks noGrp="1"/>
          </p:cNvSpPr>
          <p:nvPr>
            <p:ph type="sldNum" idx="12"/>
          </p:nvPr>
        </p:nvSpPr>
        <p:spPr>
          <a:xfrm>
            <a:off x="5438458" y="6948171"/>
            <a:ext cx="4160520" cy="3657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9:notes"/>
          <p:cNvSpPr>
            <a:spLocks noGrp="1" noRot="1" noChangeAspect="1"/>
          </p:cNvSpPr>
          <p:nvPr>
            <p:ph type="sldImg" idx="2"/>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29:notes"/>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Athens High School, Texas. Flush soffit panels, white, 24-gauge, 12-inch.</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r>
              <a:rPr lang="en-US"/>
              <a:t>Metal soffit panel systems are an innovative architectural solution that enhances the aesthetics and functionality of buildings. These systems consist of metal panels installed beneath the eaves and overhangs, creating a clean and seamless appearance while effectively covering the underside of roofs and other elevated structures. Soffit metal panels offer numerous advantages, including durability, weather resistance, and low maintenance requirements.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76" name="Google Shape;276;p29:notes"/>
          <p:cNvSpPr txBox="1">
            <a:spLocks noGrp="1"/>
          </p:cNvSpPr>
          <p:nvPr>
            <p:ph type="sldNum" idx="12"/>
          </p:nvPr>
        </p:nvSpPr>
        <p:spPr>
          <a:xfrm>
            <a:off x="5438458" y="6948171"/>
            <a:ext cx="4160520" cy="3657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65" name="Google Shape;65;p3:notes"/>
          <p:cNvSpPr>
            <a:spLocks noGrp="1" noRot="1" noChangeAspect="1"/>
          </p:cNvSpPr>
          <p:nvPr>
            <p:ph type="sldImg" idx="2"/>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30:notes"/>
          <p:cNvSpPr>
            <a:spLocks noGrp="1" noRot="1" noChangeAspect="1"/>
          </p:cNvSpPr>
          <p:nvPr>
            <p:ph type="sldImg" idx="2"/>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30:notes"/>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LaTrobe Elementary, Pennsylvania. 180-degree mechanically seamed roof, .032 gauge aluminum soffit, custom marquis orange finish.</a:t>
            </a:r>
            <a:endParaRPr/>
          </a:p>
        </p:txBody>
      </p:sp>
      <p:sp>
        <p:nvSpPr>
          <p:cNvPr id="284" name="Google Shape;284;p30:notes"/>
          <p:cNvSpPr txBox="1">
            <a:spLocks noGrp="1"/>
          </p:cNvSpPr>
          <p:nvPr>
            <p:ph type="sldNum" idx="12"/>
          </p:nvPr>
        </p:nvSpPr>
        <p:spPr>
          <a:xfrm>
            <a:off x="5438458" y="6948171"/>
            <a:ext cx="4160520" cy="3657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31:notes"/>
          <p:cNvSpPr>
            <a:spLocks noGrp="1" noRot="1" noChangeAspect="1"/>
          </p:cNvSpPr>
          <p:nvPr>
            <p:ph type="sldImg" idx="2"/>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31:notes"/>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Bells Mills, Maryland. Vented aluminum soffit.</a:t>
            </a:r>
            <a:endParaRPr/>
          </a:p>
        </p:txBody>
      </p:sp>
      <p:sp>
        <p:nvSpPr>
          <p:cNvPr id="292" name="Google Shape;292;p31:notes"/>
          <p:cNvSpPr txBox="1">
            <a:spLocks noGrp="1"/>
          </p:cNvSpPr>
          <p:nvPr>
            <p:ph type="sldNum" idx="12"/>
          </p:nvPr>
        </p:nvSpPr>
        <p:spPr>
          <a:xfrm>
            <a:off x="5438458" y="6948171"/>
            <a:ext cx="4160520" cy="3657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32:notes"/>
          <p:cNvSpPr>
            <a:spLocks noGrp="1" noRot="1" noChangeAspect="1"/>
          </p:cNvSpPr>
          <p:nvPr>
            <p:ph type="sldImg" idx="2"/>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32:notes"/>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Lake Belton High School, Texas. Flush soffit, copper penny finish, 22-gauge steel.</a:t>
            </a:r>
            <a:endParaRPr/>
          </a:p>
        </p:txBody>
      </p:sp>
      <p:sp>
        <p:nvSpPr>
          <p:cNvPr id="300" name="Google Shape;300;p32:notes"/>
          <p:cNvSpPr txBox="1">
            <a:spLocks noGrp="1"/>
          </p:cNvSpPr>
          <p:nvPr>
            <p:ph type="sldNum" idx="12"/>
          </p:nvPr>
        </p:nvSpPr>
        <p:spPr>
          <a:xfrm>
            <a:off x="5438458" y="6948171"/>
            <a:ext cx="4160520" cy="3657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33:notes"/>
          <p:cNvSpPr>
            <a:spLocks noGrp="1" noRot="1" noChangeAspect="1"/>
          </p:cNvSpPr>
          <p:nvPr>
            <p:ph type="sldImg" idx="2"/>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33:notes"/>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MSP Airport, Minnesota. Cupped tile, 24-gauge steel, finishes: Various greens and a custom aged copper.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 metal tile wall panel system is a highly versatile and aesthetically appealing solution for modern architectural design. This innovative system combines the durability and strength of metal with the elegance and timeless beauty of tiles. Each panel is meticulously crafted to provide a seamless and precise installation, creating a sleek and polished look. The metal tile system offers a wide range of customization options, allowing architects and designers to create unique patterns, textures, and color combinations.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08" name="Google Shape;308;p33:notes"/>
          <p:cNvSpPr txBox="1">
            <a:spLocks noGrp="1"/>
          </p:cNvSpPr>
          <p:nvPr>
            <p:ph type="sldNum" idx="12"/>
          </p:nvPr>
        </p:nvSpPr>
        <p:spPr>
          <a:xfrm>
            <a:off x="5438458" y="6948171"/>
            <a:ext cx="4160520" cy="3657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34:notes"/>
          <p:cNvSpPr>
            <a:spLocks noGrp="1" noRot="1" noChangeAspect="1"/>
          </p:cNvSpPr>
          <p:nvPr>
            <p:ph type="sldImg" idx="2"/>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34:notes"/>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 Mosaic Apartments, Minnesota. Stamped cupped tiles, finishes: various grays, </a:t>
            </a:r>
            <a:r>
              <a:rPr lang="en-US" i="0"/>
              <a:t>24-gauge steel.</a:t>
            </a:r>
            <a:endParaRPr i="0"/>
          </a:p>
          <a:p>
            <a:pPr marL="0" lvl="0" indent="0" algn="l" rtl="0">
              <a:lnSpc>
                <a:spcPct val="100000"/>
              </a:lnSpc>
              <a:spcBef>
                <a:spcPts val="0"/>
              </a:spcBef>
              <a:spcAft>
                <a:spcPts val="0"/>
              </a:spcAft>
              <a:buSzPts val="1400"/>
              <a:buNone/>
            </a:pPr>
            <a:endParaRPr>
              <a:solidFill>
                <a:srgbClr val="707070"/>
              </a:solidFill>
              <a:latin typeface="Arial"/>
              <a:ea typeface="Arial"/>
              <a:cs typeface="Arial"/>
              <a:sym typeface="Arial"/>
            </a:endParaRPr>
          </a:p>
        </p:txBody>
      </p:sp>
      <p:sp>
        <p:nvSpPr>
          <p:cNvPr id="316" name="Google Shape;316;p34:notes"/>
          <p:cNvSpPr txBox="1">
            <a:spLocks noGrp="1"/>
          </p:cNvSpPr>
          <p:nvPr>
            <p:ph type="sldNum" idx="12"/>
          </p:nvPr>
        </p:nvSpPr>
        <p:spPr>
          <a:xfrm>
            <a:off x="5438458" y="6948171"/>
            <a:ext cx="4160520" cy="3657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35:notes"/>
          <p:cNvSpPr>
            <a:spLocks noGrp="1" noRot="1" noChangeAspect="1"/>
          </p:cNvSpPr>
          <p:nvPr>
            <p:ph type="sldImg" idx="2"/>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35:notes"/>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NISD Natatorium Aquatic Center, Texas. Stamped flat tile, steel, custom “bright blue” finish.</a:t>
            </a:r>
            <a:endParaRPr/>
          </a:p>
        </p:txBody>
      </p:sp>
      <p:sp>
        <p:nvSpPr>
          <p:cNvPr id="324" name="Google Shape;324;p35:notes"/>
          <p:cNvSpPr txBox="1">
            <a:spLocks noGrp="1"/>
          </p:cNvSpPr>
          <p:nvPr>
            <p:ph type="sldNum" idx="12"/>
          </p:nvPr>
        </p:nvSpPr>
        <p:spPr>
          <a:xfrm>
            <a:off x="5438458" y="6948171"/>
            <a:ext cx="4160520" cy="3657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36:notes"/>
          <p:cNvSpPr>
            <a:spLocks noGrp="1" noRot="1" noChangeAspect="1"/>
          </p:cNvSpPr>
          <p:nvPr>
            <p:ph type="sldImg" idx="2"/>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36:notes"/>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Children’s Museum + Theatre, Maine. Flat tile, .032 aluminum, finishes: white, grays, and blue.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32" name="Google Shape;332;p36:notes"/>
          <p:cNvSpPr txBox="1">
            <a:spLocks noGrp="1"/>
          </p:cNvSpPr>
          <p:nvPr>
            <p:ph type="sldNum" idx="12"/>
          </p:nvPr>
        </p:nvSpPr>
        <p:spPr>
          <a:xfrm>
            <a:off x="5438458" y="6948171"/>
            <a:ext cx="4160520" cy="3657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37:notes"/>
          <p:cNvSpPr>
            <a:spLocks noGrp="1" noRot="1" noChangeAspect="1"/>
          </p:cNvSpPr>
          <p:nvPr>
            <p:ph type="sldImg" idx="2"/>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37:notes"/>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Deignan House, Pennsylvania. Cupped tile, steel, bright annealed finish.</a:t>
            </a:r>
            <a:endParaRPr/>
          </a:p>
        </p:txBody>
      </p:sp>
      <p:sp>
        <p:nvSpPr>
          <p:cNvPr id="340" name="Google Shape;340;p37:notes"/>
          <p:cNvSpPr txBox="1">
            <a:spLocks noGrp="1"/>
          </p:cNvSpPr>
          <p:nvPr>
            <p:ph type="sldNum" idx="12"/>
          </p:nvPr>
        </p:nvSpPr>
        <p:spPr>
          <a:xfrm>
            <a:off x="5438458" y="6948171"/>
            <a:ext cx="4160520" cy="3657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38:notes"/>
          <p:cNvSpPr>
            <a:spLocks noGrp="1" noRot="1" noChangeAspect="1"/>
          </p:cNvSpPr>
          <p:nvPr>
            <p:ph type="sldImg" idx="2"/>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38:notes"/>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Ballet Memphis, Tennessee. Perforated corrugated natural copper, also snap-seam roof panels installed as wall panels.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Perforated metal wall panel systems are innovative architectural solutions that combine functionality with aesthetic appeal. These panels consist of sheets of metal with precisely designed perforations, creating a visually striking pattern while allowing for various functional benefits. The perforations serve multiple purposes, such as enhancing ventilation, providing natural light diffusion, and reducing noise transmission. </a:t>
            </a:r>
            <a:endParaRPr/>
          </a:p>
        </p:txBody>
      </p:sp>
      <p:sp>
        <p:nvSpPr>
          <p:cNvPr id="348" name="Google Shape;348;p38:notes"/>
          <p:cNvSpPr txBox="1">
            <a:spLocks noGrp="1"/>
          </p:cNvSpPr>
          <p:nvPr>
            <p:ph type="sldNum" idx="12"/>
          </p:nvPr>
        </p:nvSpPr>
        <p:spPr>
          <a:xfrm>
            <a:off x="5438458" y="6948171"/>
            <a:ext cx="4160520" cy="3657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39:notes"/>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355" name="Google Shape;355;p39:notes"/>
          <p:cNvSpPr>
            <a:spLocks noGrp="1" noRot="1" noChangeAspect="1"/>
          </p:cNvSpPr>
          <p:nvPr>
            <p:ph type="sldImg" idx="2"/>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4:notes"/>
          <p:cNvSpPr>
            <a:spLocks noGrp="1" noRot="1" noChangeAspect="1"/>
          </p:cNvSpPr>
          <p:nvPr>
            <p:ph type="sldImg" idx="2"/>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 name="Google Shape;73;p4:notes"/>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Ronald McDonald House, Ohio. Flush wall panels in four (4) colors (some custom), snap-seam roof, continuous cleat gold coping.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Architectural metal panels offer unparalleled design versatility and appeal. They can be used for a range of applications, from roofing and wall systems to soffits, accents, and beyond. One of the key advantages of metal panels is their ability to be customized to fit the unique requirements of a project. Metal panels come in a variety of shapes, sizes, and finishes, allowing designers to create unique and visually stunning structures. They can be used to achieve a range of looks, from sleek and modern to rustic and industrial. Additionally, metal panels are durable, long-lasting, and require minimal maintenance, making them an excellent investment for any project. Whether used as a functional component of a building or as a decorative feature, architectural metal panels are a popular choice among architects and designers for their versatility, durability, and aesthetic appeal.</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74" name="Google Shape;74;p4:notes"/>
          <p:cNvSpPr txBox="1">
            <a:spLocks noGrp="1"/>
          </p:cNvSpPr>
          <p:nvPr>
            <p:ph type="sldNum" idx="12"/>
          </p:nvPr>
        </p:nvSpPr>
        <p:spPr>
          <a:xfrm>
            <a:off x="5438458" y="6948171"/>
            <a:ext cx="4160520" cy="3657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40:notes"/>
          <p:cNvSpPr>
            <a:spLocks noGrp="1" noRot="1" noChangeAspect="1"/>
          </p:cNvSpPr>
          <p:nvPr>
            <p:ph type="sldImg" idx="2"/>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40:notes"/>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The Charles condominiums, Atlanta. Perforated 7.2 panel, .040 aluminum, weathered zinc finish.</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spacing between the holes and the resulting open space in perforated metal are crucial aspects that contribute to its functionality and performance. By adjusting the spacing, designers can control the amount of light, air, sound, or liquid that passes through the perforations. This makes perforated metal suitable for applications such as sunshades, privacy screens, acoustic panels, filtration systems, and more. The open space created by the perforations can also add depth, dimension, and visual interest to architectural facades or interior elements, giving them a contemporary and dynamic appearance.</a:t>
            </a:r>
            <a:endParaRPr/>
          </a:p>
          <a:p>
            <a:pPr marL="0" lvl="0" indent="0" algn="l" rtl="0">
              <a:lnSpc>
                <a:spcPct val="100000"/>
              </a:lnSpc>
              <a:spcBef>
                <a:spcPts val="0"/>
              </a:spcBef>
              <a:spcAft>
                <a:spcPts val="0"/>
              </a:spcAft>
              <a:buSzPts val="1400"/>
              <a:buNone/>
            </a:pPr>
            <a:endParaRPr/>
          </a:p>
        </p:txBody>
      </p:sp>
      <p:sp>
        <p:nvSpPr>
          <p:cNvPr id="364" name="Google Shape;364;p40:notes"/>
          <p:cNvSpPr txBox="1">
            <a:spLocks noGrp="1"/>
          </p:cNvSpPr>
          <p:nvPr>
            <p:ph type="sldNum" idx="12"/>
          </p:nvPr>
        </p:nvSpPr>
        <p:spPr>
          <a:xfrm>
            <a:off x="5438458" y="6948171"/>
            <a:ext cx="4160520" cy="3657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41:notes"/>
          <p:cNvSpPr>
            <a:spLocks noGrp="1" noRot="1" noChangeAspect="1"/>
          </p:cNvSpPr>
          <p:nvPr>
            <p:ph type="sldImg" idx="2"/>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41:notes"/>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The University of Mississippi Medical Center, Mississippi. </a:t>
            </a:r>
            <a:r>
              <a:rPr lang="en-US" b="0" i="0">
                <a:latin typeface="Arial"/>
                <a:ea typeface="Arial"/>
                <a:cs typeface="Arial"/>
                <a:sym typeface="Arial"/>
              </a:rPr>
              <a:t>Perforated aluminum ribbed</a:t>
            </a:r>
            <a:r>
              <a:rPr lang="en-US">
                <a:latin typeface="Arial"/>
                <a:ea typeface="Arial"/>
                <a:cs typeface="Arial"/>
                <a:sym typeface="Arial"/>
              </a:rPr>
              <a:t>/horizontal wall panels </a:t>
            </a:r>
            <a:r>
              <a:rPr lang="en-US" b="0" i="0">
                <a:latin typeface="Arial"/>
                <a:ea typeface="Arial"/>
                <a:cs typeface="Arial"/>
                <a:sym typeface="Arial"/>
              </a:rPr>
              <a:t>in silver and blue finishes.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Perforated metal cladding finds numerous applications in different industries and sectors, primarily due to its functional and aesthetic benefits. One common application is as equipment screens. Perforated metal panels can be used to create visually appealing enclosures that hide or camouflage mechanical equipment such as air conditioning units, generators, or utility boxes. These screens not only provide a sleek and modern look to the building exterior but also serve the practical purpose of protecting the equipment from weather elements while allowing for proper ventilation and airflow. </a:t>
            </a:r>
            <a:endParaRPr/>
          </a:p>
          <a:p>
            <a:pPr marL="0" lvl="0" indent="0" algn="l" rtl="0">
              <a:lnSpc>
                <a:spcPct val="100000"/>
              </a:lnSpc>
              <a:spcBef>
                <a:spcPts val="0"/>
              </a:spcBef>
              <a:spcAft>
                <a:spcPts val="0"/>
              </a:spcAft>
              <a:buSzPts val="1400"/>
              <a:buNone/>
            </a:pPr>
            <a:endParaRPr/>
          </a:p>
        </p:txBody>
      </p:sp>
      <p:sp>
        <p:nvSpPr>
          <p:cNvPr id="372" name="Google Shape;372;p41:notes"/>
          <p:cNvSpPr txBox="1">
            <a:spLocks noGrp="1"/>
          </p:cNvSpPr>
          <p:nvPr>
            <p:ph type="sldNum" idx="12"/>
          </p:nvPr>
        </p:nvSpPr>
        <p:spPr>
          <a:xfrm>
            <a:off x="5438458" y="6948171"/>
            <a:ext cx="4160520" cy="3657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42:notes"/>
          <p:cNvSpPr>
            <a:spLocks noGrp="1" noRot="1" noChangeAspect="1"/>
          </p:cNvSpPr>
          <p:nvPr>
            <p:ph type="sldImg" idx="2"/>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42:notes"/>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Eloy City Hall, Arizona. Perforated 7.2 panel, aged copper finish.</a:t>
            </a:r>
            <a:endParaRPr/>
          </a:p>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r>
              <a:rPr lang="en-US"/>
              <a:t>Perforated metal cladding also serves functional purposes, particularly in the realms of acoustics and airflow management. In acoustic applications, perforated metal panels are often used in concert halls, auditoriums, or other large spaces to control sound reflections and improve acoustics. The perforations help to absorb and diffuse sound waves, reducing echoes and enhancing the overall sound quality within the space. Similarly, in HVAC systems or industrial settings, perforated metal cladding can be utilized to regulate airflow, allowing for efficient. </a:t>
            </a:r>
            <a:endParaRPr/>
          </a:p>
          <a:p>
            <a:pPr marL="0" lvl="0" indent="0" algn="l" rtl="0">
              <a:lnSpc>
                <a:spcPct val="100000"/>
              </a:lnSpc>
              <a:spcBef>
                <a:spcPts val="0"/>
              </a:spcBef>
              <a:spcAft>
                <a:spcPts val="0"/>
              </a:spcAft>
              <a:buSzPts val="1400"/>
              <a:buNone/>
            </a:pPr>
            <a:endParaRPr/>
          </a:p>
        </p:txBody>
      </p:sp>
      <p:sp>
        <p:nvSpPr>
          <p:cNvPr id="380" name="Google Shape;380;p42:notes"/>
          <p:cNvSpPr txBox="1">
            <a:spLocks noGrp="1"/>
          </p:cNvSpPr>
          <p:nvPr>
            <p:ph type="sldNum" idx="12"/>
          </p:nvPr>
        </p:nvSpPr>
        <p:spPr>
          <a:xfrm>
            <a:off x="5438458" y="6948171"/>
            <a:ext cx="4160520" cy="3657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43:notes"/>
          <p:cNvSpPr>
            <a:spLocks noGrp="1" noRot="1" noChangeAspect="1"/>
          </p:cNvSpPr>
          <p:nvPr>
            <p:ph type="sldImg" idx="2"/>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43:notes"/>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Westfield Ninth Grade Center, Texas. Perforated rib panels, charcoal gray finish, .040 aluminum.</a:t>
            </a:r>
            <a:endParaRPr/>
          </a:p>
        </p:txBody>
      </p:sp>
      <p:sp>
        <p:nvSpPr>
          <p:cNvPr id="388" name="Google Shape;388;p43:notes"/>
          <p:cNvSpPr txBox="1">
            <a:spLocks noGrp="1"/>
          </p:cNvSpPr>
          <p:nvPr>
            <p:ph type="sldNum" idx="12"/>
          </p:nvPr>
        </p:nvSpPr>
        <p:spPr>
          <a:xfrm>
            <a:off x="5438458" y="6948171"/>
            <a:ext cx="4160520" cy="3657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44:notes"/>
          <p:cNvSpPr>
            <a:spLocks noGrp="1" noRot="1" noChangeAspect="1"/>
          </p:cNvSpPr>
          <p:nvPr>
            <p:ph type="sldImg" idx="2"/>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44:notes"/>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Wichita State #7, Kansas. ribbed panels, .050 aluminum.</a:t>
            </a:r>
            <a:endParaRPr/>
          </a:p>
        </p:txBody>
      </p:sp>
      <p:sp>
        <p:nvSpPr>
          <p:cNvPr id="396" name="Google Shape;396;p44:notes"/>
          <p:cNvSpPr txBox="1">
            <a:spLocks noGrp="1"/>
          </p:cNvSpPr>
          <p:nvPr>
            <p:ph type="sldNum" idx="12"/>
          </p:nvPr>
        </p:nvSpPr>
        <p:spPr>
          <a:xfrm>
            <a:off x="5438458" y="6948171"/>
            <a:ext cx="4160520" cy="3657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45:notes"/>
          <p:cNvSpPr>
            <a:spLocks noGrp="1" noRot="1" noChangeAspect="1"/>
          </p:cNvSpPr>
          <p:nvPr>
            <p:ph type="sldImg" idx="2"/>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45:notes"/>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Desert Diamond Casino Parking, Arizona. Perforated ribbed panel, .040-gauge aluminum, silver finish.</a:t>
            </a:r>
            <a:endParaRPr/>
          </a:p>
        </p:txBody>
      </p:sp>
      <p:sp>
        <p:nvSpPr>
          <p:cNvPr id="404" name="Google Shape;404;p45:notes"/>
          <p:cNvSpPr txBox="1">
            <a:spLocks noGrp="1"/>
          </p:cNvSpPr>
          <p:nvPr>
            <p:ph type="sldNum" idx="12"/>
          </p:nvPr>
        </p:nvSpPr>
        <p:spPr>
          <a:xfrm>
            <a:off x="5438458" y="6948171"/>
            <a:ext cx="4160520" cy="3657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46:notes"/>
          <p:cNvSpPr>
            <a:spLocks noGrp="1" noRot="1" noChangeAspect="1"/>
          </p:cNvSpPr>
          <p:nvPr>
            <p:ph type="sldImg" idx="2"/>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46:notes"/>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Best Funeral Services, Arizona. Perforated ribbed panel, .040-gauge, 22% open space, red finish.</a:t>
            </a:r>
            <a:endParaRPr/>
          </a:p>
        </p:txBody>
      </p:sp>
      <p:sp>
        <p:nvSpPr>
          <p:cNvPr id="412" name="Google Shape;412;p46:notes"/>
          <p:cNvSpPr txBox="1">
            <a:spLocks noGrp="1"/>
          </p:cNvSpPr>
          <p:nvPr>
            <p:ph type="sldNum" idx="12"/>
          </p:nvPr>
        </p:nvSpPr>
        <p:spPr>
          <a:xfrm>
            <a:off x="5438458" y="6948171"/>
            <a:ext cx="4160520" cy="3657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47:notes"/>
          <p:cNvSpPr>
            <a:spLocks noGrp="1" noRot="1" noChangeAspect="1"/>
          </p:cNvSpPr>
          <p:nvPr>
            <p:ph type="sldImg" idx="2"/>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p47:notes"/>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Moving Everest Charter School, Chicago. 7/8-inch corrugated panel, charcoal finish, hole specs: </a:t>
            </a:r>
            <a:r>
              <a:rPr lang="en-US" i="0"/>
              <a:t>3/8-in. on 9/16-in. centers.</a:t>
            </a:r>
            <a:endParaRPr/>
          </a:p>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r>
              <a:rPr lang="en-US"/>
              <a:t>Perforated corrugated installed 4 inches in front of the images of children. NOTE: Graphics of children are NOT within the manufacturer’s scope of capabilities.</a:t>
            </a:r>
            <a:endParaRPr/>
          </a:p>
        </p:txBody>
      </p:sp>
      <p:sp>
        <p:nvSpPr>
          <p:cNvPr id="420" name="Google Shape;420;p47:notes"/>
          <p:cNvSpPr txBox="1">
            <a:spLocks noGrp="1"/>
          </p:cNvSpPr>
          <p:nvPr>
            <p:ph type="sldNum" idx="12"/>
          </p:nvPr>
        </p:nvSpPr>
        <p:spPr>
          <a:xfrm>
            <a:off x="5438458" y="6948171"/>
            <a:ext cx="4160520" cy="3657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48:notes"/>
          <p:cNvSpPr>
            <a:spLocks noGrp="1" noRot="1" noChangeAspect="1"/>
          </p:cNvSpPr>
          <p:nvPr>
            <p:ph type="sldImg" idx="2"/>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p48:notes"/>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Simulated finishes include: </a:t>
            </a:r>
            <a:endParaRPr/>
          </a:p>
          <a:p>
            <a:pPr marL="0" lvl="0" indent="0" algn="l" rtl="0">
              <a:lnSpc>
                <a:spcPct val="100000"/>
              </a:lnSpc>
              <a:spcBef>
                <a:spcPts val="0"/>
              </a:spcBef>
              <a:spcAft>
                <a:spcPts val="0"/>
              </a:spcAft>
              <a:buSzPts val="1400"/>
              <a:buNone/>
            </a:pPr>
            <a:r>
              <a:rPr lang="en-US"/>
              <a:t>zinc</a:t>
            </a:r>
            <a:endParaRPr/>
          </a:p>
          <a:p>
            <a:pPr marL="0" lvl="0" indent="0" algn="l" rtl="0">
              <a:lnSpc>
                <a:spcPct val="100000"/>
              </a:lnSpc>
              <a:spcBef>
                <a:spcPts val="0"/>
              </a:spcBef>
              <a:spcAft>
                <a:spcPts val="0"/>
              </a:spcAft>
              <a:buSzPts val="1400"/>
              <a:buNone/>
            </a:pPr>
            <a:r>
              <a:rPr lang="en-US"/>
              <a:t>copper</a:t>
            </a:r>
            <a:endParaRPr/>
          </a:p>
          <a:p>
            <a:pPr marL="0" lvl="0" indent="0" algn="l" rtl="0">
              <a:lnSpc>
                <a:spcPct val="100000"/>
              </a:lnSpc>
              <a:spcBef>
                <a:spcPts val="0"/>
              </a:spcBef>
              <a:spcAft>
                <a:spcPts val="0"/>
              </a:spcAft>
              <a:buSzPts val="1400"/>
              <a:buNone/>
            </a:pPr>
            <a:r>
              <a:rPr lang="en-US"/>
              <a:t>weathered metal</a:t>
            </a:r>
            <a:endParaRPr/>
          </a:p>
          <a:p>
            <a:pPr marL="0" lvl="0" indent="0" algn="l" rtl="0">
              <a:lnSpc>
                <a:spcPct val="100000"/>
              </a:lnSpc>
              <a:spcBef>
                <a:spcPts val="0"/>
              </a:spcBef>
              <a:spcAft>
                <a:spcPts val="0"/>
              </a:spcAft>
              <a:buSzPts val="1400"/>
              <a:buNone/>
            </a:pPr>
            <a:r>
              <a:rPr lang="en-US"/>
              <a:t>wood grain</a:t>
            </a:r>
            <a:endParaRPr/>
          </a:p>
          <a:p>
            <a:pPr marL="0" lvl="0" indent="0" algn="l" rtl="0">
              <a:lnSpc>
                <a:spcPct val="100000"/>
              </a:lnSpc>
              <a:spcBef>
                <a:spcPts val="0"/>
              </a:spcBef>
              <a:spcAft>
                <a:spcPts val="0"/>
              </a:spcAft>
              <a:buSzPts val="1400"/>
              <a:buNone/>
            </a:pPr>
            <a:r>
              <a:rPr lang="en-US"/>
              <a:t>natural wood grain</a:t>
            </a:r>
            <a:endParaRPr/>
          </a:p>
          <a:p>
            <a:pPr marL="0" lvl="0" indent="0" algn="l" rtl="0">
              <a:lnSpc>
                <a:spcPct val="100000"/>
              </a:lnSpc>
              <a:spcBef>
                <a:spcPts val="0"/>
              </a:spcBef>
              <a:spcAft>
                <a:spcPts val="0"/>
              </a:spcAft>
              <a:buSzPts val="1400"/>
              <a:buNone/>
            </a:pPr>
            <a:r>
              <a:rPr lang="en-US"/>
              <a:t>natural ore</a:t>
            </a:r>
            <a:endParaRPr/>
          </a:p>
          <a:p>
            <a:pPr marL="0" lvl="0" indent="0" algn="l" rtl="0">
              <a:lnSpc>
                <a:spcPct val="100000"/>
              </a:lnSpc>
              <a:spcBef>
                <a:spcPts val="0"/>
              </a:spcBef>
              <a:spcAft>
                <a:spcPts val="0"/>
              </a:spcAft>
              <a:buSzPts val="1400"/>
              <a:buNone/>
            </a:pPr>
            <a:r>
              <a:rPr lang="en-US"/>
              <a:t>as well as the anodized aluminum option to paint.  </a:t>
            </a:r>
            <a:endParaRPr/>
          </a:p>
          <a:p>
            <a:pPr marL="0" lvl="0" indent="0" algn="l" rtl="0">
              <a:lnSpc>
                <a:spcPct val="100000"/>
              </a:lnSpc>
              <a:spcBef>
                <a:spcPts val="0"/>
              </a:spcBef>
              <a:spcAft>
                <a:spcPts val="0"/>
              </a:spcAft>
              <a:buSzPts val="1400"/>
              <a:buNone/>
            </a:pPr>
            <a:endParaRPr/>
          </a:p>
        </p:txBody>
      </p:sp>
      <p:sp>
        <p:nvSpPr>
          <p:cNvPr id="430" name="Google Shape;430;p48:notes"/>
          <p:cNvSpPr txBox="1">
            <a:spLocks noGrp="1"/>
          </p:cNvSpPr>
          <p:nvPr>
            <p:ph type="sldNum" idx="12"/>
          </p:nvPr>
        </p:nvSpPr>
        <p:spPr>
          <a:xfrm>
            <a:off x="5438458" y="6948171"/>
            <a:ext cx="4160520" cy="3657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49:notes"/>
          <p:cNvSpPr>
            <a:spLocks noGrp="1" noRot="1" noChangeAspect="1"/>
          </p:cNvSpPr>
          <p:nvPr>
            <p:ph type="sldImg" idx="2"/>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49:notes"/>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Mino-Bimaadiziwin Apartments, Minnesota. Flush panels, 22-gauge, custom wood grain finish, which closely resembles wood milled from white cedar trees.</a:t>
            </a:r>
            <a:endParaRPr/>
          </a:p>
          <a:p>
            <a:pPr marL="0" lvl="0" indent="0" algn="l" rtl="0">
              <a:lnSpc>
                <a:spcPct val="100000"/>
              </a:lnSpc>
              <a:spcBef>
                <a:spcPts val="0"/>
              </a:spcBef>
              <a:spcAft>
                <a:spcPts val="0"/>
              </a:spcAft>
              <a:buSzPts val="1400"/>
              <a:buNone/>
            </a:pPr>
            <a:endParaRPr/>
          </a:p>
        </p:txBody>
      </p:sp>
      <p:sp>
        <p:nvSpPr>
          <p:cNvPr id="446" name="Google Shape;446;p49:notes"/>
          <p:cNvSpPr txBox="1">
            <a:spLocks noGrp="1"/>
          </p:cNvSpPr>
          <p:nvPr>
            <p:ph type="sldNum" idx="12"/>
          </p:nvPr>
        </p:nvSpPr>
        <p:spPr>
          <a:xfrm>
            <a:off x="5438458" y="6948171"/>
            <a:ext cx="4160520" cy="3657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5:notes"/>
          <p:cNvSpPr>
            <a:spLocks noGrp="1" noRot="1" noChangeAspect="1"/>
          </p:cNvSpPr>
          <p:nvPr>
            <p:ph type="sldImg" idx="2"/>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p5:notes"/>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This section will examine various types of metal cladding and the ways in which they are applied to buildings of all shapes, sizes, and purposes.</a:t>
            </a:r>
            <a:endParaRPr/>
          </a:p>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r>
              <a:rPr lang="en-US"/>
              <a:t>We will explore roof and wall panel systems, soffits, tiles, and perforated metal options..</a:t>
            </a:r>
            <a:endParaRPr/>
          </a:p>
          <a:p>
            <a:pPr marL="0" lvl="0" indent="0" algn="l" rtl="0">
              <a:lnSpc>
                <a:spcPct val="100000"/>
              </a:lnSpc>
              <a:spcBef>
                <a:spcPts val="0"/>
              </a:spcBef>
              <a:spcAft>
                <a:spcPts val="0"/>
              </a:spcAft>
              <a:buSzPts val="1400"/>
              <a:buNone/>
            </a:pPr>
            <a:endParaRPr/>
          </a:p>
        </p:txBody>
      </p:sp>
      <p:sp>
        <p:nvSpPr>
          <p:cNvPr id="82" name="Google Shape;82;p5:notes"/>
          <p:cNvSpPr txBox="1">
            <a:spLocks noGrp="1"/>
          </p:cNvSpPr>
          <p:nvPr>
            <p:ph type="sldNum" idx="12"/>
          </p:nvPr>
        </p:nvSpPr>
        <p:spPr>
          <a:xfrm>
            <a:off x="5438458" y="6948171"/>
            <a:ext cx="4160520" cy="3657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50:notes"/>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453" name="Google Shape;453;p50:notes"/>
          <p:cNvSpPr>
            <a:spLocks noGrp="1" noRot="1" noChangeAspect="1"/>
          </p:cNvSpPr>
          <p:nvPr>
            <p:ph type="sldImg" idx="2"/>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51:notes"/>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460" name="Google Shape;460;p51:notes"/>
          <p:cNvSpPr>
            <a:spLocks noGrp="1" noRot="1" noChangeAspect="1"/>
          </p:cNvSpPr>
          <p:nvPr>
            <p:ph type="sldImg" idx="2"/>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6:notes"/>
          <p:cNvSpPr>
            <a:spLocks noGrp="1" noRot="1" noChangeAspect="1"/>
          </p:cNvSpPr>
          <p:nvPr>
            <p:ph type="sldImg" idx="2"/>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6:notes"/>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Limetree Beach Resort, USVI. Blue standing seam panels, .032 aluminum.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Best practice for standing seam metal roofing panels include PVDF coating for prefinished sheet metal, which can be applied to both steel and aluminum roof panels. This finish was originally developed for use in abrasive environments. </a:t>
            </a:r>
            <a:endParaRPr/>
          </a:p>
          <a:p>
            <a:pPr marL="0" lvl="0" indent="0" algn="l" rtl="0">
              <a:lnSpc>
                <a:spcPct val="100000"/>
              </a:lnSpc>
              <a:spcBef>
                <a:spcPts val="0"/>
              </a:spcBef>
              <a:spcAft>
                <a:spcPts val="0"/>
              </a:spcAft>
              <a:buSzPts val="1400"/>
              <a:buNone/>
            </a:pPr>
            <a:endParaRPr/>
          </a:p>
        </p:txBody>
      </p:sp>
      <p:sp>
        <p:nvSpPr>
          <p:cNvPr id="93" name="Google Shape;93;p6:notes"/>
          <p:cNvSpPr txBox="1">
            <a:spLocks noGrp="1"/>
          </p:cNvSpPr>
          <p:nvPr>
            <p:ph type="sldNum" idx="12"/>
          </p:nvPr>
        </p:nvSpPr>
        <p:spPr>
          <a:xfrm>
            <a:off x="5438458" y="6948171"/>
            <a:ext cx="4160520" cy="3657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Altgeld Family Resource Center, Chicago. Snap-seam, custom color.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Architectural panels for standing seam metal roofing systems may be produced in a variety of factory-formed lengths, generally up to 55 feet. They are also available in longer lengths. </a:t>
            </a:r>
            <a:endParaRPr/>
          </a:p>
          <a:p>
            <a:pPr marL="0" lvl="0" indent="0" algn="l" rtl="0">
              <a:lnSpc>
                <a:spcPct val="100000"/>
              </a:lnSpc>
              <a:spcBef>
                <a:spcPts val="0"/>
              </a:spcBef>
              <a:spcAft>
                <a:spcPts val="0"/>
              </a:spcAft>
              <a:buSzPts val="1400"/>
              <a:buNone/>
            </a:pPr>
            <a:r>
              <a:rPr lang="en-US"/>
              <a:t>There is tremendous color variety in the marketplace for steel and aluminum roofing panels, with many meeting LEED requirements and some that are Cool Roof-rated. Check with manufacturer for special orders and warranty information. </a:t>
            </a:r>
            <a:endParaRPr/>
          </a:p>
        </p:txBody>
      </p:sp>
      <p:sp>
        <p:nvSpPr>
          <p:cNvPr id="101" name="Google Shape;101;p7:notes"/>
          <p:cNvSpPr txBox="1">
            <a:spLocks noGrp="1"/>
          </p:cNvSpPr>
          <p:nvPr>
            <p:ph type="sldNum" idx="12"/>
          </p:nvPr>
        </p:nvSpPr>
        <p:spPr>
          <a:xfrm>
            <a:off x="5438458" y="6948171"/>
            <a:ext cx="4160520" cy="3657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8:notes"/>
          <p:cNvSpPr>
            <a:spLocks noGrp="1" noRot="1" noChangeAspect="1"/>
          </p:cNvSpPr>
          <p:nvPr>
            <p:ph type="sldImg" idx="2"/>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8:notes"/>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First Federal Bank, Florida. Snap-seam, graphite gray finish, 24-gauge steel.</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Different types of metal roof panels are designed for specific roof pitch requirements from 1/2:12 to 3:12.</a:t>
            </a:r>
            <a:endParaRPr/>
          </a:p>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r>
              <a:rPr lang="en-US"/>
              <a:t>It’s important to note that regions with heavy snowfall or extreme climate conditions may necessitate a higher roof pitch. </a:t>
            </a:r>
            <a:endParaRPr/>
          </a:p>
        </p:txBody>
      </p:sp>
      <p:sp>
        <p:nvSpPr>
          <p:cNvPr id="109" name="Google Shape;109;p8:notes"/>
          <p:cNvSpPr txBox="1">
            <a:spLocks noGrp="1"/>
          </p:cNvSpPr>
          <p:nvPr>
            <p:ph type="sldNum" idx="12"/>
          </p:nvPr>
        </p:nvSpPr>
        <p:spPr>
          <a:xfrm>
            <a:off x="5438458" y="6948171"/>
            <a:ext cx="4160520" cy="3657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9:notes"/>
          <p:cNvSpPr>
            <a:spLocks noGrp="1" noRot="1" noChangeAspect="1"/>
          </p:cNvSpPr>
          <p:nvPr>
            <p:ph type="sldImg" idx="2"/>
          </p:nvPr>
        </p:nvSpPr>
        <p:spPr>
          <a:xfrm>
            <a:off x="2362200" y="547688"/>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9:notes"/>
          <p:cNvSpPr txBox="1">
            <a:spLocks noGrp="1"/>
          </p:cNvSpPr>
          <p:nvPr>
            <p:ph type="body" idx="1"/>
          </p:nvPr>
        </p:nvSpPr>
        <p:spPr>
          <a:xfrm>
            <a:off x="960120" y="3474720"/>
            <a:ext cx="7680960" cy="32918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Sevier County Utility District, Alabama. Snap-seam in gray, standing seam in blue, flush panel in blue, 24-gauge steel.</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Mechanically seamed 90-degree lock, also snap-lock for walls, both 24-gauge steel.</a:t>
            </a:r>
            <a:endParaRPr/>
          </a:p>
          <a:p>
            <a:pPr marL="0" lvl="0" indent="0" algn="l" rtl="0">
              <a:lnSpc>
                <a:spcPct val="100000"/>
              </a:lnSpc>
              <a:spcBef>
                <a:spcPts val="0"/>
              </a:spcBef>
              <a:spcAft>
                <a:spcPts val="0"/>
              </a:spcAft>
              <a:buSzPts val="1400"/>
              <a:buNone/>
            </a:pPr>
            <a:endParaRPr/>
          </a:p>
        </p:txBody>
      </p:sp>
      <p:sp>
        <p:nvSpPr>
          <p:cNvPr id="117" name="Google Shape;117;p9:notes"/>
          <p:cNvSpPr txBox="1">
            <a:spLocks noGrp="1"/>
          </p:cNvSpPr>
          <p:nvPr>
            <p:ph type="sldNum" idx="12"/>
          </p:nvPr>
        </p:nvSpPr>
        <p:spPr>
          <a:xfrm>
            <a:off x="5438458" y="6948171"/>
            <a:ext cx="4160520" cy="3657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6"/>
        <p:cNvGrpSpPr/>
        <p:nvPr/>
      </p:nvGrpSpPr>
      <p:grpSpPr>
        <a:xfrm>
          <a:off x="0" y="0"/>
          <a:ext cx="0" cy="0"/>
          <a:chOff x="0" y="0"/>
          <a:chExt cx="0" cy="0"/>
        </a:xfrm>
      </p:grpSpPr>
      <p:sp>
        <p:nvSpPr>
          <p:cNvPr id="17" name="Google Shape;17;p53"/>
          <p:cNvSpPr txBox="1">
            <a:spLocks noGrp="1"/>
          </p:cNvSpPr>
          <p:nvPr>
            <p:ph type="ctrTitle"/>
          </p:nvPr>
        </p:nvSpPr>
        <p:spPr>
          <a:xfrm>
            <a:off x="533400" y="1962887"/>
            <a:ext cx="4191000" cy="1217725"/>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lt1"/>
              </a:buClr>
              <a:buSzPts val="3200"/>
              <a:buFont typeface="Helvetica Neue Light"/>
              <a:buNone/>
              <a:defRPr sz="3200" b="0" i="0" u="none" strike="noStrike" cap="none">
                <a:solidFill>
                  <a:schemeClr val="lt1"/>
                </a:solidFill>
                <a:latin typeface="Helvetica Neue Light"/>
                <a:ea typeface="Helvetica Neue Light"/>
                <a:cs typeface="Helvetica Neue Light"/>
                <a:sym typeface="Helvetica Neue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 name="Google Shape;18;p53"/>
          <p:cNvSpPr txBox="1">
            <a:spLocks noGrp="1"/>
          </p:cNvSpPr>
          <p:nvPr>
            <p:ph type="subTitle" idx="1"/>
          </p:nvPr>
        </p:nvSpPr>
        <p:spPr>
          <a:xfrm>
            <a:off x="519545" y="3409950"/>
            <a:ext cx="4191000" cy="131445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400"/>
              </a:spcBef>
              <a:spcAft>
                <a:spcPts val="0"/>
              </a:spcAft>
              <a:buClr>
                <a:srgbClr val="6F91BF"/>
              </a:buClr>
              <a:buSzPts val="2000"/>
              <a:buFont typeface="Arial"/>
              <a:buNone/>
              <a:defRPr sz="2000" b="0" i="0" u="none" strike="noStrike" cap="none">
                <a:solidFill>
                  <a:srgbClr val="6F91BF"/>
                </a:solidFill>
                <a:latin typeface="Helvetica Neue"/>
                <a:ea typeface="Helvetica Neue"/>
                <a:cs typeface="Helvetica Neue"/>
                <a:sym typeface="Helvetica Neue"/>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6"/>
        <p:cNvGrpSpPr/>
        <p:nvPr/>
      </p:nvGrpSpPr>
      <p:grpSpPr>
        <a:xfrm>
          <a:off x="0" y="0"/>
          <a:ext cx="0" cy="0"/>
          <a:chOff x="0" y="0"/>
          <a:chExt cx="0" cy="0"/>
        </a:xfrm>
      </p:grpSpPr>
      <p:sp>
        <p:nvSpPr>
          <p:cNvPr id="27" name="Google Shape;27;p55"/>
          <p:cNvSpPr txBox="1">
            <a:spLocks noGrp="1"/>
          </p:cNvSpPr>
          <p:nvPr>
            <p:ph type="ctrTitle"/>
          </p:nvPr>
        </p:nvSpPr>
        <p:spPr>
          <a:xfrm>
            <a:off x="533400" y="1962887"/>
            <a:ext cx="4191000" cy="1217725"/>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lt1"/>
              </a:buClr>
              <a:buSzPts val="3200"/>
              <a:buFont typeface="Helvetica Neue Light"/>
              <a:buNone/>
              <a:defRPr sz="3200" b="0" i="0" u="none" strike="noStrike" cap="none">
                <a:solidFill>
                  <a:schemeClr val="lt1"/>
                </a:solidFill>
                <a:latin typeface="Helvetica Neue Light"/>
                <a:ea typeface="Helvetica Neue Light"/>
                <a:cs typeface="Helvetica Neue Light"/>
                <a:sym typeface="Helvetica Neue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8" name="Google Shape;28;p55"/>
          <p:cNvSpPr txBox="1">
            <a:spLocks noGrp="1"/>
          </p:cNvSpPr>
          <p:nvPr>
            <p:ph type="subTitle" idx="1"/>
          </p:nvPr>
        </p:nvSpPr>
        <p:spPr>
          <a:xfrm>
            <a:off x="519545" y="3409950"/>
            <a:ext cx="4191000" cy="131445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400"/>
              </a:spcBef>
              <a:spcAft>
                <a:spcPts val="0"/>
              </a:spcAft>
              <a:buClr>
                <a:srgbClr val="6F91BF"/>
              </a:buClr>
              <a:buSzPts val="2000"/>
              <a:buFont typeface="Arial"/>
              <a:buNone/>
              <a:defRPr sz="2000" b="0" i="0" u="none" strike="noStrike" cap="none">
                <a:solidFill>
                  <a:srgbClr val="6F91BF"/>
                </a:solidFill>
                <a:latin typeface="Helvetica Neue"/>
                <a:ea typeface="Helvetica Neue"/>
                <a:cs typeface="Helvetica Neue"/>
                <a:sym typeface="Helvetica Neue"/>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4"/>
        <p:cNvGrpSpPr/>
        <p:nvPr/>
      </p:nvGrpSpPr>
      <p:grpSpPr>
        <a:xfrm>
          <a:off x="0" y="0"/>
          <a:ext cx="0" cy="0"/>
          <a:chOff x="0" y="0"/>
          <a:chExt cx="0" cy="0"/>
        </a:xfrm>
      </p:grpSpPr>
      <p:sp>
        <p:nvSpPr>
          <p:cNvPr id="35" name="Google Shape;35;p57"/>
          <p:cNvSpPr txBox="1">
            <a:spLocks noGrp="1"/>
          </p:cNvSpPr>
          <p:nvPr>
            <p:ph type="body" idx="1"/>
          </p:nvPr>
        </p:nvSpPr>
        <p:spPr>
          <a:xfrm>
            <a:off x="129541" y="1059815"/>
            <a:ext cx="6537958" cy="38100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60"/>
              </a:spcBef>
              <a:spcAft>
                <a:spcPts val="0"/>
              </a:spcAft>
              <a:buClr>
                <a:srgbClr val="5F5F5F"/>
              </a:buClr>
              <a:buSzPts val="1800"/>
              <a:buFont typeface="Arial"/>
              <a:buChar char="•"/>
              <a:defRPr sz="1800" b="0" i="0" u="none" strike="noStrike" cap="none">
                <a:solidFill>
                  <a:srgbClr val="5F5F5F"/>
                </a:solidFill>
                <a:latin typeface="Arial"/>
                <a:ea typeface="Arial"/>
                <a:cs typeface="Arial"/>
                <a:sym typeface="Arial"/>
              </a:defRPr>
            </a:lvl1pPr>
            <a:lvl2pPr marL="914400" marR="0" lvl="1" indent="-342900" algn="l" rtl="0">
              <a:lnSpc>
                <a:spcPct val="100000"/>
              </a:lnSpc>
              <a:spcBef>
                <a:spcPts val="360"/>
              </a:spcBef>
              <a:spcAft>
                <a:spcPts val="0"/>
              </a:spcAft>
              <a:buClr>
                <a:srgbClr val="6986B7"/>
              </a:buClr>
              <a:buSzPts val="1800"/>
              <a:buFont typeface="Arial"/>
              <a:buChar char="•"/>
              <a:defRPr sz="1800" b="0" i="0" u="none" strike="noStrike" cap="none">
                <a:solidFill>
                  <a:srgbClr val="6986B7"/>
                </a:solidFill>
                <a:latin typeface="Helvetica Neue"/>
                <a:ea typeface="Helvetica Neue"/>
                <a:cs typeface="Helvetica Neue"/>
                <a:sym typeface="Helvetica Neue"/>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9pPr>
          </a:lstStyle>
          <a:p>
            <a:endParaRPr/>
          </a:p>
        </p:txBody>
      </p:sp>
      <p:sp>
        <p:nvSpPr>
          <p:cNvPr id="36" name="Google Shape;36;p57"/>
          <p:cNvSpPr txBox="1">
            <a:spLocks noGrp="1"/>
          </p:cNvSpPr>
          <p:nvPr>
            <p:ph type="body" idx="2"/>
          </p:nvPr>
        </p:nvSpPr>
        <p:spPr>
          <a:xfrm>
            <a:off x="129541" y="95250"/>
            <a:ext cx="6537958" cy="5302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560"/>
              </a:spcBef>
              <a:spcAft>
                <a:spcPts val="0"/>
              </a:spcAft>
              <a:buClr>
                <a:schemeClr val="lt2"/>
              </a:buClr>
              <a:buSzPts val="2800"/>
              <a:buFont typeface="Arial"/>
              <a:buNone/>
              <a:defRPr sz="2800" b="0" i="0" u="none" strike="noStrike" cap="none">
                <a:solidFill>
                  <a:schemeClr val="lt2"/>
                </a:solidFill>
                <a:latin typeface="Helvetica Neue Light"/>
                <a:ea typeface="Helvetica Neue Light"/>
                <a:cs typeface="Helvetica Neue Light"/>
                <a:sym typeface="Helvetica Neue Light"/>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4"/>
        <p:cNvGrpSpPr/>
        <p:nvPr/>
      </p:nvGrpSpPr>
      <p:grpSpPr>
        <a:xfrm>
          <a:off x="0" y="0"/>
          <a:ext cx="0" cy="0"/>
          <a:chOff x="0" y="0"/>
          <a:chExt cx="0" cy="0"/>
        </a:xfrm>
      </p:grpSpPr>
      <p:sp>
        <p:nvSpPr>
          <p:cNvPr id="45" name="Google Shape;45;p59"/>
          <p:cNvSpPr txBox="1">
            <a:spLocks noGrp="1"/>
          </p:cNvSpPr>
          <p:nvPr>
            <p:ph type="ctrTitle"/>
          </p:nvPr>
        </p:nvSpPr>
        <p:spPr>
          <a:xfrm>
            <a:off x="4229100" y="1962887"/>
            <a:ext cx="4191000" cy="1217725"/>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lt1"/>
              </a:buClr>
              <a:buSzPts val="2400"/>
              <a:buFont typeface="Helvetica Neue Light"/>
              <a:buNone/>
              <a:defRPr sz="2400" b="0" i="0" u="none" strike="noStrike" cap="none">
                <a:solidFill>
                  <a:schemeClr val="lt1"/>
                </a:solidFill>
                <a:latin typeface="Helvetica Neue Light"/>
                <a:ea typeface="Helvetica Neue Light"/>
                <a:cs typeface="Helvetica Neue Light"/>
                <a:sym typeface="Helvetica Neue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6" name="Google Shape;46;p59"/>
          <p:cNvSpPr txBox="1">
            <a:spLocks noGrp="1"/>
          </p:cNvSpPr>
          <p:nvPr>
            <p:ph type="subTitle" idx="1"/>
          </p:nvPr>
        </p:nvSpPr>
        <p:spPr>
          <a:xfrm>
            <a:off x="4229100" y="3478530"/>
            <a:ext cx="4191000" cy="4000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360"/>
              </a:spcBef>
              <a:spcAft>
                <a:spcPts val="0"/>
              </a:spcAft>
              <a:buClr>
                <a:srgbClr val="6F91BF"/>
              </a:buClr>
              <a:buSzPts val="1800"/>
              <a:buFont typeface="Arial"/>
              <a:buNone/>
              <a:defRPr sz="1800" b="0" i="0" u="none" strike="noStrike" cap="none">
                <a:solidFill>
                  <a:srgbClr val="6F91BF"/>
                </a:solidFill>
                <a:latin typeface="Helvetica Neue"/>
                <a:ea typeface="Helvetica Neue"/>
                <a:cs typeface="Helvetica Neue"/>
                <a:sym typeface="Helvetica Neue"/>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9pPr>
          </a:lstStyle>
          <a:p>
            <a:endParaRPr/>
          </a:p>
        </p:txBody>
      </p:sp>
      <p:sp>
        <p:nvSpPr>
          <p:cNvPr id="47" name="Google Shape;47;p59"/>
          <p:cNvSpPr txBox="1">
            <a:spLocks noGrp="1"/>
          </p:cNvSpPr>
          <p:nvPr>
            <p:ph type="body" idx="2"/>
          </p:nvPr>
        </p:nvSpPr>
        <p:spPr>
          <a:xfrm>
            <a:off x="4229100" y="3976473"/>
            <a:ext cx="4191000" cy="4000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rgbClr val="6F91BF"/>
              </a:buClr>
              <a:buSzPts val="1800"/>
              <a:buFont typeface="Arial"/>
              <a:buNone/>
              <a:defRPr sz="1800" b="0" i="0" u="none" strike="noStrike" cap="none">
                <a:solidFill>
                  <a:srgbClr val="6F91BF"/>
                </a:solidFill>
                <a:latin typeface="Helvetica Neue"/>
                <a:ea typeface="Helvetica Neue"/>
                <a:cs typeface="Helvetica Neue"/>
                <a:sym typeface="Helvetica Neue"/>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9pPr>
          </a:lstStyle>
          <a:p>
            <a:endParaRPr/>
          </a:p>
        </p:txBody>
      </p:sp>
      <p:sp>
        <p:nvSpPr>
          <p:cNvPr id="48" name="Google Shape;48;p59"/>
          <p:cNvSpPr txBox="1">
            <a:spLocks noGrp="1"/>
          </p:cNvSpPr>
          <p:nvPr>
            <p:ph type="body" idx="3"/>
          </p:nvPr>
        </p:nvSpPr>
        <p:spPr>
          <a:xfrm>
            <a:off x="4229100" y="4474416"/>
            <a:ext cx="4191000" cy="4000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rgbClr val="6F91BF"/>
              </a:buClr>
              <a:buSzPts val="1800"/>
              <a:buFont typeface="Arial"/>
              <a:buNone/>
              <a:defRPr sz="1800" b="0" i="0" u="none" strike="noStrike" cap="none">
                <a:solidFill>
                  <a:srgbClr val="6F91BF"/>
                </a:solidFill>
                <a:latin typeface="Helvetica Neue"/>
                <a:ea typeface="Helvetica Neue"/>
                <a:cs typeface="Helvetica Neue"/>
                <a:sym typeface="Helvetica Neue"/>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3.jp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99999">
            <a:alpha val="34509"/>
          </a:srgbClr>
        </a:solidFill>
        <a:effectLst/>
      </p:bgPr>
    </p:bg>
    <p:spTree>
      <p:nvGrpSpPr>
        <p:cNvPr id="1" name="Shape 9"/>
        <p:cNvGrpSpPr/>
        <p:nvPr/>
      </p:nvGrpSpPr>
      <p:grpSpPr>
        <a:xfrm>
          <a:off x="0" y="0"/>
          <a:ext cx="0" cy="0"/>
          <a:chOff x="0" y="0"/>
          <a:chExt cx="0" cy="0"/>
        </a:xfrm>
      </p:grpSpPr>
      <p:sp>
        <p:nvSpPr>
          <p:cNvPr id="10" name="Google Shape;10;p52"/>
          <p:cNvSpPr/>
          <p:nvPr/>
        </p:nvSpPr>
        <p:spPr>
          <a:xfrm>
            <a:off x="0" y="0"/>
            <a:ext cx="9144000" cy="5143500"/>
          </a:xfrm>
          <a:prstGeom prst="rect">
            <a:avLst/>
          </a:prstGeom>
          <a:solidFill>
            <a:srgbClr val="3D485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grpSp>
        <p:nvGrpSpPr>
          <p:cNvPr id="11" name="Google Shape;11;p52"/>
          <p:cNvGrpSpPr/>
          <p:nvPr/>
        </p:nvGrpSpPr>
        <p:grpSpPr>
          <a:xfrm>
            <a:off x="1752600" y="0"/>
            <a:ext cx="1752600" cy="1428750"/>
            <a:chOff x="1752600" y="0"/>
            <a:chExt cx="1752600" cy="1428750"/>
          </a:xfrm>
        </p:grpSpPr>
        <p:sp>
          <p:nvSpPr>
            <p:cNvPr id="12" name="Google Shape;12;p52"/>
            <p:cNvSpPr/>
            <p:nvPr/>
          </p:nvSpPr>
          <p:spPr>
            <a:xfrm>
              <a:off x="1752600" y="0"/>
              <a:ext cx="1752600" cy="14287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13" name="Google Shape;13;p52"/>
            <p:cNvSpPr/>
            <p:nvPr/>
          </p:nvSpPr>
          <p:spPr>
            <a:xfrm>
              <a:off x="1752600" y="0"/>
              <a:ext cx="1752600" cy="1428750"/>
            </a:xfrm>
            <a:prstGeom prst="rect">
              <a:avLst/>
            </a:prstGeom>
            <a:solidFill>
              <a:srgbClr val="999999">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pic>
          <p:nvPicPr>
            <p:cNvPr id="14" name="Google Shape;14;p52"/>
            <p:cNvPicPr preferRelativeResize="0"/>
            <p:nvPr/>
          </p:nvPicPr>
          <p:blipFill rotWithShape="1">
            <a:blip r:embed="rId3">
              <a:alphaModFix/>
            </a:blip>
            <a:srcRect/>
            <a:stretch/>
          </p:blipFill>
          <p:spPr>
            <a:xfrm>
              <a:off x="1877786" y="114957"/>
              <a:ext cx="1527690" cy="1182414"/>
            </a:xfrm>
            <a:prstGeom prst="rect">
              <a:avLst/>
            </a:prstGeom>
            <a:noFill/>
            <a:ln>
              <a:noFill/>
            </a:ln>
          </p:spPr>
        </p:pic>
      </p:grpSp>
      <p:pic>
        <p:nvPicPr>
          <p:cNvPr id="15" name="Google Shape;15;p52" descr="A large brick building&#10;&#10;Description automatically generated"/>
          <p:cNvPicPr preferRelativeResize="0"/>
          <p:nvPr/>
        </p:nvPicPr>
        <p:blipFill rotWithShape="1">
          <a:blip r:embed="rId4">
            <a:alphaModFix/>
          </a:blip>
          <a:srcRect l="4313" r="49007" b="8519"/>
          <a:stretch/>
        </p:blipFill>
        <p:spPr>
          <a:xfrm>
            <a:off x="5229109" y="-865"/>
            <a:ext cx="3914891" cy="51435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16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999999">
            <a:alpha val="34509"/>
          </a:srgbClr>
        </a:solidFill>
        <a:effectLst/>
      </p:bgPr>
    </p:bg>
    <p:spTree>
      <p:nvGrpSpPr>
        <p:cNvPr id="1" name="Shape 19"/>
        <p:cNvGrpSpPr/>
        <p:nvPr/>
      </p:nvGrpSpPr>
      <p:grpSpPr>
        <a:xfrm>
          <a:off x="0" y="0"/>
          <a:ext cx="0" cy="0"/>
          <a:chOff x="0" y="0"/>
          <a:chExt cx="0" cy="0"/>
        </a:xfrm>
      </p:grpSpPr>
      <p:sp>
        <p:nvSpPr>
          <p:cNvPr id="20" name="Google Shape;20;p54"/>
          <p:cNvSpPr/>
          <p:nvPr/>
        </p:nvSpPr>
        <p:spPr>
          <a:xfrm>
            <a:off x="0" y="0"/>
            <a:ext cx="9144000" cy="5143500"/>
          </a:xfrm>
          <a:prstGeom prst="rect">
            <a:avLst/>
          </a:prstGeom>
          <a:solidFill>
            <a:srgbClr val="3D485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1" name="Google Shape;21;p54"/>
          <p:cNvGrpSpPr/>
          <p:nvPr/>
        </p:nvGrpSpPr>
        <p:grpSpPr>
          <a:xfrm>
            <a:off x="1752600" y="0"/>
            <a:ext cx="1752600" cy="1428750"/>
            <a:chOff x="1752600" y="0"/>
            <a:chExt cx="1752600" cy="1428750"/>
          </a:xfrm>
        </p:grpSpPr>
        <p:sp>
          <p:nvSpPr>
            <p:cNvPr id="22" name="Google Shape;22;p54"/>
            <p:cNvSpPr/>
            <p:nvPr/>
          </p:nvSpPr>
          <p:spPr>
            <a:xfrm>
              <a:off x="1752600" y="0"/>
              <a:ext cx="1752600" cy="14287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54"/>
            <p:cNvSpPr/>
            <p:nvPr/>
          </p:nvSpPr>
          <p:spPr>
            <a:xfrm>
              <a:off x="1752600" y="0"/>
              <a:ext cx="1752600" cy="1428750"/>
            </a:xfrm>
            <a:prstGeom prst="rect">
              <a:avLst/>
            </a:prstGeom>
            <a:solidFill>
              <a:srgbClr val="999999">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4" name="Google Shape;24;p54"/>
            <p:cNvPicPr preferRelativeResize="0"/>
            <p:nvPr/>
          </p:nvPicPr>
          <p:blipFill rotWithShape="1">
            <a:blip r:embed="rId3">
              <a:alphaModFix/>
            </a:blip>
            <a:srcRect/>
            <a:stretch/>
          </p:blipFill>
          <p:spPr>
            <a:xfrm>
              <a:off x="1877786" y="114957"/>
              <a:ext cx="1527690" cy="1182414"/>
            </a:xfrm>
            <a:prstGeom prst="rect">
              <a:avLst/>
            </a:prstGeom>
            <a:noFill/>
            <a:ln>
              <a:noFill/>
            </a:ln>
          </p:spPr>
        </p:pic>
      </p:grpSp>
      <p:pic>
        <p:nvPicPr>
          <p:cNvPr id="25" name="Google Shape;25;p54"/>
          <p:cNvPicPr preferRelativeResize="0"/>
          <p:nvPr/>
        </p:nvPicPr>
        <p:blipFill rotWithShape="1">
          <a:blip r:embed="rId4">
            <a:alphaModFix/>
          </a:blip>
          <a:srcRect l="33407" t="3554" r="20429" b="15991"/>
          <a:stretch/>
        </p:blipFill>
        <p:spPr>
          <a:xfrm>
            <a:off x="5219700" y="16643"/>
            <a:ext cx="3924300" cy="512685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32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999999">
            <a:alpha val="34509"/>
          </a:srgbClr>
        </a:solidFill>
        <a:effectLst/>
      </p:bgPr>
    </p:bg>
    <p:spTree>
      <p:nvGrpSpPr>
        <p:cNvPr id="1" name="Shape 29"/>
        <p:cNvGrpSpPr/>
        <p:nvPr/>
      </p:nvGrpSpPr>
      <p:grpSpPr>
        <a:xfrm>
          <a:off x="0" y="0"/>
          <a:ext cx="0" cy="0"/>
          <a:chOff x="0" y="0"/>
          <a:chExt cx="0" cy="0"/>
        </a:xfrm>
      </p:grpSpPr>
      <p:sp>
        <p:nvSpPr>
          <p:cNvPr id="30" name="Google Shape;30;p56"/>
          <p:cNvSpPr/>
          <p:nvPr/>
        </p:nvSpPr>
        <p:spPr>
          <a:xfrm>
            <a:off x="-1" y="0"/>
            <a:ext cx="9143999" cy="7239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pic>
        <p:nvPicPr>
          <p:cNvPr id="31" name="Google Shape;31;p56" descr="A picture containing table, sitting, computer&#10;&#10;Description automatically generated"/>
          <p:cNvPicPr preferRelativeResize="0"/>
          <p:nvPr/>
        </p:nvPicPr>
        <p:blipFill rotWithShape="1">
          <a:blip r:embed="rId3">
            <a:alphaModFix/>
          </a:blip>
          <a:srcRect/>
          <a:stretch/>
        </p:blipFill>
        <p:spPr>
          <a:xfrm>
            <a:off x="7714770" y="1118853"/>
            <a:ext cx="1429230" cy="980308"/>
          </a:xfrm>
          <a:prstGeom prst="rect">
            <a:avLst/>
          </a:prstGeom>
          <a:noFill/>
          <a:ln>
            <a:noFill/>
          </a:ln>
        </p:spPr>
      </p:pic>
      <p:pic>
        <p:nvPicPr>
          <p:cNvPr id="32" name="Google Shape;32;p56" descr="A picture containing computer&#10;&#10;Description automatically generated"/>
          <p:cNvPicPr preferRelativeResize="0"/>
          <p:nvPr/>
        </p:nvPicPr>
        <p:blipFill rotWithShape="1">
          <a:blip r:embed="rId4">
            <a:alphaModFix/>
          </a:blip>
          <a:srcRect/>
          <a:stretch/>
        </p:blipFill>
        <p:spPr>
          <a:xfrm>
            <a:off x="7567380" y="571319"/>
            <a:ext cx="1576619" cy="1015194"/>
          </a:xfrm>
          <a:prstGeom prst="rect">
            <a:avLst/>
          </a:prstGeom>
          <a:noFill/>
          <a:ln>
            <a:noFill/>
          </a:ln>
        </p:spPr>
      </p:pic>
      <p:pic>
        <p:nvPicPr>
          <p:cNvPr id="33" name="Google Shape;33;p56" descr="A picture containing lamp, light&#10;&#10;Description automatically generated"/>
          <p:cNvPicPr preferRelativeResize="0"/>
          <p:nvPr/>
        </p:nvPicPr>
        <p:blipFill rotWithShape="1">
          <a:blip r:embed="rId5">
            <a:alphaModFix/>
          </a:blip>
          <a:srcRect/>
          <a:stretch/>
        </p:blipFill>
        <p:spPr>
          <a:xfrm>
            <a:off x="7504289" y="0"/>
            <a:ext cx="1639711" cy="104966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434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999999">
            <a:alpha val="34509"/>
          </a:srgbClr>
        </a:solidFill>
        <a:effectLst/>
      </p:bgPr>
    </p:bg>
    <p:spTree>
      <p:nvGrpSpPr>
        <p:cNvPr id="1" name="Shape 37"/>
        <p:cNvGrpSpPr/>
        <p:nvPr/>
      </p:nvGrpSpPr>
      <p:grpSpPr>
        <a:xfrm>
          <a:off x="0" y="0"/>
          <a:ext cx="0" cy="0"/>
          <a:chOff x="0" y="0"/>
          <a:chExt cx="0" cy="0"/>
        </a:xfrm>
      </p:grpSpPr>
      <p:sp>
        <p:nvSpPr>
          <p:cNvPr id="38" name="Google Shape;38;p58"/>
          <p:cNvSpPr/>
          <p:nvPr/>
        </p:nvSpPr>
        <p:spPr>
          <a:xfrm>
            <a:off x="0" y="0"/>
            <a:ext cx="9144000" cy="5143500"/>
          </a:xfrm>
          <a:prstGeom prst="rect">
            <a:avLst/>
          </a:prstGeom>
          <a:solidFill>
            <a:srgbClr val="3D485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pic>
        <p:nvPicPr>
          <p:cNvPr id="39" name="Google Shape;39;p58"/>
          <p:cNvPicPr preferRelativeResize="0"/>
          <p:nvPr/>
        </p:nvPicPr>
        <p:blipFill rotWithShape="1">
          <a:blip r:embed="rId3">
            <a:alphaModFix/>
          </a:blip>
          <a:srcRect l="33855" t="3554" r="25360" b="15991"/>
          <a:stretch/>
        </p:blipFill>
        <p:spPr>
          <a:xfrm>
            <a:off x="0" y="0"/>
            <a:ext cx="3467100" cy="5126857"/>
          </a:xfrm>
          <a:prstGeom prst="rect">
            <a:avLst/>
          </a:prstGeom>
          <a:noFill/>
          <a:ln>
            <a:noFill/>
          </a:ln>
        </p:spPr>
      </p:pic>
      <p:grpSp>
        <p:nvGrpSpPr>
          <p:cNvPr id="40" name="Google Shape;40;p58"/>
          <p:cNvGrpSpPr/>
          <p:nvPr/>
        </p:nvGrpSpPr>
        <p:grpSpPr>
          <a:xfrm>
            <a:off x="5448300" y="0"/>
            <a:ext cx="1752600" cy="1428750"/>
            <a:chOff x="5448300" y="0"/>
            <a:chExt cx="1752600" cy="1428750"/>
          </a:xfrm>
        </p:grpSpPr>
        <p:sp>
          <p:nvSpPr>
            <p:cNvPr id="41" name="Google Shape;41;p58"/>
            <p:cNvSpPr/>
            <p:nvPr/>
          </p:nvSpPr>
          <p:spPr>
            <a:xfrm>
              <a:off x="5448300" y="0"/>
              <a:ext cx="1752600" cy="14287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42" name="Google Shape;42;p58"/>
            <p:cNvSpPr/>
            <p:nvPr/>
          </p:nvSpPr>
          <p:spPr>
            <a:xfrm>
              <a:off x="5448300" y="0"/>
              <a:ext cx="1752600" cy="1428750"/>
            </a:xfrm>
            <a:prstGeom prst="rect">
              <a:avLst/>
            </a:prstGeom>
            <a:solidFill>
              <a:srgbClr val="999999">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pic>
          <p:nvPicPr>
            <p:cNvPr id="43" name="Google Shape;43;p58"/>
            <p:cNvPicPr preferRelativeResize="0"/>
            <p:nvPr/>
          </p:nvPicPr>
          <p:blipFill rotWithShape="1">
            <a:blip r:embed="rId4">
              <a:alphaModFix/>
            </a:blip>
            <a:srcRect/>
            <a:stretch/>
          </p:blipFill>
          <p:spPr>
            <a:xfrm>
              <a:off x="5573486" y="114957"/>
              <a:ext cx="1527690" cy="1182414"/>
            </a:xfrm>
            <a:prstGeom prst="rect">
              <a:avLst/>
            </a:prstGeom>
            <a:noFill/>
            <a:ln>
              <a:noFill/>
            </a:ln>
          </p:spPr>
        </p:pic>
      </p:grpSp>
    </p:spTree>
  </p:cSld>
  <p:clrMap bg1="lt1" tx1="dk1" bg2="dk2" tx2="lt2" accent1="accent1" accent2="accent2" accent3="accent3" accent4="accent4" accent5="accent5" accent6="accent6" hlink="hlink" folHlink="folHlink"/>
  <p:sldLayoutIdLst>
    <p:sldLayoutId id="214748365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398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
          <p:cNvSpPr txBox="1">
            <a:spLocks noGrp="1"/>
          </p:cNvSpPr>
          <p:nvPr>
            <p:ph type="ctrTitle"/>
          </p:nvPr>
        </p:nvSpPr>
        <p:spPr>
          <a:xfrm>
            <a:off x="533400" y="1803748"/>
            <a:ext cx="4191000" cy="1376864"/>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400"/>
              <a:buFont typeface="Arial"/>
              <a:buNone/>
            </a:pPr>
            <a:r>
              <a:rPr lang="en-US" sz="2400" dirty="0">
                <a:latin typeface="Arial"/>
                <a:ea typeface="Arial"/>
                <a:cs typeface="Arial"/>
                <a:sym typeface="Arial"/>
              </a:rPr>
              <a:t>Attractive Accents: </a:t>
            </a:r>
            <a:br>
              <a:rPr lang="en-US" sz="2400" dirty="0">
                <a:latin typeface="Arial"/>
                <a:ea typeface="Arial"/>
                <a:cs typeface="Arial"/>
                <a:sym typeface="Arial"/>
              </a:rPr>
            </a:br>
            <a:r>
              <a:rPr lang="en-US" sz="2400" dirty="0">
                <a:latin typeface="Arial"/>
                <a:ea typeface="Arial"/>
                <a:cs typeface="Arial"/>
                <a:sym typeface="Arial"/>
              </a:rPr>
              <a:t>The Versatile Appeal </a:t>
            </a:r>
            <a:br>
              <a:rPr lang="en-US" sz="2400" dirty="0">
                <a:latin typeface="Arial"/>
                <a:ea typeface="Arial"/>
                <a:cs typeface="Arial"/>
                <a:sym typeface="Arial"/>
              </a:rPr>
            </a:br>
            <a:r>
              <a:rPr lang="en-US" sz="2400" dirty="0">
                <a:latin typeface="Arial"/>
                <a:ea typeface="Arial"/>
                <a:cs typeface="Arial"/>
                <a:sym typeface="Arial"/>
              </a:rPr>
              <a:t>of Architectural Metal</a:t>
            </a:r>
            <a:br>
              <a:rPr lang="en-US" sz="2400" dirty="0"/>
            </a:br>
            <a:br>
              <a:rPr lang="en-US" sz="2400" dirty="0"/>
            </a:br>
            <a:endParaRPr sz="2400" dirty="0"/>
          </a:p>
        </p:txBody>
      </p:sp>
      <p:sp>
        <p:nvSpPr>
          <p:cNvPr id="55" name="Google Shape;55;p1"/>
          <p:cNvSpPr txBox="1">
            <a:spLocks noGrp="1"/>
          </p:cNvSpPr>
          <p:nvPr>
            <p:ph type="subTitle" idx="1"/>
          </p:nvPr>
        </p:nvSpPr>
        <p:spPr>
          <a:xfrm>
            <a:off x="519545" y="3569918"/>
            <a:ext cx="4191000" cy="115448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6F91BF"/>
              </a:buClr>
              <a:buSzPts val="2000"/>
              <a:buNone/>
            </a:pPr>
            <a:r>
              <a:rPr lang="en-US">
                <a:latin typeface="Arial"/>
                <a:ea typeface="Arial"/>
                <a:cs typeface="Arial"/>
                <a:sym typeface="Arial"/>
              </a:rPr>
              <a:t>Course # MTL102-PAC-23</a:t>
            </a:r>
            <a:endParaRPr/>
          </a:p>
          <a:p>
            <a:pPr marL="0" lvl="0" indent="0" algn="l" rtl="0">
              <a:lnSpc>
                <a:spcPct val="100000"/>
              </a:lnSpc>
              <a:spcBef>
                <a:spcPts val="400"/>
              </a:spcBef>
              <a:spcAft>
                <a:spcPts val="0"/>
              </a:spcAft>
              <a:buClr>
                <a:srgbClr val="6F91BF"/>
              </a:buClr>
              <a:buSzPts val="2000"/>
              <a:buNone/>
            </a:pPr>
            <a:r>
              <a:rPr lang="en-US">
                <a:latin typeface="Arial"/>
                <a:ea typeface="Arial"/>
                <a:cs typeface="Arial"/>
                <a:sym typeface="Arial"/>
              </a:rPr>
              <a:t>Learning Units: 1 AIA LU</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0"/>
          <p:cNvSpPr txBox="1">
            <a:spLocks noGrp="1"/>
          </p:cNvSpPr>
          <p:nvPr>
            <p:ph type="body" idx="1"/>
          </p:nvPr>
        </p:nvSpPr>
        <p:spPr>
          <a:xfrm>
            <a:off x="129541" y="1059815"/>
            <a:ext cx="6537958" cy="381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F5F5F"/>
              </a:buClr>
              <a:buSzPts val="1800"/>
              <a:buFont typeface="Arial"/>
              <a:buNone/>
            </a:pPr>
            <a:r>
              <a:rPr lang="en-US" b="1"/>
              <a:t>Roof project review</a:t>
            </a:r>
            <a:endParaRPr/>
          </a:p>
          <a:p>
            <a:pPr marL="0" marR="0" lvl="0" indent="0" algn="l" rtl="0">
              <a:lnSpc>
                <a:spcPct val="100000"/>
              </a:lnSpc>
              <a:spcBef>
                <a:spcPts val="0"/>
              </a:spcBef>
              <a:spcAft>
                <a:spcPts val="0"/>
              </a:spcAft>
              <a:buClr>
                <a:srgbClr val="5F5F5F"/>
              </a:buClr>
              <a:buSzPts val="1800"/>
              <a:buFont typeface="Arial"/>
              <a:buNone/>
            </a:pPr>
            <a:endParaRPr b="1"/>
          </a:p>
          <a:p>
            <a:pPr marL="342900" lvl="0" indent="-342900" algn="l" rtl="0">
              <a:lnSpc>
                <a:spcPct val="100000"/>
              </a:lnSpc>
              <a:spcBef>
                <a:spcPts val="0"/>
              </a:spcBef>
              <a:spcAft>
                <a:spcPts val="0"/>
              </a:spcAft>
              <a:buClr>
                <a:srgbClr val="5F5F5F"/>
              </a:buClr>
              <a:buSzPts val="1600"/>
              <a:buFont typeface="Noto Sans Symbols"/>
              <a:buChar char="▪"/>
            </a:pPr>
            <a:r>
              <a:rPr lang="en-US" sz="1600"/>
              <a:t>Theodore Roosevelt National Wildlife Refuge</a:t>
            </a:r>
            <a:endParaRPr/>
          </a:p>
          <a:p>
            <a:pPr marL="342900" lvl="0" indent="-228600" algn="l" rtl="0">
              <a:lnSpc>
                <a:spcPct val="100000"/>
              </a:lnSpc>
              <a:spcBef>
                <a:spcPts val="0"/>
              </a:spcBef>
              <a:spcAft>
                <a:spcPts val="0"/>
              </a:spcAft>
              <a:buClr>
                <a:srgbClr val="5F5F5F"/>
              </a:buClr>
              <a:buSzPts val="1800"/>
              <a:buFont typeface="Noto Sans Symbols"/>
              <a:buNone/>
            </a:pPr>
            <a:endParaRPr b="1"/>
          </a:p>
        </p:txBody>
      </p:sp>
      <p:sp>
        <p:nvSpPr>
          <p:cNvPr id="128" name="Google Shape;128;p10"/>
          <p:cNvSpPr txBox="1">
            <a:spLocks noGrp="1"/>
          </p:cNvSpPr>
          <p:nvPr>
            <p:ph type="body" idx="2"/>
          </p:nvPr>
        </p:nvSpPr>
        <p:spPr>
          <a:xfrm>
            <a:off x="129540" y="96477"/>
            <a:ext cx="7886996" cy="530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1800"/>
              <a:buFont typeface="Helvetica Neue Light"/>
              <a:buNone/>
            </a:pPr>
            <a:r>
              <a:rPr lang="en-US" sz="1800"/>
              <a:t>Section 1: Types of architectural metal cladding and how they are applied</a:t>
            </a:r>
            <a:endParaRPr sz="1800">
              <a:latin typeface="Times New Roman"/>
              <a:ea typeface="Times New Roman"/>
              <a:cs typeface="Times New Roman"/>
              <a:sym typeface="Times New Roman"/>
            </a:endParaRPr>
          </a:p>
          <a:p>
            <a:pPr marL="0" lvl="0" indent="0" algn="l" rtl="0">
              <a:lnSpc>
                <a:spcPct val="100000"/>
              </a:lnSpc>
              <a:spcBef>
                <a:spcPts val="360"/>
              </a:spcBef>
              <a:spcAft>
                <a:spcPts val="0"/>
              </a:spcAft>
              <a:buClr>
                <a:schemeClr val="lt2"/>
              </a:buClr>
              <a:buSzPts val="1800"/>
              <a:buFont typeface="Helvetica Neue Light"/>
              <a:buNone/>
            </a:pPr>
            <a:endParaRPr sz="1800"/>
          </a:p>
        </p:txBody>
      </p:sp>
      <p:pic>
        <p:nvPicPr>
          <p:cNvPr id="129" name="Google Shape;129;p10"/>
          <p:cNvPicPr preferRelativeResize="0"/>
          <p:nvPr/>
        </p:nvPicPr>
        <p:blipFill rotWithShape="1">
          <a:blip r:embed="rId3">
            <a:alphaModFix/>
          </a:blip>
          <a:srcRect/>
          <a:stretch/>
        </p:blipFill>
        <p:spPr>
          <a:xfrm>
            <a:off x="1940912" y="1939546"/>
            <a:ext cx="5414629" cy="310198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1"/>
          <p:cNvSpPr txBox="1">
            <a:spLocks noGrp="1"/>
          </p:cNvSpPr>
          <p:nvPr>
            <p:ph type="body" idx="1"/>
          </p:nvPr>
        </p:nvSpPr>
        <p:spPr>
          <a:xfrm>
            <a:off x="129541" y="1059815"/>
            <a:ext cx="6537958" cy="381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F5F5F"/>
              </a:buClr>
              <a:buSzPts val="1800"/>
              <a:buFont typeface="Arial"/>
              <a:buNone/>
            </a:pPr>
            <a:r>
              <a:rPr lang="en-US" b="1"/>
              <a:t>Roof project review</a:t>
            </a:r>
            <a:endParaRPr/>
          </a:p>
          <a:p>
            <a:pPr marL="0" marR="0" lvl="0" indent="0" algn="l" rtl="0">
              <a:lnSpc>
                <a:spcPct val="100000"/>
              </a:lnSpc>
              <a:spcBef>
                <a:spcPts val="0"/>
              </a:spcBef>
              <a:spcAft>
                <a:spcPts val="0"/>
              </a:spcAft>
              <a:buClr>
                <a:srgbClr val="5F5F5F"/>
              </a:buClr>
              <a:buSzPts val="1800"/>
              <a:buFont typeface="Arial"/>
              <a:buNone/>
            </a:pPr>
            <a:endParaRPr b="1"/>
          </a:p>
          <a:p>
            <a:pPr marL="342900" lvl="0" indent="-342900" algn="l" rtl="0">
              <a:lnSpc>
                <a:spcPct val="100000"/>
              </a:lnSpc>
              <a:spcBef>
                <a:spcPts val="0"/>
              </a:spcBef>
              <a:spcAft>
                <a:spcPts val="0"/>
              </a:spcAft>
              <a:buClr>
                <a:srgbClr val="5F5F5F"/>
              </a:buClr>
              <a:buSzPts val="1600"/>
              <a:buFont typeface="Noto Sans Symbols"/>
              <a:buChar char="▪"/>
            </a:pPr>
            <a:r>
              <a:rPr lang="en-US" sz="1600"/>
              <a:t>Innovation Amphitheater</a:t>
            </a:r>
            <a:endParaRPr/>
          </a:p>
        </p:txBody>
      </p:sp>
      <p:sp>
        <p:nvSpPr>
          <p:cNvPr id="136" name="Google Shape;136;p11"/>
          <p:cNvSpPr txBox="1">
            <a:spLocks noGrp="1"/>
          </p:cNvSpPr>
          <p:nvPr>
            <p:ph type="body" idx="2"/>
          </p:nvPr>
        </p:nvSpPr>
        <p:spPr>
          <a:xfrm>
            <a:off x="129540" y="96477"/>
            <a:ext cx="7842608" cy="530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1800"/>
              <a:buFont typeface="Helvetica Neue Light"/>
              <a:buNone/>
            </a:pPr>
            <a:r>
              <a:rPr lang="en-US" sz="1800"/>
              <a:t>Section 1: Types of architectural metal cladding and how they are applied</a:t>
            </a:r>
            <a:endParaRPr sz="1800">
              <a:latin typeface="Times New Roman"/>
              <a:ea typeface="Times New Roman"/>
              <a:cs typeface="Times New Roman"/>
              <a:sym typeface="Times New Roman"/>
            </a:endParaRPr>
          </a:p>
          <a:p>
            <a:pPr marL="0" lvl="0" indent="0" algn="l" rtl="0">
              <a:lnSpc>
                <a:spcPct val="100000"/>
              </a:lnSpc>
              <a:spcBef>
                <a:spcPts val="360"/>
              </a:spcBef>
              <a:spcAft>
                <a:spcPts val="0"/>
              </a:spcAft>
              <a:buClr>
                <a:schemeClr val="lt2"/>
              </a:buClr>
              <a:buSzPts val="1800"/>
              <a:buFont typeface="Helvetica Neue Light"/>
              <a:buNone/>
            </a:pPr>
            <a:endParaRPr sz="1800"/>
          </a:p>
        </p:txBody>
      </p:sp>
      <p:pic>
        <p:nvPicPr>
          <p:cNvPr id="137" name="Google Shape;137;p11"/>
          <p:cNvPicPr preferRelativeResize="0"/>
          <p:nvPr/>
        </p:nvPicPr>
        <p:blipFill rotWithShape="1">
          <a:blip r:embed="rId3">
            <a:alphaModFix/>
          </a:blip>
          <a:srcRect/>
          <a:stretch/>
        </p:blipFill>
        <p:spPr>
          <a:xfrm>
            <a:off x="1729068" y="1931270"/>
            <a:ext cx="5685863" cy="314937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2"/>
          <p:cNvSpPr txBox="1">
            <a:spLocks noGrp="1"/>
          </p:cNvSpPr>
          <p:nvPr>
            <p:ph type="body" idx="1"/>
          </p:nvPr>
        </p:nvSpPr>
        <p:spPr>
          <a:xfrm>
            <a:off x="129541" y="1059815"/>
            <a:ext cx="6537958" cy="381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F5F5F"/>
              </a:buClr>
              <a:buSzPts val="1800"/>
              <a:buFont typeface="Arial"/>
              <a:buNone/>
            </a:pPr>
            <a:r>
              <a:rPr lang="en-US" b="1"/>
              <a:t>Roof project review</a:t>
            </a:r>
            <a:endParaRPr/>
          </a:p>
          <a:p>
            <a:pPr marL="0" marR="0" lvl="0" indent="0" algn="l" rtl="0">
              <a:lnSpc>
                <a:spcPct val="100000"/>
              </a:lnSpc>
              <a:spcBef>
                <a:spcPts val="0"/>
              </a:spcBef>
              <a:spcAft>
                <a:spcPts val="0"/>
              </a:spcAft>
              <a:buClr>
                <a:srgbClr val="5F5F5F"/>
              </a:buClr>
              <a:buSzPts val="1800"/>
              <a:buFont typeface="Arial"/>
              <a:buNone/>
            </a:pPr>
            <a:endParaRPr b="1"/>
          </a:p>
          <a:p>
            <a:pPr marL="342900" lvl="0" indent="-342900" algn="l" rtl="0">
              <a:lnSpc>
                <a:spcPct val="100000"/>
              </a:lnSpc>
              <a:spcBef>
                <a:spcPts val="0"/>
              </a:spcBef>
              <a:spcAft>
                <a:spcPts val="0"/>
              </a:spcAft>
              <a:buClr>
                <a:srgbClr val="5F5F5F"/>
              </a:buClr>
              <a:buSzPts val="1600"/>
              <a:buFont typeface="Noto Sans Symbols"/>
              <a:buChar char="▪"/>
            </a:pPr>
            <a:r>
              <a:rPr lang="en-US" sz="1600"/>
              <a:t>Shirley Ryan AbilityLab</a:t>
            </a:r>
            <a:endParaRPr sz="1600"/>
          </a:p>
          <a:p>
            <a:pPr marL="342900" lvl="0" indent="-228600" algn="l" rtl="0">
              <a:lnSpc>
                <a:spcPct val="100000"/>
              </a:lnSpc>
              <a:spcBef>
                <a:spcPts val="0"/>
              </a:spcBef>
              <a:spcAft>
                <a:spcPts val="0"/>
              </a:spcAft>
              <a:buClr>
                <a:srgbClr val="5F5F5F"/>
              </a:buClr>
              <a:buSzPts val="1800"/>
              <a:buFont typeface="Noto Sans Symbols"/>
              <a:buNone/>
            </a:pPr>
            <a:endParaRPr b="1"/>
          </a:p>
        </p:txBody>
      </p:sp>
      <p:sp>
        <p:nvSpPr>
          <p:cNvPr id="144" name="Google Shape;144;p12"/>
          <p:cNvSpPr txBox="1">
            <a:spLocks noGrp="1"/>
          </p:cNvSpPr>
          <p:nvPr>
            <p:ph type="body" idx="2"/>
          </p:nvPr>
        </p:nvSpPr>
        <p:spPr>
          <a:xfrm>
            <a:off x="129540" y="96477"/>
            <a:ext cx="7799489" cy="530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1800"/>
              <a:buFont typeface="Helvetica Neue Light"/>
              <a:buNone/>
            </a:pPr>
            <a:r>
              <a:rPr lang="en-US" sz="1800"/>
              <a:t>Section 1: Types of architectural metal cladding and how they are applied</a:t>
            </a:r>
            <a:endParaRPr sz="1800">
              <a:latin typeface="Times New Roman"/>
              <a:ea typeface="Times New Roman"/>
              <a:cs typeface="Times New Roman"/>
              <a:sym typeface="Times New Roman"/>
            </a:endParaRPr>
          </a:p>
          <a:p>
            <a:pPr marL="0" lvl="0" indent="0" algn="l" rtl="0">
              <a:lnSpc>
                <a:spcPct val="100000"/>
              </a:lnSpc>
              <a:spcBef>
                <a:spcPts val="360"/>
              </a:spcBef>
              <a:spcAft>
                <a:spcPts val="0"/>
              </a:spcAft>
              <a:buClr>
                <a:schemeClr val="lt2"/>
              </a:buClr>
              <a:buSzPts val="1800"/>
              <a:buFont typeface="Helvetica Neue Light"/>
              <a:buNone/>
            </a:pPr>
            <a:endParaRPr sz="1800"/>
          </a:p>
        </p:txBody>
      </p:sp>
      <p:pic>
        <p:nvPicPr>
          <p:cNvPr id="145" name="Google Shape;145;p12"/>
          <p:cNvPicPr preferRelativeResize="0"/>
          <p:nvPr/>
        </p:nvPicPr>
        <p:blipFill rotWithShape="1">
          <a:blip r:embed="rId3">
            <a:alphaModFix/>
          </a:blip>
          <a:srcRect/>
          <a:stretch/>
        </p:blipFill>
        <p:spPr>
          <a:xfrm>
            <a:off x="1214971" y="1953731"/>
            <a:ext cx="6714058" cy="303907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3"/>
          <p:cNvSpPr txBox="1">
            <a:spLocks noGrp="1"/>
          </p:cNvSpPr>
          <p:nvPr>
            <p:ph type="body" idx="1"/>
          </p:nvPr>
        </p:nvSpPr>
        <p:spPr>
          <a:xfrm>
            <a:off x="129541" y="1059815"/>
            <a:ext cx="6537958" cy="381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F5F5F"/>
              </a:buClr>
              <a:buSzPts val="1800"/>
              <a:buFont typeface="Arial"/>
              <a:buNone/>
            </a:pPr>
            <a:r>
              <a:rPr lang="en-US" b="1"/>
              <a:t>Roof project review</a:t>
            </a:r>
            <a:endParaRPr/>
          </a:p>
          <a:p>
            <a:pPr marL="0" marR="0" lvl="0" indent="0" algn="l" rtl="0">
              <a:lnSpc>
                <a:spcPct val="100000"/>
              </a:lnSpc>
              <a:spcBef>
                <a:spcPts val="0"/>
              </a:spcBef>
              <a:spcAft>
                <a:spcPts val="0"/>
              </a:spcAft>
              <a:buClr>
                <a:srgbClr val="5F5F5F"/>
              </a:buClr>
              <a:buSzPts val="1800"/>
              <a:buFont typeface="Arial"/>
              <a:buNone/>
            </a:pPr>
            <a:endParaRPr b="1"/>
          </a:p>
          <a:p>
            <a:pPr marL="342900" lvl="0" indent="-342900" algn="l" rtl="0">
              <a:lnSpc>
                <a:spcPct val="100000"/>
              </a:lnSpc>
              <a:spcBef>
                <a:spcPts val="0"/>
              </a:spcBef>
              <a:spcAft>
                <a:spcPts val="0"/>
              </a:spcAft>
              <a:buClr>
                <a:srgbClr val="5F5F5F"/>
              </a:buClr>
              <a:buSzPts val="1600"/>
              <a:buFont typeface="Noto Sans Symbols"/>
              <a:buChar char="▪"/>
            </a:pPr>
            <a:r>
              <a:rPr lang="en-US" sz="1600"/>
              <a:t>Florida Panhandle home</a:t>
            </a:r>
            <a:endParaRPr/>
          </a:p>
          <a:p>
            <a:pPr marL="342900" lvl="0" indent="-228600" algn="l" rtl="0">
              <a:lnSpc>
                <a:spcPct val="100000"/>
              </a:lnSpc>
              <a:spcBef>
                <a:spcPts val="0"/>
              </a:spcBef>
              <a:spcAft>
                <a:spcPts val="0"/>
              </a:spcAft>
              <a:buClr>
                <a:srgbClr val="5F5F5F"/>
              </a:buClr>
              <a:buSzPts val="1800"/>
              <a:buFont typeface="Noto Sans Symbols"/>
              <a:buNone/>
            </a:pPr>
            <a:endParaRPr b="1"/>
          </a:p>
        </p:txBody>
      </p:sp>
      <p:sp>
        <p:nvSpPr>
          <p:cNvPr id="152" name="Google Shape;152;p13"/>
          <p:cNvSpPr txBox="1">
            <a:spLocks noGrp="1"/>
          </p:cNvSpPr>
          <p:nvPr>
            <p:ph type="body" idx="2"/>
          </p:nvPr>
        </p:nvSpPr>
        <p:spPr>
          <a:xfrm>
            <a:off x="129540" y="96477"/>
            <a:ext cx="7949140" cy="530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1800"/>
              <a:buFont typeface="Helvetica Neue Light"/>
              <a:buNone/>
            </a:pPr>
            <a:r>
              <a:rPr lang="en-US" sz="1800"/>
              <a:t>Section 1: Types of architectural metal cladding and how they are applied</a:t>
            </a:r>
            <a:endParaRPr sz="1800">
              <a:latin typeface="Times New Roman"/>
              <a:ea typeface="Times New Roman"/>
              <a:cs typeface="Times New Roman"/>
              <a:sym typeface="Times New Roman"/>
            </a:endParaRPr>
          </a:p>
          <a:p>
            <a:pPr marL="0" lvl="0" indent="0" algn="l" rtl="0">
              <a:lnSpc>
                <a:spcPct val="100000"/>
              </a:lnSpc>
              <a:spcBef>
                <a:spcPts val="360"/>
              </a:spcBef>
              <a:spcAft>
                <a:spcPts val="0"/>
              </a:spcAft>
              <a:buClr>
                <a:schemeClr val="lt2"/>
              </a:buClr>
              <a:buSzPts val="1800"/>
              <a:buFont typeface="Helvetica Neue Light"/>
              <a:buNone/>
            </a:pPr>
            <a:endParaRPr sz="1800"/>
          </a:p>
        </p:txBody>
      </p:sp>
      <p:pic>
        <p:nvPicPr>
          <p:cNvPr id="153" name="Google Shape;153;p13"/>
          <p:cNvPicPr preferRelativeResize="0"/>
          <p:nvPr/>
        </p:nvPicPr>
        <p:blipFill rotWithShape="1">
          <a:blip r:embed="rId3">
            <a:alphaModFix/>
          </a:blip>
          <a:srcRect/>
          <a:stretch/>
        </p:blipFill>
        <p:spPr>
          <a:xfrm>
            <a:off x="580745" y="1921244"/>
            <a:ext cx="7646835" cy="313922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14"/>
          <p:cNvSpPr txBox="1">
            <a:spLocks noGrp="1"/>
          </p:cNvSpPr>
          <p:nvPr>
            <p:ph type="body" idx="1"/>
          </p:nvPr>
        </p:nvSpPr>
        <p:spPr>
          <a:xfrm>
            <a:off x="129541" y="1059815"/>
            <a:ext cx="2411953" cy="381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F5F5F"/>
              </a:buClr>
              <a:buSzPts val="1800"/>
              <a:buFont typeface="Arial"/>
              <a:buNone/>
            </a:pPr>
            <a:r>
              <a:rPr lang="en-US" b="1"/>
              <a:t>Roof project review</a:t>
            </a:r>
            <a:endParaRPr/>
          </a:p>
          <a:p>
            <a:pPr marL="0" marR="0" lvl="0" indent="0" algn="l" rtl="0">
              <a:lnSpc>
                <a:spcPct val="100000"/>
              </a:lnSpc>
              <a:spcBef>
                <a:spcPts val="0"/>
              </a:spcBef>
              <a:spcAft>
                <a:spcPts val="0"/>
              </a:spcAft>
              <a:buClr>
                <a:srgbClr val="5F5F5F"/>
              </a:buClr>
              <a:buSzPts val="1800"/>
              <a:buFont typeface="Arial"/>
              <a:buNone/>
            </a:pPr>
            <a:endParaRPr b="1"/>
          </a:p>
          <a:p>
            <a:pPr marL="342900" lvl="0" indent="-342900" algn="l" rtl="0">
              <a:lnSpc>
                <a:spcPct val="100000"/>
              </a:lnSpc>
              <a:spcBef>
                <a:spcPts val="0"/>
              </a:spcBef>
              <a:spcAft>
                <a:spcPts val="0"/>
              </a:spcAft>
              <a:buClr>
                <a:srgbClr val="5F5F5F"/>
              </a:buClr>
              <a:buSzPts val="1600"/>
              <a:buFont typeface="Noto Sans Symbols"/>
              <a:buChar char="▪"/>
            </a:pPr>
            <a:r>
              <a:rPr lang="en-US" sz="1600"/>
              <a:t>Matchbox house</a:t>
            </a:r>
            <a:endParaRPr/>
          </a:p>
          <a:p>
            <a:pPr marL="742950" lvl="1" indent="-285750" algn="l" rtl="0">
              <a:lnSpc>
                <a:spcPct val="100000"/>
              </a:lnSpc>
              <a:spcBef>
                <a:spcPts val="0"/>
              </a:spcBef>
              <a:spcAft>
                <a:spcPts val="0"/>
              </a:spcAft>
              <a:buClr>
                <a:srgbClr val="6986B7"/>
              </a:buClr>
              <a:buSzPts val="1400"/>
              <a:buFont typeface="Noto Sans Symbols"/>
              <a:buChar char="▪"/>
            </a:pPr>
            <a:r>
              <a:rPr lang="en-US" sz="1400">
                <a:latin typeface="Arial"/>
                <a:ea typeface="Arial"/>
                <a:cs typeface="Arial"/>
                <a:sym typeface="Arial"/>
              </a:rPr>
              <a:t>Roof panels applied as wall</a:t>
            </a:r>
            <a:endParaRPr/>
          </a:p>
          <a:p>
            <a:pPr marL="342900" lvl="0" indent="-228600" algn="l" rtl="0">
              <a:lnSpc>
                <a:spcPct val="100000"/>
              </a:lnSpc>
              <a:spcBef>
                <a:spcPts val="0"/>
              </a:spcBef>
              <a:spcAft>
                <a:spcPts val="0"/>
              </a:spcAft>
              <a:buClr>
                <a:srgbClr val="5F5F5F"/>
              </a:buClr>
              <a:buSzPts val="1800"/>
              <a:buFont typeface="Noto Sans Symbols"/>
              <a:buNone/>
            </a:pPr>
            <a:endParaRPr b="1"/>
          </a:p>
        </p:txBody>
      </p:sp>
      <p:sp>
        <p:nvSpPr>
          <p:cNvPr id="160" name="Google Shape;160;p14"/>
          <p:cNvSpPr txBox="1">
            <a:spLocks noGrp="1"/>
          </p:cNvSpPr>
          <p:nvPr>
            <p:ph type="body" idx="2"/>
          </p:nvPr>
        </p:nvSpPr>
        <p:spPr>
          <a:xfrm>
            <a:off x="129540" y="96477"/>
            <a:ext cx="7789342" cy="530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1800"/>
              <a:buFont typeface="Helvetica Neue Light"/>
              <a:buNone/>
            </a:pPr>
            <a:r>
              <a:rPr lang="en-US" sz="1800"/>
              <a:t>Section 1: Types of architectural metal cladding and how they are applied</a:t>
            </a:r>
            <a:endParaRPr sz="1800">
              <a:latin typeface="Times New Roman"/>
              <a:ea typeface="Times New Roman"/>
              <a:cs typeface="Times New Roman"/>
              <a:sym typeface="Times New Roman"/>
            </a:endParaRPr>
          </a:p>
          <a:p>
            <a:pPr marL="0" lvl="0" indent="0" algn="l" rtl="0">
              <a:lnSpc>
                <a:spcPct val="100000"/>
              </a:lnSpc>
              <a:spcBef>
                <a:spcPts val="360"/>
              </a:spcBef>
              <a:spcAft>
                <a:spcPts val="0"/>
              </a:spcAft>
              <a:buClr>
                <a:schemeClr val="lt2"/>
              </a:buClr>
              <a:buSzPts val="1800"/>
              <a:buFont typeface="Helvetica Neue Light"/>
              <a:buNone/>
            </a:pPr>
            <a:endParaRPr sz="1800"/>
          </a:p>
        </p:txBody>
      </p:sp>
      <p:pic>
        <p:nvPicPr>
          <p:cNvPr id="161" name="Google Shape;161;p14"/>
          <p:cNvPicPr preferRelativeResize="0"/>
          <p:nvPr/>
        </p:nvPicPr>
        <p:blipFill rotWithShape="1">
          <a:blip r:embed="rId3">
            <a:alphaModFix/>
          </a:blip>
          <a:srcRect/>
          <a:stretch/>
        </p:blipFill>
        <p:spPr>
          <a:xfrm>
            <a:off x="2433916" y="1452470"/>
            <a:ext cx="5130053" cy="351360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5"/>
          <p:cNvSpPr txBox="1">
            <a:spLocks noGrp="1"/>
          </p:cNvSpPr>
          <p:nvPr>
            <p:ph type="body" idx="1"/>
          </p:nvPr>
        </p:nvSpPr>
        <p:spPr>
          <a:xfrm>
            <a:off x="129541" y="1059815"/>
            <a:ext cx="6537958" cy="381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F5F5F"/>
              </a:buClr>
              <a:buSzPts val="1800"/>
              <a:buFont typeface="Arial"/>
              <a:buNone/>
            </a:pPr>
            <a:r>
              <a:rPr lang="en-US" b="1"/>
              <a:t>Metal wall systems</a:t>
            </a:r>
            <a:endParaRPr/>
          </a:p>
          <a:p>
            <a:pPr marL="0" marR="0" lvl="0" indent="0" algn="l" rtl="0">
              <a:lnSpc>
                <a:spcPct val="100000"/>
              </a:lnSpc>
              <a:spcBef>
                <a:spcPts val="0"/>
              </a:spcBef>
              <a:spcAft>
                <a:spcPts val="0"/>
              </a:spcAft>
              <a:buClr>
                <a:srgbClr val="5F5F5F"/>
              </a:buClr>
              <a:buSzPts val="1800"/>
              <a:buFont typeface="Arial"/>
              <a:buNone/>
            </a:pPr>
            <a:endParaRPr/>
          </a:p>
          <a:p>
            <a:pPr marL="342900" marR="0" lvl="0" indent="-342900" algn="l" rtl="0">
              <a:lnSpc>
                <a:spcPct val="100000"/>
              </a:lnSpc>
              <a:spcBef>
                <a:spcPts val="0"/>
              </a:spcBef>
              <a:spcAft>
                <a:spcPts val="0"/>
              </a:spcAft>
              <a:buClr>
                <a:srgbClr val="5F5F5F"/>
              </a:buClr>
              <a:buSzPts val="1800"/>
              <a:buFont typeface="Noto Sans Symbols"/>
              <a:buChar char="▪"/>
            </a:pPr>
            <a:r>
              <a:rPr lang="en-US"/>
              <a:t>Single skin, not insulated</a:t>
            </a:r>
            <a:endParaRPr/>
          </a:p>
          <a:p>
            <a:pPr marL="342900" marR="0" lvl="0" indent="-228600" algn="l" rtl="0">
              <a:lnSpc>
                <a:spcPct val="100000"/>
              </a:lnSpc>
              <a:spcBef>
                <a:spcPts val="0"/>
              </a:spcBef>
              <a:spcAft>
                <a:spcPts val="0"/>
              </a:spcAft>
              <a:buClr>
                <a:srgbClr val="5F5F5F"/>
              </a:buClr>
              <a:buSzPts val="1800"/>
              <a:buFont typeface="Noto Sans Symbols"/>
              <a:buNone/>
            </a:pPr>
            <a:endParaRPr/>
          </a:p>
          <a:p>
            <a:pPr marL="342900" lvl="0" indent="-342900" algn="l" rtl="0">
              <a:lnSpc>
                <a:spcPct val="100000"/>
              </a:lnSpc>
              <a:spcBef>
                <a:spcPts val="0"/>
              </a:spcBef>
              <a:spcAft>
                <a:spcPts val="0"/>
              </a:spcAft>
              <a:buClr>
                <a:srgbClr val="5F5F5F"/>
              </a:buClr>
              <a:buSzPts val="1800"/>
              <a:buFont typeface="Noto Sans Symbols"/>
              <a:buChar char="▪"/>
            </a:pPr>
            <a:r>
              <a:rPr lang="en-US"/>
              <a:t>Hidden fastener</a:t>
            </a:r>
            <a:endParaRPr/>
          </a:p>
          <a:p>
            <a:pPr marL="342900" marR="0" lvl="0" indent="-228600" algn="l" rtl="0">
              <a:lnSpc>
                <a:spcPct val="100000"/>
              </a:lnSpc>
              <a:spcBef>
                <a:spcPts val="0"/>
              </a:spcBef>
              <a:spcAft>
                <a:spcPts val="0"/>
              </a:spcAft>
              <a:buClr>
                <a:srgbClr val="5F5F5F"/>
              </a:buClr>
              <a:buSzPts val="1800"/>
              <a:buFont typeface="Noto Sans Symbols"/>
              <a:buNone/>
            </a:pPr>
            <a:endParaRPr/>
          </a:p>
          <a:p>
            <a:pPr marL="342900" marR="0" lvl="0" indent="-342900" algn="l" rtl="0">
              <a:lnSpc>
                <a:spcPct val="100000"/>
              </a:lnSpc>
              <a:spcBef>
                <a:spcPts val="0"/>
              </a:spcBef>
              <a:spcAft>
                <a:spcPts val="0"/>
              </a:spcAft>
              <a:buClr>
                <a:srgbClr val="5F5F5F"/>
              </a:buClr>
              <a:buSzPts val="1800"/>
              <a:buFont typeface="Noto Sans Symbols"/>
              <a:buChar char="▪"/>
            </a:pPr>
            <a:r>
              <a:rPr lang="en-US"/>
              <a:t>Exposed fastener</a:t>
            </a:r>
            <a:endParaRPr/>
          </a:p>
          <a:p>
            <a:pPr marL="342900" marR="0" lvl="0" indent="-228600" algn="l" rtl="0">
              <a:lnSpc>
                <a:spcPct val="100000"/>
              </a:lnSpc>
              <a:spcBef>
                <a:spcPts val="0"/>
              </a:spcBef>
              <a:spcAft>
                <a:spcPts val="0"/>
              </a:spcAft>
              <a:buClr>
                <a:srgbClr val="5F5F5F"/>
              </a:buClr>
              <a:buSzPts val="1800"/>
              <a:buFont typeface="Noto Sans Symbols"/>
              <a:buNone/>
            </a:pPr>
            <a:endParaRPr/>
          </a:p>
          <a:p>
            <a:pPr marL="342900" marR="0" lvl="0" indent="-342900" algn="l" rtl="0">
              <a:lnSpc>
                <a:spcPct val="100000"/>
              </a:lnSpc>
              <a:spcBef>
                <a:spcPts val="0"/>
              </a:spcBef>
              <a:spcAft>
                <a:spcPts val="0"/>
              </a:spcAft>
              <a:buClr>
                <a:srgbClr val="5F5F5F"/>
              </a:buClr>
              <a:buSzPts val="1800"/>
              <a:buFont typeface="Noto Sans Symbols"/>
              <a:buChar char="▪"/>
            </a:pPr>
            <a:r>
              <a:rPr lang="en-US"/>
              <a:t>Composite</a:t>
            </a:r>
            <a:endParaRPr/>
          </a:p>
          <a:p>
            <a:pPr marL="342900" marR="0" lvl="0" indent="-228600" algn="l" rtl="0">
              <a:lnSpc>
                <a:spcPct val="100000"/>
              </a:lnSpc>
              <a:spcBef>
                <a:spcPts val="0"/>
              </a:spcBef>
              <a:spcAft>
                <a:spcPts val="0"/>
              </a:spcAft>
              <a:buClr>
                <a:srgbClr val="5F5F5F"/>
              </a:buClr>
              <a:buSzPts val="1800"/>
              <a:buFont typeface="Noto Sans Symbols"/>
              <a:buNone/>
            </a:pPr>
            <a:endParaRPr/>
          </a:p>
        </p:txBody>
      </p:sp>
      <p:sp>
        <p:nvSpPr>
          <p:cNvPr id="168" name="Google Shape;168;p15"/>
          <p:cNvSpPr txBox="1">
            <a:spLocks noGrp="1"/>
          </p:cNvSpPr>
          <p:nvPr>
            <p:ph type="body" idx="2"/>
          </p:nvPr>
        </p:nvSpPr>
        <p:spPr>
          <a:xfrm>
            <a:off x="129541" y="95250"/>
            <a:ext cx="7800022" cy="530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1800"/>
              <a:buFont typeface="Helvetica Neue Light"/>
              <a:buNone/>
            </a:pPr>
            <a:r>
              <a:rPr lang="en-US" sz="1800"/>
              <a:t>Section 1: Types of architectural metal cladding and how they are applied</a:t>
            </a:r>
            <a:endParaRPr sz="1800">
              <a:latin typeface="Times New Roman"/>
              <a:ea typeface="Times New Roman"/>
              <a:cs typeface="Times New Roman"/>
              <a:sym typeface="Times New Roman"/>
            </a:endParaRPr>
          </a:p>
          <a:p>
            <a:pPr marL="0" lvl="0" indent="0" algn="l" rtl="0">
              <a:lnSpc>
                <a:spcPct val="100000"/>
              </a:lnSpc>
              <a:spcBef>
                <a:spcPts val="360"/>
              </a:spcBef>
              <a:spcAft>
                <a:spcPts val="0"/>
              </a:spcAft>
              <a:buClr>
                <a:schemeClr val="lt2"/>
              </a:buClr>
              <a:buSzPts val="1800"/>
              <a:buFont typeface="Helvetica Neue Light"/>
              <a:buNone/>
            </a:pPr>
            <a:endParaRPr sz="1800"/>
          </a:p>
        </p:txBody>
      </p:sp>
      <p:pic>
        <p:nvPicPr>
          <p:cNvPr id="169" name="Google Shape;169;p15"/>
          <p:cNvPicPr preferRelativeResize="0"/>
          <p:nvPr/>
        </p:nvPicPr>
        <p:blipFill rotWithShape="1">
          <a:blip r:embed="rId3">
            <a:alphaModFix/>
          </a:blip>
          <a:srcRect/>
          <a:stretch/>
        </p:blipFill>
        <p:spPr>
          <a:xfrm>
            <a:off x="3186954" y="1645576"/>
            <a:ext cx="5093637" cy="34026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6"/>
          <p:cNvSpPr txBox="1">
            <a:spLocks noGrp="1"/>
          </p:cNvSpPr>
          <p:nvPr>
            <p:ph type="body" idx="1"/>
          </p:nvPr>
        </p:nvSpPr>
        <p:spPr>
          <a:xfrm>
            <a:off x="129541" y="1059815"/>
            <a:ext cx="4536588" cy="381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5F5F5F"/>
              </a:buClr>
              <a:buSzPts val="1800"/>
              <a:buNone/>
            </a:pPr>
            <a:r>
              <a:rPr lang="en-US" b="1"/>
              <a:t>Metal wall systems</a:t>
            </a:r>
            <a:endParaRPr/>
          </a:p>
          <a:p>
            <a:pPr marL="0" lvl="0" indent="0" algn="l" rtl="0">
              <a:lnSpc>
                <a:spcPct val="100000"/>
              </a:lnSpc>
              <a:spcBef>
                <a:spcPts val="360"/>
              </a:spcBef>
              <a:spcAft>
                <a:spcPts val="0"/>
              </a:spcAft>
              <a:buClr>
                <a:srgbClr val="5F5F5F"/>
              </a:buClr>
              <a:buSzPts val="1800"/>
              <a:buNone/>
            </a:pPr>
            <a:endParaRPr b="1"/>
          </a:p>
          <a:p>
            <a:pPr marL="342900" lvl="0" indent="-342900" algn="l" rtl="0">
              <a:lnSpc>
                <a:spcPct val="100000"/>
              </a:lnSpc>
              <a:spcBef>
                <a:spcPts val="360"/>
              </a:spcBef>
              <a:spcAft>
                <a:spcPts val="0"/>
              </a:spcAft>
              <a:buClr>
                <a:srgbClr val="5F5F5F"/>
              </a:buClr>
              <a:buSzPts val="1800"/>
              <a:buFont typeface="Noto Sans Symbols"/>
              <a:buChar char="▪"/>
            </a:pPr>
            <a:r>
              <a:rPr lang="en-US"/>
              <a:t>Testing, approvals </a:t>
            </a:r>
            <a:endParaRPr/>
          </a:p>
          <a:p>
            <a:pPr marL="742950" lvl="1" indent="-285750" algn="l" rtl="0">
              <a:lnSpc>
                <a:spcPct val="100000"/>
              </a:lnSpc>
              <a:spcBef>
                <a:spcPts val="320"/>
              </a:spcBef>
              <a:spcAft>
                <a:spcPts val="0"/>
              </a:spcAft>
              <a:buClr>
                <a:srgbClr val="6986B7"/>
              </a:buClr>
              <a:buSzPts val="1600"/>
              <a:buFont typeface="Noto Sans Symbols"/>
              <a:buChar char="▪"/>
            </a:pPr>
            <a:r>
              <a:rPr lang="en-US" sz="1600">
                <a:latin typeface="Arial"/>
                <a:ea typeface="Arial"/>
                <a:cs typeface="Arial"/>
                <a:sym typeface="Arial"/>
              </a:rPr>
              <a:t>Types, relevance</a:t>
            </a:r>
            <a:endParaRPr/>
          </a:p>
          <a:p>
            <a:pPr marL="742950" lvl="1" indent="-171450" algn="l" rtl="0">
              <a:lnSpc>
                <a:spcPct val="100000"/>
              </a:lnSpc>
              <a:spcBef>
                <a:spcPts val="360"/>
              </a:spcBef>
              <a:spcAft>
                <a:spcPts val="0"/>
              </a:spcAft>
              <a:buClr>
                <a:srgbClr val="6986B7"/>
              </a:buClr>
              <a:buSzPts val="1800"/>
              <a:buFont typeface="Noto Sans Symbols"/>
              <a:buNone/>
            </a:pPr>
            <a:endParaRPr/>
          </a:p>
          <a:p>
            <a:pPr marL="342900" lvl="0" indent="-342900" algn="l" rtl="0">
              <a:lnSpc>
                <a:spcPct val="100000"/>
              </a:lnSpc>
              <a:spcBef>
                <a:spcPts val="360"/>
              </a:spcBef>
              <a:spcAft>
                <a:spcPts val="0"/>
              </a:spcAft>
              <a:buClr>
                <a:srgbClr val="5F5F5F"/>
              </a:buClr>
              <a:buSzPts val="1800"/>
              <a:buChar char="•"/>
            </a:pPr>
            <a:r>
              <a:rPr lang="en-US"/>
              <a:t>For example … </a:t>
            </a:r>
            <a:endParaRPr/>
          </a:p>
          <a:p>
            <a:pPr marL="342900" lvl="0" indent="-228600" algn="l" rtl="0">
              <a:lnSpc>
                <a:spcPct val="100000"/>
              </a:lnSpc>
              <a:spcBef>
                <a:spcPts val="360"/>
              </a:spcBef>
              <a:spcAft>
                <a:spcPts val="0"/>
              </a:spcAft>
              <a:buClr>
                <a:srgbClr val="5F5F5F"/>
              </a:buClr>
              <a:buSzPts val="1800"/>
              <a:buNone/>
            </a:pPr>
            <a:endParaRPr/>
          </a:p>
        </p:txBody>
      </p:sp>
      <p:sp>
        <p:nvSpPr>
          <p:cNvPr id="175" name="Google Shape;175;p16"/>
          <p:cNvSpPr txBox="1">
            <a:spLocks noGrp="1"/>
          </p:cNvSpPr>
          <p:nvPr>
            <p:ph type="body" idx="2"/>
          </p:nvPr>
        </p:nvSpPr>
        <p:spPr>
          <a:xfrm>
            <a:off x="129539" y="95250"/>
            <a:ext cx="7860363" cy="530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1800"/>
              <a:buFont typeface="Helvetica Neue Light"/>
              <a:buNone/>
            </a:pPr>
            <a:r>
              <a:rPr lang="en-US" sz="1800"/>
              <a:t>Section 1: Types of architectural metal cladding and how they are applied</a:t>
            </a:r>
            <a:endParaRPr sz="1800">
              <a:latin typeface="Times New Roman"/>
              <a:ea typeface="Times New Roman"/>
              <a:cs typeface="Times New Roman"/>
              <a:sym typeface="Times New Roman"/>
            </a:endParaRPr>
          </a:p>
          <a:p>
            <a:pPr marL="0" lvl="0" indent="0" algn="l" rtl="0">
              <a:lnSpc>
                <a:spcPct val="100000"/>
              </a:lnSpc>
              <a:spcBef>
                <a:spcPts val="360"/>
              </a:spcBef>
              <a:spcAft>
                <a:spcPts val="0"/>
              </a:spcAft>
              <a:buClr>
                <a:schemeClr val="lt2"/>
              </a:buClr>
              <a:buSzPts val="1800"/>
              <a:buFont typeface="Helvetica Neue Light"/>
              <a:buNone/>
            </a:pPr>
            <a:endParaRPr sz="1800"/>
          </a:p>
        </p:txBody>
      </p:sp>
      <p:pic>
        <p:nvPicPr>
          <p:cNvPr id="176" name="Google Shape;176;p16"/>
          <p:cNvPicPr preferRelativeResize="0"/>
          <p:nvPr/>
        </p:nvPicPr>
        <p:blipFill rotWithShape="1">
          <a:blip r:embed="rId3">
            <a:alphaModFix/>
          </a:blip>
          <a:srcRect t="2519" b="2174"/>
          <a:stretch/>
        </p:blipFill>
        <p:spPr>
          <a:xfrm>
            <a:off x="3358403" y="834077"/>
            <a:ext cx="2427194" cy="421417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7"/>
          <p:cNvSpPr txBox="1">
            <a:spLocks noGrp="1"/>
          </p:cNvSpPr>
          <p:nvPr>
            <p:ph type="body" idx="1"/>
          </p:nvPr>
        </p:nvSpPr>
        <p:spPr>
          <a:xfrm>
            <a:off x="129541" y="1059815"/>
            <a:ext cx="4536588" cy="381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5F5F5F"/>
              </a:buClr>
              <a:buSzPts val="1800"/>
              <a:buNone/>
            </a:pPr>
            <a:r>
              <a:rPr lang="en-US" b="1"/>
              <a:t>Metal wall systems</a:t>
            </a:r>
            <a:endParaRPr/>
          </a:p>
          <a:p>
            <a:pPr marL="0" lvl="0" indent="0" algn="l" rtl="0">
              <a:lnSpc>
                <a:spcPct val="100000"/>
              </a:lnSpc>
              <a:spcBef>
                <a:spcPts val="360"/>
              </a:spcBef>
              <a:spcAft>
                <a:spcPts val="0"/>
              </a:spcAft>
              <a:buClr>
                <a:srgbClr val="5F5F5F"/>
              </a:buClr>
              <a:buSzPts val="1800"/>
              <a:buNone/>
            </a:pPr>
            <a:endParaRPr b="1"/>
          </a:p>
          <a:p>
            <a:pPr marL="342900" lvl="0" indent="-342900" algn="l" rtl="0">
              <a:lnSpc>
                <a:spcPct val="100000"/>
              </a:lnSpc>
              <a:spcBef>
                <a:spcPts val="360"/>
              </a:spcBef>
              <a:spcAft>
                <a:spcPts val="0"/>
              </a:spcAft>
              <a:buClr>
                <a:srgbClr val="5F5F5F"/>
              </a:buClr>
              <a:buSzPts val="1800"/>
              <a:buFont typeface="Noto Sans Symbols"/>
              <a:buChar char="▪"/>
            </a:pPr>
            <a:r>
              <a:rPr lang="en-US"/>
              <a:t>Sustainability</a:t>
            </a:r>
            <a:endParaRPr/>
          </a:p>
          <a:p>
            <a:pPr marL="742950" lvl="1" indent="-285750" algn="l" rtl="0">
              <a:lnSpc>
                <a:spcPct val="100000"/>
              </a:lnSpc>
              <a:spcBef>
                <a:spcPts val="320"/>
              </a:spcBef>
              <a:spcAft>
                <a:spcPts val="0"/>
              </a:spcAft>
              <a:buClr>
                <a:srgbClr val="6986B7"/>
              </a:buClr>
              <a:buSzPts val="1600"/>
              <a:buFont typeface="Noto Sans Symbols"/>
              <a:buChar char="▪"/>
            </a:pPr>
            <a:r>
              <a:rPr lang="en-US" sz="1600">
                <a:latin typeface="Arial"/>
                <a:ea typeface="Arial"/>
                <a:cs typeface="Arial"/>
                <a:sym typeface="Arial"/>
              </a:rPr>
              <a:t>Environmental Product Declaration</a:t>
            </a:r>
            <a:endParaRPr/>
          </a:p>
          <a:p>
            <a:pPr marL="742950" lvl="1" indent="-285750" algn="l" rtl="0">
              <a:lnSpc>
                <a:spcPct val="100000"/>
              </a:lnSpc>
              <a:spcBef>
                <a:spcPts val="320"/>
              </a:spcBef>
              <a:spcAft>
                <a:spcPts val="0"/>
              </a:spcAft>
              <a:buClr>
                <a:srgbClr val="6986B7"/>
              </a:buClr>
              <a:buSzPts val="1600"/>
              <a:buFont typeface="Noto Sans Symbols"/>
              <a:buChar char="▪"/>
            </a:pPr>
            <a:r>
              <a:rPr lang="en-US" sz="1600">
                <a:latin typeface="Arial"/>
                <a:ea typeface="Arial"/>
                <a:cs typeface="Arial"/>
                <a:sym typeface="Arial"/>
              </a:rPr>
              <a:t>Recyclability</a:t>
            </a:r>
            <a:endParaRPr sz="1600">
              <a:latin typeface="Arial"/>
              <a:ea typeface="Arial"/>
              <a:cs typeface="Arial"/>
              <a:sym typeface="Arial"/>
            </a:endParaRPr>
          </a:p>
          <a:p>
            <a:pPr marL="742950" lvl="1" indent="-285750" algn="l" rtl="0">
              <a:lnSpc>
                <a:spcPct val="100000"/>
              </a:lnSpc>
              <a:spcBef>
                <a:spcPts val="320"/>
              </a:spcBef>
              <a:spcAft>
                <a:spcPts val="0"/>
              </a:spcAft>
              <a:buClr>
                <a:srgbClr val="6986B7"/>
              </a:buClr>
              <a:buSzPts val="1600"/>
              <a:buFont typeface="Noto Sans Symbols"/>
              <a:buChar char="▪"/>
            </a:pPr>
            <a:r>
              <a:rPr lang="en-US" sz="1600">
                <a:latin typeface="Arial"/>
                <a:ea typeface="Arial"/>
                <a:cs typeface="Arial"/>
                <a:sym typeface="Arial"/>
              </a:rPr>
              <a:t>Cool Roof ratings</a:t>
            </a:r>
            <a:endParaRPr/>
          </a:p>
          <a:p>
            <a:pPr marL="742950" lvl="1" indent="-285750" algn="l" rtl="0">
              <a:lnSpc>
                <a:spcPct val="100000"/>
              </a:lnSpc>
              <a:spcBef>
                <a:spcPts val="320"/>
              </a:spcBef>
              <a:spcAft>
                <a:spcPts val="0"/>
              </a:spcAft>
              <a:buClr>
                <a:srgbClr val="6986B7"/>
              </a:buClr>
              <a:buSzPts val="1600"/>
              <a:buFont typeface="Noto Sans Symbols"/>
              <a:buChar char="▪"/>
            </a:pPr>
            <a:r>
              <a:rPr lang="en-US" sz="1600">
                <a:latin typeface="Arial"/>
                <a:ea typeface="Arial"/>
                <a:cs typeface="Arial"/>
                <a:sym typeface="Arial"/>
              </a:rPr>
              <a:t>Life Cycle Assessment</a:t>
            </a:r>
            <a:endParaRPr/>
          </a:p>
          <a:p>
            <a:pPr marL="742950" lvl="1" indent="-285750" algn="l" rtl="0">
              <a:lnSpc>
                <a:spcPct val="100000"/>
              </a:lnSpc>
              <a:spcBef>
                <a:spcPts val="320"/>
              </a:spcBef>
              <a:spcAft>
                <a:spcPts val="0"/>
              </a:spcAft>
              <a:buClr>
                <a:srgbClr val="6986B7"/>
              </a:buClr>
              <a:buSzPts val="1600"/>
              <a:buFont typeface="Noto Sans Symbols"/>
              <a:buChar char="▪"/>
            </a:pPr>
            <a:r>
              <a:rPr lang="en-US" sz="1600">
                <a:latin typeface="Arial"/>
                <a:ea typeface="Arial"/>
                <a:cs typeface="Arial"/>
                <a:sym typeface="Arial"/>
              </a:rPr>
              <a:t>LEED points</a:t>
            </a:r>
            <a:endParaRPr/>
          </a:p>
          <a:p>
            <a:pPr marL="342900" lvl="0" indent="-228600" algn="l" rtl="0">
              <a:lnSpc>
                <a:spcPct val="100000"/>
              </a:lnSpc>
              <a:spcBef>
                <a:spcPts val="360"/>
              </a:spcBef>
              <a:spcAft>
                <a:spcPts val="0"/>
              </a:spcAft>
              <a:buClr>
                <a:srgbClr val="5F5F5F"/>
              </a:buClr>
              <a:buSzPts val="1800"/>
              <a:buNone/>
            </a:pPr>
            <a:endParaRPr/>
          </a:p>
        </p:txBody>
      </p:sp>
      <p:sp>
        <p:nvSpPr>
          <p:cNvPr id="182" name="Google Shape;182;p17"/>
          <p:cNvSpPr txBox="1">
            <a:spLocks noGrp="1"/>
          </p:cNvSpPr>
          <p:nvPr>
            <p:ph type="body" idx="2"/>
          </p:nvPr>
        </p:nvSpPr>
        <p:spPr>
          <a:xfrm>
            <a:off x="129539" y="95250"/>
            <a:ext cx="8020161" cy="530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1800"/>
              <a:buFont typeface="Helvetica Neue Light"/>
              <a:buNone/>
            </a:pPr>
            <a:r>
              <a:rPr lang="en-US" sz="1800"/>
              <a:t>Section 1: Types of architectural metal cladding and how they are applied</a:t>
            </a:r>
            <a:endParaRPr sz="1800">
              <a:latin typeface="Times New Roman"/>
              <a:ea typeface="Times New Roman"/>
              <a:cs typeface="Times New Roman"/>
              <a:sym typeface="Times New Roman"/>
            </a:endParaRPr>
          </a:p>
          <a:p>
            <a:pPr marL="0" lvl="0" indent="0" algn="l" rtl="0">
              <a:lnSpc>
                <a:spcPct val="100000"/>
              </a:lnSpc>
              <a:spcBef>
                <a:spcPts val="360"/>
              </a:spcBef>
              <a:spcAft>
                <a:spcPts val="0"/>
              </a:spcAft>
              <a:buClr>
                <a:schemeClr val="lt2"/>
              </a:buClr>
              <a:buSzPts val="1800"/>
              <a:buFont typeface="Helvetica Neue Light"/>
              <a:buNone/>
            </a:pPr>
            <a:endParaRPr sz="1800"/>
          </a:p>
        </p:txBody>
      </p:sp>
      <p:pic>
        <p:nvPicPr>
          <p:cNvPr id="183" name="Google Shape;183;p17"/>
          <p:cNvPicPr preferRelativeResize="0"/>
          <p:nvPr/>
        </p:nvPicPr>
        <p:blipFill rotWithShape="1">
          <a:blip r:embed="rId3">
            <a:alphaModFix/>
          </a:blip>
          <a:srcRect t="14797"/>
          <a:stretch/>
        </p:blipFill>
        <p:spPr>
          <a:xfrm>
            <a:off x="823734" y="3791248"/>
            <a:ext cx="7496532" cy="125700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8"/>
          <p:cNvSpPr txBox="1">
            <a:spLocks noGrp="1"/>
          </p:cNvSpPr>
          <p:nvPr>
            <p:ph type="body" idx="1"/>
          </p:nvPr>
        </p:nvSpPr>
        <p:spPr>
          <a:xfrm>
            <a:off x="129543" y="1059815"/>
            <a:ext cx="4597098" cy="381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F5F5F"/>
              </a:buClr>
              <a:buSzPts val="1400"/>
              <a:buFont typeface="Arial"/>
              <a:buNone/>
            </a:pPr>
            <a:r>
              <a:rPr lang="en-US" sz="1400" b="1"/>
              <a:t>Metal wall systems</a:t>
            </a:r>
            <a:endParaRPr/>
          </a:p>
          <a:p>
            <a:pPr marL="0" marR="0" lvl="0" indent="0" algn="l" rtl="0">
              <a:lnSpc>
                <a:spcPct val="100000"/>
              </a:lnSpc>
              <a:spcBef>
                <a:spcPts val="0"/>
              </a:spcBef>
              <a:spcAft>
                <a:spcPts val="0"/>
              </a:spcAft>
              <a:buClr>
                <a:srgbClr val="5F5F5F"/>
              </a:buClr>
              <a:buSzPts val="1400"/>
              <a:buFont typeface="Arial"/>
              <a:buNone/>
            </a:pPr>
            <a:endParaRPr sz="1400"/>
          </a:p>
          <a:p>
            <a:pPr marL="342900" marR="0" lvl="0" indent="-342900" algn="l" rtl="0">
              <a:lnSpc>
                <a:spcPct val="100000"/>
              </a:lnSpc>
              <a:spcBef>
                <a:spcPts val="0"/>
              </a:spcBef>
              <a:spcAft>
                <a:spcPts val="0"/>
              </a:spcAft>
              <a:buClr>
                <a:srgbClr val="5F5F5F"/>
              </a:buClr>
              <a:buSzPts val="1400"/>
              <a:buFont typeface="Noto Sans Symbols"/>
              <a:buChar char="▪"/>
            </a:pPr>
            <a:r>
              <a:rPr lang="en-US" sz="1400"/>
              <a:t>Any structure is a candidate</a:t>
            </a:r>
            <a:endParaRPr/>
          </a:p>
          <a:p>
            <a:pPr marL="342900" marR="0" lvl="0" indent="-254000" algn="l" rtl="0">
              <a:lnSpc>
                <a:spcPct val="100000"/>
              </a:lnSpc>
              <a:spcBef>
                <a:spcPts val="0"/>
              </a:spcBef>
              <a:spcAft>
                <a:spcPts val="0"/>
              </a:spcAft>
              <a:buClr>
                <a:srgbClr val="5F5F5F"/>
              </a:buClr>
              <a:buSzPts val="1400"/>
              <a:buFont typeface="Noto Sans Symbols"/>
              <a:buNone/>
            </a:pPr>
            <a:endParaRPr sz="1400"/>
          </a:p>
          <a:p>
            <a:pPr marL="342900" marR="0" lvl="0" indent="-342900" algn="l" rtl="0">
              <a:lnSpc>
                <a:spcPct val="100000"/>
              </a:lnSpc>
              <a:spcBef>
                <a:spcPts val="0"/>
              </a:spcBef>
              <a:spcAft>
                <a:spcPts val="0"/>
              </a:spcAft>
              <a:buClr>
                <a:srgbClr val="5F5F5F"/>
              </a:buClr>
              <a:buSzPts val="1400"/>
              <a:buFont typeface="Noto Sans Symbols"/>
              <a:buChar char="▪"/>
            </a:pPr>
            <a:r>
              <a:rPr lang="en-US" sz="1400"/>
              <a:t>Vertical, horizontal, diagonal</a:t>
            </a:r>
            <a:endParaRPr/>
          </a:p>
          <a:p>
            <a:pPr marL="342900" marR="0" lvl="0" indent="-254000" algn="l" rtl="0">
              <a:lnSpc>
                <a:spcPct val="100000"/>
              </a:lnSpc>
              <a:spcBef>
                <a:spcPts val="0"/>
              </a:spcBef>
              <a:spcAft>
                <a:spcPts val="0"/>
              </a:spcAft>
              <a:buClr>
                <a:srgbClr val="5F5F5F"/>
              </a:buClr>
              <a:buSzPts val="1400"/>
              <a:buFont typeface="Noto Sans Symbols"/>
              <a:buNone/>
            </a:pPr>
            <a:endParaRPr sz="1400"/>
          </a:p>
          <a:p>
            <a:pPr marL="342900" marR="0" lvl="0" indent="-342900" algn="l" rtl="0">
              <a:lnSpc>
                <a:spcPct val="100000"/>
              </a:lnSpc>
              <a:spcBef>
                <a:spcPts val="0"/>
              </a:spcBef>
              <a:spcAft>
                <a:spcPts val="0"/>
              </a:spcAft>
              <a:buClr>
                <a:srgbClr val="5F5F5F"/>
              </a:buClr>
              <a:buSzPts val="1400"/>
              <a:buFont typeface="Noto Sans Symbols"/>
              <a:buChar char="▪"/>
            </a:pPr>
            <a:r>
              <a:rPr lang="en-US" sz="1400"/>
              <a:t>Customization: l</a:t>
            </a:r>
            <a:r>
              <a:rPr lang="en-US" sz="1400">
                <a:latin typeface="Arial"/>
                <a:ea typeface="Arial"/>
                <a:cs typeface="Arial"/>
                <a:sym typeface="Arial"/>
              </a:rPr>
              <a:t>ength, width, </a:t>
            </a:r>
            <a:br>
              <a:rPr lang="en-US" sz="1400">
                <a:latin typeface="Arial"/>
                <a:ea typeface="Arial"/>
                <a:cs typeface="Arial"/>
                <a:sym typeface="Arial"/>
              </a:rPr>
            </a:br>
            <a:r>
              <a:rPr lang="en-US" sz="1400">
                <a:latin typeface="Arial"/>
                <a:ea typeface="Arial"/>
                <a:cs typeface="Arial"/>
                <a:sym typeface="Arial"/>
              </a:rPr>
              <a:t>color, profile combinations</a:t>
            </a:r>
            <a:endParaRPr/>
          </a:p>
          <a:p>
            <a:pPr marL="342900" marR="0" lvl="0" indent="-254000" algn="l" rtl="0">
              <a:lnSpc>
                <a:spcPct val="100000"/>
              </a:lnSpc>
              <a:spcBef>
                <a:spcPts val="0"/>
              </a:spcBef>
              <a:spcAft>
                <a:spcPts val="0"/>
              </a:spcAft>
              <a:buClr>
                <a:srgbClr val="5F5F5F"/>
              </a:buClr>
              <a:buSzPts val="1400"/>
              <a:buFont typeface="Noto Sans Symbols"/>
              <a:buNone/>
            </a:pPr>
            <a:endParaRPr sz="1400"/>
          </a:p>
          <a:p>
            <a:pPr marL="342900" marR="0" lvl="0" indent="-342900" algn="l" rtl="0">
              <a:lnSpc>
                <a:spcPct val="100000"/>
              </a:lnSpc>
              <a:spcBef>
                <a:spcPts val="0"/>
              </a:spcBef>
              <a:spcAft>
                <a:spcPts val="0"/>
              </a:spcAft>
              <a:buClr>
                <a:srgbClr val="5F5F5F"/>
              </a:buClr>
              <a:buSzPts val="1400"/>
              <a:buFont typeface="Noto Sans Symbols"/>
              <a:buChar char="▪"/>
            </a:pPr>
            <a:r>
              <a:rPr lang="en-US" sz="1400"/>
              <a:t>Ease of installation</a:t>
            </a:r>
            <a:endParaRPr/>
          </a:p>
          <a:p>
            <a:pPr marL="342900" marR="0" lvl="0" indent="-254000" algn="l" rtl="0">
              <a:lnSpc>
                <a:spcPct val="100000"/>
              </a:lnSpc>
              <a:spcBef>
                <a:spcPts val="0"/>
              </a:spcBef>
              <a:spcAft>
                <a:spcPts val="0"/>
              </a:spcAft>
              <a:buClr>
                <a:srgbClr val="5F5F5F"/>
              </a:buClr>
              <a:buSzPts val="1400"/>
              <a:buFont typeface="Noto Sans Symbols"/>
              <a:buNone/>
            </a:pPr>
            <a:endParaRPr sz="1400"/>
          </a:p>
          <a:p>
            <a:pPr marL="342900" marR="0" lvl="0" indent="-342900" algn="l" rtl="0">
              <a:lnSpc>
                <a:spcPct val="100000"/>
              </a:lnSpc>
              <a:spcBef>
                <a:spcPts val="0"/>
              </a:spcBef>
              <a:spcAft>
                <a:spcPts val="0"/>
              </a:spcAft>
              <a:buClr>
                <a:srgbClr val="5F5F5F"/>
              </a:buClr>
              <a:buSzPts val="1400"/>
              <a:buFont typeface="Noto Sans Symbols"/>
              <a:buChar char="▪"/>
            </a:pPr>
            <a:r>
              <a:rPr lang="en-US" sz="1400"/>
              <a:t>Design versatility</a:t>
            </a:r>
            <a:endParaRPr/>
          </a:p>
          <a:p>
            <a:pPr marL="342900" marR="0" lvl="0" indent="-254000" algn="l" rtl="0">
              <a:lnSpc>
                <a:spcPct val="100000"/>
              </a:lnSpc>
              <a:spcBef>
                <a:spcPts val="0"/>
              </a:spcBef>
              <a:spcAft>
                <a:spcPts val="0"/>
              </a:spcAft>
              <a:buClr>
                <a:srgbClr val="5F5F5F"/>
              </a:buClr>
              <a:buSzPts val="1400"/>
              <a:buFont typeface="Noto Sans Symbols"/>
              <a:buNone/>
            </a:pPr>
            <a:endParaRPr sz="1400"/>
          </a:p>
          <a:p>
            <a:pPr marL="342900" marR="0" lvl="0" indent="-342900" algn="l" rtl="0">
              <a:lnSpc>
                <a:spcPct val="100000"/>
              </a:lnSpc>
              <a:spcBef>
                <a:spcPts val="0"/>
              </a:spcBef>
              <a:spcAft>
                <a:spcPts val="0"/>
              </a:spcAft>
              <a:buClr>
                <a:srgbClr val="5F5F5F"/>
              </a:buClr>
              <a:buSzPts val="1400"/>
              <a:buFont typeface="Noto Sans Symbols"/>
              <a:buChar char="▪"/>
            </a:pPr>
            <a:r>
              <a:rPr lang="en-US" sz="1400"/>
              <a:t>Structural integrity, weather resistance, </a:t>
            </a:r>
            <a:br>
              <a:rPr lang="en-US" sz="1400"/>
            </a:br>
            <a:r>
              <a:rPr lang="en-US" sz="1400"/>
              <a:t>low maintenance, aesthetic appeal</a:t>
            </a:r>
            <a:endParaRPr/>
          </a:p>
          <a:p>
            <a:pPr marL="342900" marR="0" lvl="0" indent="-254000" algn="l" rtl="0">
              <a:lnSpc>
                <a:spcPct val="100000"/>
              </a:lnSpc>
              <a:spcBef>
                <a:spcPts val="0"/>
              </a:spcBef>
              <a:spcAft>
                <a:spcPts val="0"/>
              </a:spcAft>
              <a:buClr>
                <a:srgbClr val="5F5F5F"/>
              </a:buClr>
              <a:buSzPts val="1400"/>
              <a:buFont typeface="Noto Sans Symbols"/>
              <a:buNone/>
            </a:pPr>
            <a:endParaRPr sz="1400"/>
          </a:p>
          <a:p>
            <a:pPr marL="342900" marR="0" lvl="0" indent="-254000" algn="l" rtl="0">
              <a:lnSpc>
                <a:spcPct val="100000"/>
              </a:lnSpc>
              <a:spcBef>
                <a:spcPts val="0"/>
              </a:spcBef>
              <a:spcAft>
                <a:spcPts val="0"/>
              </a:spcAft>
              <a:buClr>
                <a:srgbClr val="5F5F5F"/>
              </a:buClr>
              <a:buSzPts val="1400"/>
              <a:buFont typeface="Noto Sans Symbols"/>
              <a:buNone/>
            </a:pPr>
            <a:endParaRPr sz="1400"/>
          </a:p>
          <a:p>
            <a:pPr marL="342900" marR="0" lvl="0" indent="-254000" algn="l" rtl="0">
              <a:lnSpc>
                <a:spcPct val="100000"/>
              </a:lnSpc>
              <a:spcBef>
                <a:spcPts val="0"/>
              </a:spcBef>
              <a:spcAft>
                <a:spcPts val="0"/>
              </a:spcAft>
              <a:buClr>
                <a:srgbClr val="5F5F5F"/>
              </a:buClr>
              <a:buSzPts val="1400"/>
              <a:buFont typeface="Noto Sans Symbols"/>
              <a:buNone/>
            </a:pPr>
            <a:endParaRPr sz="1400"/>
          </a:p>
          <a:p>
            <a:pPr marL="0" marR="0" lvl="0" indent="0" algn="l" rtl="0">
              <a:lnSpc>
                <a:spcPct val="100000"/>
              </a:lnSpc>
              <a:spcBef>
                <a:spcPts val="0"/>
              </a:spcBef>
              <a:spcAft>
                <a:spcPts val="0"/>
              </a:spcAft>
              <a:buClr>
                <a:srgbClr val="5F5F5F"/>
              </a:buClr>
              <a:buSzPts val="1400"/>
              <a:buFont typeface="Arial"/>
              <a:buNone/>
            </a:pPr>
            <a:endParaRPr sz="1400"/>
          </a:p>
        </p:txBody>
      </p:sp>
      <p:sp>
        <p:nvSpPr>
          <p:cNvPr id="190" name="Google Shape;190;p18"/>
          <p:cNvSpPr txBox="1">
            <a:spLocks noGrp="1"/>
          </p:cNvSpPr>
          <p:nvPr>
            <p:ph type="body" idx="2"/>
          </p:nvPr>
        </p:nvSpPr>
        <p:spPr>
          <a:xfrm>
            <a:off x="129541" y="95250"/>
            <a:ext cx="7742872" cy="530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1800"/>
              <a:buFont typeface="Helvetica Neue Light"/>
              <a:buNone/>
            </a:pPr>
            <a:r>
              <a:rPr lang="en-US" sz="1800"/>
              <a:t>Section 1: Types of architectural metal cladding and how they are applied</a:t>
            </a:r>
            <a:endParaRPr sz="1800">
              <a:latin typeface="Times New Roman"/>
              <a:ea typeface="Times New Roman"/>
              <a:cs typeface="Times New Roman"/>
              <a:sym typeface="Times New Roman"/>
            </a:endParaRPr>
          </a:p>
          <a:p>
            <a:pPr marL="0" lvl="0" indent="0" algn="l" rtl="0">
              <a:lnSpc>
                <a:spcPct val="100000"/>
              </a:lnSpc>
              <a:spcBef>
                <a:spcPts val="360"/>
              </a:spcBef>
              <a:spcAft>
                <a:spcPts val="0"/>
              </a:spcAft>
              <a:buClr>
                <a:schemeClr val="lt2"/>
              </a:buClr>
              <a:buSzPts val="1800"/>
              <a:buFont typeface="Helvetica Neue Light"/>
              <a:buNone/>
            </a:pPr>
            <a:endParaRPr sz="1800"/>
          </a:p>
        </p:txBody>
      </p:sp>
      <p:pic>
        <p:nvPicPr>
          <p:cNvPr id="191" name="Google Shape;191;p18"/>
          <p:cNvPicPr preferRelativeResize="0"/>
          <p:nvPr/>
        </p:nvPicPr>
        <p:blipFill rotWithShape="1">
          <a:blip r:embed="rId3">
            <a:alphaModFix/>
          </a:blip>
          <a:srcRect l="36870" t="26381" r="28681" b="24058"/>
          <a:stretch/>
        </p:blipFill>
        <p:spPr>
          <a:xfrm>
            <a:off x="4572000" y="3161459"/>
            <a:ext cx="2642347" cy="1872735"/>
          </a:xfrm>
          <a:prstGeom prst="rect">
            <a:avLst/>
          </a:prstGeom>
          <a:noFill/>
          <a:ln>
            <a:noFill/>
          </a:ln>
        </p:spPr>
      </p:pic>
      <p:pic>
        <p:nvPicPr>
          <p:cNvPr id="192" name="Google Shape;192;p18" descr="A building with a fence and a ladder&#10;&#10;Description automatically generated with medium confidence"/>
          <p:cNvPicPr preferRelativeResize="0"/>
          <p:nvPr/>
        </p:nvPicPr>
        <p:blipFill rotWithShape="1">
          <a:blip r:embed="rId4">
            <a:alphaModFix/>
          </a:blip>
          <a:srcRect l="4466" t="7420" r="14628" b="31774"/>
          <a:stretch/>
        </p:blipFill>
        <p:spPr>
          <a:xfrm>
            <a:off x="2877670" y="1234898"/>
            <a:ext cx="4834218" cy="176621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9"/>
          <p:cNvSpPr txBox="1">
            <a:spLocks noGrp="1"/>
          </p:cNvSpPr>
          <p:nvPr>
            <p:ph type="body" idx="1"/>
          </p:nvPr>
        </p:nvSpPr>
        <p:spPr>
          <a:xfrm>
            <a:off x="129541" y="1059815"/>
            <a:ext cx="3521336" cy="381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5F5F5F"/>
              </a:buClr>
              <a:buSzPts val="1800"/>
              <a:buNone/>
            </a:pPr>
            <a:r>
              <a:rPr lang="en-US" b="1"/>
              <a:t>Flush and reveal wall panels</a:t>
            </a:r>
            <a:endParaRPr/>
          </a:p>
          <a:p>
            <a:pPr marL="0" lvl="0" indent="0" algn="l" rtl="0">
              <a:lnSpc>
                <a:spcPct val="100000"/>
              </a:lnSpc>
              <a:spcBef>
                <a:spcPts val="0"/>
              </a:spcBef>
              <a:spcAft>
                <a:spcPts val="0"/>
              </a:spcAft>
              <a:buClr>
                <a:srgbClr val="5F5F5F"/>
              </a:buClr>
              <a:buSzPts val="1800"/>
              <a:buNone/>
            </a:pPr>
            <a:endParaRPr b="1">
              <a:solidFill>
                <a:schemeClr val="dk1"/>
              </a:solidFill>
              <a:latin typeface="Arial"/>
              <a:ea typeface="Arial"/>
              <a:cs typeface="Arial"/>
              <a:sym typeface="Arial"/>
            </a:endParaRPr>
          </a:p>
          <a:p>
            <a:pPr marL="342900" lvl="0" indent="-342900" algn="l" rtl="0">
              <a:lnSpc>
                <a:spcPct val="100000"/>
              </a:lnSpc>
              <a:spcBef>
                <a:spcPts val="0"/>
              </a:spcBef>
              <a:spcAft>
                <a:spcPts val="0"/>
              </a:spcAft>
              <a:buClr>
                <a:schemeClr val="dk1"/>
              </a:buClr>
              <a:buSzPts val="1400"/>
              <a:buFont typeface="Noto Sans Symbols"/>
              <a:buChar char="▪"/>
            </a:pPr>
            <a:r>
              <a:rPr lang="en-US" sz="1400">
                <a:solidFill>
                  <a:schemeClr val="dk1"/>
                </a:solidFill>
                <a:latin typeface="Arial"/>
                <a:ea typeface="Arial"/>
                <a:cs typeface="Arial"/>
                <a:sym typeface="Arial"/>
              </a:rPr>
              <a:t>Versatile and highly functional architectural solutions </a:t>
            </a:r>
            <a:endParaRPr/>
          </a:p>
          <a:p>
            <a:pPr marL="742950" lvl="1" indent="-285750" algn="l" rtl="0">
              <a:lnSpc>
                <a:spcPct val="100000"/>
              </a:lnSpc>
              <a:spcBef>
                <a:spcPts val="0"/>
              </a:spcBef>
              <a:spcAft>
                <a:spcPts val="0"/>
              </a:spcAft>
              <a:buClr>
                <a:srgbClr val="6986B7"/>
              </a:buClr>
              <a:buSzPts val="1400"/>
              <a:buFont typeface="Noto Sans Symbols"/>
              <a:buChar char="▪"/>
            </a:pPr>
            <a:r>
              <a:rPr lang="en-US" sz="1400">
                <a:latin typeface="Arial"/>
                <a:ea typeface="Arial"/>
                <a:cs typeface="Arial"/>
                <a:sym typeface="Arial"/>
              </a:rPr>
              <a:t>Seamlessly integrate into building exteriors</a:t>
            </a:r>
            <a:endParaRPr/>
          </a:p>
          <a:p>
            <a:pPr marL="742950" lvl="1" indent="-285750" algn="l" rtl="0">
              <a:lnSpc>
                <a:spcPct val="100000"/>
              </a:lnSpc>
              <a:spcBef>
                <a:spcPts val="0"/>
              </a:spcBef>
              <a:spcAft>
                <a:spcPts val="0"/>
              </a:spcAft>
              <a:buClr>
                <a:srgbClr val="6986B7"/>
              </a:buClr>
              <a:buSzPts val="1400"/>
              <a:buFont typeface="Noto Sans Symbols"/>
              <a:buChar char="▪"/>
            </a:pPr>
            <a:r>
              <a:rPr lang="en-US" sz="1400">
                <a:latin typeface="Arial"/>
                <a:ea typeface="Arial"/>
                <a:cs typeface="Arial"/>
                <a:sym typeface="Arial"/>
              </a:rPr>
              <a:t>Create a sleek, streamlined appearance</a:t>
            </a:r>
            <a:endParaRPr/>
          </a:p>
          <a:p>
            <a:pPr marL="342900" lvl="0" indent="-254000" algn="l" rtl="0">
              <a:lnSpc>
                <a:spcPct val="100000"/>
              </a:lnSpc>
              <a:spcBef>
                <a:spcPts val="0"/>
              </a:spcBef>
              <a:spcAft>
                <a:spcPts val="0"/>
              </a:spcAft>
              <a:buClr>
                <a:srgbClr val="5F5F5F"/>
              </a:buClr>
              <a:buSzPts val="1400"/>
              <a:buFont typeface="Noto Sans Symbols"/>
              <a:buNone/>
            </a:pPr>
            <a:endParaRPr sz="1400">
              <a:solidFill>
                <a:schemeClr val="dk1"/>
              </a:solidFill>
              <a:latin typeface="Arial"/>
              <a:ea typeface="Arial"/>
              <a:cs typeface="Arial"/>
              <a:sym typeface="Arial"/>
            </a:endParaRPr>
          </a:p>
          <a:p>
            <a:pPr marL="342900" lvl="0" indent="-342900" algn="l" rtl="0">
              <a:lnSpc>
                <a:spcPct val="100000"/>
              </a:lnSpc>
              <a:spcBef>
                <a:spcPts val="0"/>
              </a:spcBef>
              <a:spcAft>
                <a:spcPts val="0"/>
              </a:spcAft>
              <a:buClr>
                <a:schemeClr val="dk1"/>
              </a:buClr>
              <a:buSzPts val="1400"/>
              <a:buFont typeface="Noto Sans Symbols"/>
              <a:buChar char="▪"/>
            </a:pPr>
            <a:r>
              <a:rPr lang="en-US" sz="1400">
                <a:solidFill>
                  <a:schemeClr val="dk1"/>
                </a:solidFill>
                <a:latin typeface="Arial"/>
                <a:ea typeface="Arial"/>
                <a:cs typeface="Arial"/>
                <a:sym typeface="Arial"/>
              </a:rPr>
              <a:t>Durable and resilient</a:t>
            </a:r>
            <a:endParaRPr/>
          </a:p>
          <a:p>
            <a:pPr marL="742950" lvl="1" indent="-285750" algn="l" rtl="0">
              <a:lnSpc>
                <a:spcPct val="100000"/>
              </a:lnSpc>
              <a:spcBef>
                <a:spcPts val="0"/>
              </a:spcBef>
              <a:spcAft>
                <a:spcPts val="0"/>
              </a:spcAft>
              <a:buClr>
                <a:srgbClr val="6986B7"/>
              </a:buClr>
              <a:buSzPts val="1400"/>
              <a:buFont typeface="Noto Sans Symbols"/>
              <a:buChar char="▪"/>
            </a:pPr>
            <a:r>
              <a:rPr lang="en-US" sz="1400">
                <a:latin typeface="Arial"/>
                <a:ea typeface="Arial"/>
                <a:cs typeface="Arial"/>
                <a:sym typeface="Arial"/>
              </a:rPr>
              <a:t>Panels made from materials such as aluminum, steel, or zinc</a:t>
            </a:r>
            <a:endParaRPr/>
          </a:p>
          <a:p>
            <a:pPr marL="742950" lvl="1" indent="-285750" algn="l" rtl="0">
              <a:lnSpc>
                <a:spcPct val="100000"/>
              </a:lnSpc>
              <a:spcBef>
                <a:spcPts val="0"/>
              </a:spcBef>
              <a:spcAft>
                <a:spcPts val="0"/>
              </a:spcAft>
              <a:buClr>
                <a:srgbClr val="6986B7"/>
              </a:buClr>
              <a:buSzPts val="1400"/>
              <a:buFont typeface="Noto Sans Symbols"/>
              <a:buChar char="▪"/>
            </a:pPr>
            <a:r>
              <a:rPr lang="en-US" sz="1400">
                <a:latin typeface="Arial"/>
                <a:ea typeface="Arial"/>
                <a:cs typeface="Arial"/>
                <a:sym typeface="Arial"/>
              </a:rPr>
              <a:t>Durability, strength and resistance to environmental factors</a:t>
            </a:r>
            <a:endParaRPr/>
          </a:p>
          <a:p>
            <a:pPr marL="342900" lvl="0" indent="-254000" algn="l" rtl="0">
              <a:lnSpc>
                <a:spcPct val="100000"/>
              </a:lnSpc>
              <a:spcBef>
                <a:spcPts val="0"/>
              </a:spcBef>
              <a:spcAft>
                <a:spcPts val="0"/>
              </a:spcAft>
              <a:buClr>
                <a:srgbClr val="5F5F5F"/>
              </a:buClr>
              <a:buSzPts val="1400"/>
              <a:buFont typeface="Noto Sans Symbols"/>
              <a:buNone/>
            </a:pPr>
            <a:endParaRPr sz="1400"/>
          </a:p>
        </p:txBody>
      </p:sp>
      <p:sp>
        <p:nvSpPr>
          <p:cNvPr id="199" name="Google Shape;199;p19"/>
          <p:cNvSpPr txBox="1">
            <a:spLocks noGrp="1"/>
          </p:cNvSpPr>
          <p:nvPr>
            <p:ph type="body" idx="2"/>
          </p:nvPr>
        </p:nvSpPr>
        <p:spPr>
          <a:xfrm>
            <a:off x="129540" y="95250"/>
            <a:ext cx="7757159" cy="530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1800"/>
              <a:buFont typeface="Helvetica Neue Light"/>
              <a:buNone/>
            </a:pPr>
            <a:r>
              <a:rPr lang="en-US" sz="1800"/>
              <a:t>Section 1: Types of architectural metal cladding and how they are applied</a:t>
            </a:r>
            <a:endParaRPr sz="1800">
              <a:latin typeface="Times New Roman"/>
              <a:ea typeface="Times New Roman"/>
              <a:cs typeface="Times New Roman"/>
              <a:sym typeface="Times New Roman"/>
            </a:endParaRPr>
          </a:p>
        </p:txBody>
      </p:sp>
      <p:pic>
        <p:nvPicPr>
          <p:cNvPr id="200" name="Google Shape;200;p19"/>
          <p:cNvPicPr preferRelativeResize="0"/>
          <p:nvPr/>
        </p:nvPicPr>
        <p:blipFill rotWithShape="1">
          <a:blip r:embed="rId3">
            <a:alphaModFix/>
          </a:blip>
          <a:srcRect/>
          <a:stretch/>
        </p:blipFill>
        <p:spPr>
          <a:xfrm>
            <a:off x="3779453" y="2212041"/>
            <a:ext cx="5046749" cy="258631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2"/>
          <p:cNvSpPr txBox="1">
            <a:spLocks noGrp="1"/>
          </p:cNvSpPr>
          <p:nvPr>
            <p:ph type="ctrTitle"/>
          </p:nvPr>
        </p:nvSpPr>
        <p:spPr>
          <a:xfrm>
            <a:off x="533400" y="1541722"/>
            <a:ext cx="4191000" cy="72549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1800"/>
              <a:buFont typeface="Helvetica Neue Light"/>
              <a:buNone/>
            </a:pPr>
            <a:r>
              <a:rPr lang="en-US" sz="1800"/>
              <a:t>Course registration</a:t>
            </a:r>
            <a:br>
              <a:rPr lang="en-US" sz="1800"/>
            </a:br>
            <a:br>
              <a:rPr lang="en-US" sz="1200"/>
            </a:br>
            <a:endParaRPr/>
          </a:p>
        </p:txBody>
      </p:sp>
      <p:sp>
        <p:nvSpPr>
          <p:cNvPr id="61" name="Google Shape;61;p2"/>
          <p:cNvSpPr txBox="1">
            <a:spLocks noGrp="1"/>
          </p:cNvSpPr>
          <p:nvPr>
            <p:ph type="subTitle" idx="1"/>
          </p:nvPr>
        </p:nvSpPr>
        <p:spPr>
          <a:xfrm>
            <a:off x="519545" y="2054269"/>
            <a:ext cx="4191000" cy="267013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900"/>
              <a:buNone/>
            </a:pPr>
            <a:r>
              <a:rPr lang="en-US" sz="900">
                <a:solidFill>
                  <a:schemeClr val="lt1"/>
                </a:solidFill>
              </a:rPr>
              <a:t>Petersen Aluminum is a Registered Provider with The American Institute of Architects Continuing Education Systems (AIA/CES). Credit(s) earned on completion of this program will be reported to AIA/CES for AIA members. Certificates of Completion for both AIA members and non-AIA members are available upon request. </a:t>
            </a:r>
            <a:endParaRPr/>
          </a:p>
          <a:p>
            <a:pPr marL="0" lvl="0" indent="0" algn="l" rtl="0">
              <a:lnSpc>
                <a:spcPct val="100000"/>
              </a:lnSpc>
              <a:spcBef>
                <a:spcPts val="180"/>
              </a:spcBef>
              <a:spcAft>
                <a:spcPts val="0"/>
              </a:spcAft>
              <a:buClr>
                <a:srgbClr val="6F91BF"/>
              </a:buClr>
              <a:buSzPts val="900"/>
              <a:buNone/>
            </a:pPr>
            <a:endParaRPr sz="900">
              <a:solidFill>
                <a:schemeClr val="lt1"/>
              </a:solidFill>
            </a:endParaRPr>
          </a:p>
          <a:p>
            <a:pPr marL="0" lvl="0" indent="0" algn="l" rtl="0">
              <a:lnSpc>
                <a:spcPct val="100000"/>
              </a:lnSpc>
              <a:spcBef>
                <a:spcPts val="180"/>
              </a:spcBef>
              <a:spcAft>
                <a:spcPts val="0"/>
              </a:spcAft>
              <a:buClr>
                <a:schemeClr val="lt1"/>
              </a:buClr>
              <a:buSzPts val="900"/>
              <a:buNone/>
            </a:pPr>
            <a:r>
              <a:rPr lang="en-US" sz="900">
                <a:solidFill>
                  <a:schemeClr val="lt1"/>
                </a:solidFill>
              </a:rPr>
              <a:t>This program is registered with AIA/CES for continuing professional education. As such, it does not include content that may be deemed or construed to be an approval or endorsement by the AIA of any material of construction or any method or manner of handling, using, distributing, or dealing in any material or product. </a:t>
            </a:r>
            <a:endParaRPr/>
          </a:p>
          <a:p>
            <a:pPr marL="0" lvl="0" indent="0" algn="l" rtl="0">
              <a:lnSpc>
                <a:spcPct val="100000"/>
              </a:lnSpc>
              <a:spcBef>
                <a:spcPts val="180"/>
              </a:spcBef>
              <a:spcAft>
                <a:spcPts val="0"/>
              </a:spcAft>
              <a:buClr>
                <a:srgbClr val="6F91BF"/>
              </a:buClr>
              <a:buSzPts val="900"/>
              <a:buNone/>
            </a:pPr>
            <a:endParaRPr sz="900">
              <a:solidFill>
                <a:schemeClr val="lt1"/>
              </a:solidFill>
            </a:endParaRPr>
          </a:p>
          <a:p>
            <a:pPr marL="0" lvl="0" indent="0" algn="l" rtl="0">
              <a:lnSpc>
                <a:spcPct val="100000"/>
              </a:lnSpc>
              <a:spcBef>
                <a:spcPts val="180"/>
              </a:spcBef>
              <a:spcAft>
                <a:spcPts val="0"/>
              </a:spcAft>
              <a:buClr>
                <a:schemeClr val="lt1"/>
              </a:buClr>
              <a:buSzPts val="900"/>
              <a:buNone/>
            </a:pPr>
            <a:r>
              <a:rPr lang="en-US" sz="900">
                <a:solidFill>
                  <a:schemeClr val="lt1"/>
                </a:solidFill>
              </a:rPr>
              <a:t>This presentation is protected by US and International Copyright laws. Reproduction, distribution, display and use of the presentation without written permission is prohibited.</a:t>
            </a:r>
            <a:endParaRPr/>
          </a:p>
          <a:p>
            <a:pPr marL="0" lvl="0" indent="0" algn="l" rtl="0">
              <a:lnSpc>
                <a:spcPct val="100000"/>
              </a:lnSpc>
              <a:spcBef>
                <a:spcPts val="180"/>
              </a:spcBef>
              <a:spcAft>
                <a:spcPts val="0"/>
              </a:spcAft>
              <a:buClr>
                <a:srgbClr val="6F91BF"/>
              </a:buClr>
              <a:buSzPts val="900"/>
              <a:buNone/>
            </a:pPr>
            <a:endParaRPr sz="900">
              <a:solidFill>
                <a:schemeClr val="lt1"/>
              </a:solidFill>
            </a:endParaRPr>
          </a:p>
          <a:p>
            <a:pPr marL="0" lvl="0" indent="0" algn="l" rtl="0">
              <a:lnSpc>
                <a:spcPct val="100000"/>
              </a:lnSpc>
              <a:spcBef>
                <a:spcPts val="180"/>
              </a:spcBef>
              <a:spcAft>
                <a:spcPts val="0"/>
              </a:spcAft>
              <a:buClr>
                <a:schemeClr val="lt1"/>
              </a:buClr>
              <a:buSzPts val="900"/>
              <a:buNone/>
            </a:pPr>
            <a:r>
              <a:rPr lang="en-US" sz="900">
                <a:solidFill>
                  <a:schemeClr val="lt1"/>
                </a:solidFill>
              </a:rPr>
              <a:t>Provider #: </a:t>
            </a:r>
            <a:r>
              <a:rPr lang="en-US" sz="900" b="1">
                <a:solidFill>
                  <a:schemeClr val="lt1"/>
                </a:solidFill>
              </a:rPr>
              <a:t>K031</a:t>
            </a:r>
            <a:endParaRPr/>
          </a:p>
          <a:p>
            <a:pPr marL="0" lvl="0" indent="0" algn="l" rtl="0">
              <a:lnSpc>
                <a:spcPct val="100000"/>
              </a:lnSpc>
              <a:spcBef>
                <a:spcPts val="180"/>
              </a:spcBef>
              <a:spcAft>
                <a:spcPts val="0"/>
              </a:spcAft>
              <a:buClr>
                <a:schemeClr val="lt1"/>
              </a:buClr>
              <a:buSzPts val="900"/>
              <a:buNone/>
            </a:pPr>
            <a:r>
              <a:rPr lang="en-US" sz="900">
                <a:solidFill>
                  <a:schemeClr val="lt1"/>
                </a:solidFill>
              </a:rPr>
              <a:t>© 2023</a:t>
            </a:r>
            <a:endParaRPr sz="900">
              <a:solidFill>
                <a:schemeClr val="lt1"/>
              </a:solidFill>
            </a:endParaRPr>
          </a:p>
          <a:p>
            <a:pPr marL="0" lvl="0" indent="0" algn="l" rtl="0">
              <a:lnSpc>
                <a:spcPct val="100000"/>
              </a:lnSpc>
              <a:spcBef>
                <a:spcPts val="160"/>
              </a:spcBef>
              <a:spcAft>
                <a:spcPts val="0"/>
              </a:spcAft>
              <a:buClr>
                <a:srgbClr val="6F91BF"/>
              </a:buClr>
              <a:buSzPts val="800"/>
              <a:buNone/>
            </a:pPr>
            <a:endParaRPr sz="800"/>
          </a:p>
          <a:p>
            <a:pPr marL="0" lvl="0" indent="0" algn="l" rtl="0">
              <a:lnSpc>
                <a:spcPct val="100000"/>
              </a:lnSpc>
              <a:spcBef>
                <a:spcPts val="160"/>
              </a:spcBef>
              <a:spcAft>
                <a:spcPts val="0"/>
              </a:spcAft>
              <a:buClr>
                <a:srgbClr val="6F91BF"/>
              </a:buClr>
              <a:buSzPts val="800"/>
              <a:buNone/>
            </a:pPr>
            <a:endParaRPr sz="800"/>
          </a:p>
          <a:p>
            <a:pPr marL="0" lvl="0" indent="0" algn="l" rtl="0">
              <a:lnSpc>
                <a:spcPct val="100000"/>
              </a:lnSpc>
              <a:spcBef>
                <a:spcPts val="160"/>
              </a:spcBef>
              <a:spcAft>
                <a:spcPts val="0"/>
              </a:spcAft>
              <a:buClr>
                <a:srgbClr val="6F91BF"/>
              </a:buClr>
              <a:buSzPts val="800"/>
              <a:buNone/>
            </a:pPr>
            <a:endParaRPr sz="800"/>
          </a:p>
        </p:txBody>
      </p:sp>
      <p:pic>
        <p:nvPicPr>
          <p:cNvPr id="62" name="Google Shape;62;p2" descr="A red circle with black text&#10;&#10;Description automatically generated"/>
          <p:cNvPicPr preferRelativeResize="0"/>
          <p:nvPr/>
        </p:nvPicPr>
        <p:blipFill rotWithShape="1">
          <a:blip r:embed="rId3">
            <a:alphaModFix/>
          </a:blip>
          <a:srcRect/>
          <a:stretch/>
        </p:blipFill>
        <p:spPr>
          <a:xfrm>
            <a:off x="308709" y="265537"/>
            <a:ext cx="891938" cy="99126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0"/>
          <p:cNvSpPr txBox="1">
            <a:spLocks noGrp="1"/>
          </p:cNvSpPr>
          <p:nvPr>
            <p:ph type="body" idx="1"/>
          </p:nvPr>
        </p:nvSpPr>
        <p:spPr>
          <a:xfrm>
            <a:off x="129541" y="1059815"/>
            <a:ext cx="6537958" cy="381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F5F5F"/>
              </a:buClr>
              <a:buSzPts val="1800"/>
              <a:buFont typeface="Arial"/>
              <a:buNone/>
            </a:pPr>
            <a:r>
              <a:rPr lang="en-US" b="1"/>
              <a:t>Wall panel project review</a:t>
            </a:r>
            <a:endParaRPr/>
          </a:p>
          <a:p>
            <a:pPr marL="0" marR="0" lvl="0" indent="0" algn="l" rtl="0">
              <a:lnSpc>
                <a:spcPct val="100000"/>
              </a:lnSpc>
              <a:spcBef>
                <a:spcPts val="0"/>
              </a:spcBef>
              <a:spcAft>
                <a:spcPts val="0"/>
              </a:spcAft>
              <a:buClr>
                <a:srgbClr val="5F5F5F"/>
              </a:buClr>
              <a:buSzPts val="1800"/>
              <a:buFont typeface="Arial"/>
              <a:buNone/>
            </a:pPr>
            <a:endParaRPr b="1"/>
          </a:p>
          <a:p>
            <a:pPr marL="342900" lvl="0" indent="-342900" algn="l" rtl="0">
              <a:lnSpc>
                <a:spcPct val="100000"/>
              </a:lnSpc>
              <a:spcBef>
                <a:spcPts val="0"/>
              </a:spcBef>
              <a:spcAft>
                <a:spcPts val="0"/>
              </a:spcAft>
              <a:buClr>
                <a:srgbClr val="5F5F5F"/>
              </a:buClr>
              <a:buSzPts val="1800"/>
              <a:buFont typeface="Noto Sans Symbols"/>
              <a:buChar char="▪"/>
            </a:pPr>
            <a:r>
              <a:rPr lang="en-US"/>
              <a:t>Millennium High School</a:t>
            </a:r>
            <a:endParaRPr/>
          </a:p>
          <a:p>
            <a:pPr marL="0" lvl="0" indent="0" algn="l" rtl="0">
              <a:lnSpc>
                <a:spcPct val="100000"/>
              </a:lnSpc>
              <a:spcBef>
                <a:spcPts val="0"/>
              </a:spcBef>
              <a:spcAft>
                <a:spcPts val="0"/>
              </a:spcAft>
              <a:buClr>
                <a:srgbClr val="5F5F5F"/>
              </a:buClr>
              <a:buSzPts val="1800"/>
              <a:buNone/>
            </a:pPr>
            <a:endParaRPr b="1"/>
          </a:p>
        </p:txBody>
      </p:sp>
      <p:sp>
        <p:nvSpPr>
          <p:cNvPr id="207" name="Google Shape;207;p20"/>
          <p:cNvSpPr txBox="1">
            <a:spLocks noGrp="1"/>
          </p:cNvSpPr>
          <p:nvPr>
            <p:ph type="body" idx="2"/>
          </p:nvPr>
        </p:nvSpPr>
        <p:spPr>
          <a:xfrm>
            <a:off x="129540" y="95250"/>
            <a:ext cx="7686591" cy="530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1800"/>
              <a:buFont typeface="Helvetica Neue Light"/>
              <a:buNone/>
            </a:pPr>
            <a:r>
              <a:rPr lang="en-US" sz="1800"/>
              <a:t>Section 1: Types of architectural metal cladding and how they are applied</a:t>
            </a:r>
            <a:endParaRPr sz="1800">
              <a:latin typeface="Times New Roman"/>
              <a:ea typeface="Times New Roman"/>
              <a:cs typeface="Times New Roman"/>
              <a:sym typeface="Times New Roman"/>
            </a:endParaRPr>
          </a:p>
          <a:p>
            <a:pPr marL="0" lvl="0" indent="0" algn="l" rtl="0">
              <a:lnSpc>
                <a:spcPct val="100000"/>
              </a:lnSpc>
              <a:spcBef>
                <a:spcPts val="360"/>
              </a:spcBef>
              <a:spcAft>
                <a:spcPts val="0"/>
              </a:spcAft>
              <a:buClr>
                <a:schemeClr val="lt2"/>
              </a:buClr>
              <a:buSzPts val="1800"/>
              <a:buFont typeface="Helvetica Neue Light"/>
              <a:buNone/>
            </a:pPr>
            <a:endParaRPr sz="1800"/>
          </a:p>
        </p:txBody>
      </p:sp>
      <p:pic>
        <p:nvPicPr>
          <p:cNvPr id="208" name="Google Shape;208;p20"/>
          <p:cNvPicPr preferRelativeResize="0"/>
          <p:nvPr/>
        </p:nvPicPr>
        <p:blipFill rotWithShape="1">
          <a:blip r:embed="rId3">
            <a:alphaModFix/>
          </a:blip>
          <a:srcRect t="9203" r="7158" b="16409"/>
          <a:stretch/>
        </p:blipFill>
        <p:spPr>
          <a:xfrm>
            <a:off x="1095163" y="2001171"/>
            <a:ext cx="6636895" cy="304707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1"/>
          <p:cNvSpPr txBox="1">
            <a:spLocks noGrp="1"/>
          </p:cNvSpPr>
          <p:nvPr>
            <p:ph type="body" idx="1"/>
          </p:nvPr>
        </p:nvSpPr>
        <p:spPr>
          <a:xfrm>
            <a:off x="129541" y="1059815"/>
            <a:ext cx="6537958" cy="381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F5F5F"/>
              </a:buClr>
              <a:buSzPts val="1800"/>
              <a:buFont typeface="Arial"/>
              <a:buNone/>
            </a:pPr>
            <a:r>
              <a:rPr lang="en-US" b="1"/>
              <a:t>Wall panel project review</a:t>
            </a:r>
            <a:endParaRPr/>
          </a:p>
          <a:p>
            <a:pPr marL="0" marR="0" lvl="0" indent="0" algn="l" rtl="0">
              <a:lnSpc>
                <a:spcPct val="100000"/>
              </a:lnSpc>
              <a:spcBef>
                <a:spcPts val="0"/>
              </a:spcBef>
              <a:spcAft>
                <a:spcPts val="0"/>
              </a:spcAft>
              <a:buClr>
                <a:srgbClr val="5F5F5F"/>
              </a:buClr>
              <a:buSzPts val="1800"/>
              <a:buFont typeface="Arial"/>
              <a:buNone/>
            </a:pPr>
            <a:endParaRPr b="1"/>
          </a:p>
          <a:p>
            <a:pPr marL="342900" lvl="0" indent="-342900" algn="l" rtl="0">
              <a:lnSpc>
                <a:spcPct val="100000"/>
              </a:lnSpc>
              <a:spcBef>
                <a:spcPts val="0"/>
              </a:spcBef>
              <a:spcAft>
                <a:spcPts val="0"/>
              </a:spcAft>
              <a:buClr>
                <a:srgbClr val="5F5F5F"/>
              </a:buClr>
              <a:buSzPts val="1800"/>
              <a:buFont typeface="Noto Sans Symbols"/>
              <a:buChar char="▪"/>
            </a:pPr>
            <a:r>
              <a:rPr lang="en-US"/>
              <a:t>Wichita State #3</a:t>
            </a:r>
            <a:endParaRPr/>
          </a:p>
          <a:p>
            <a:pPr marL="0" lvl="0" indent="0" algn="l" rtl="0">
              <a:lnSpc>
                <a:spcPct val="100000"/>
              </a:lnSpc>
              <a:spcBef>
                <a:spcPts val="0"/>
              </a:spcBef>
              <a:spcAft>
                <a:spcPts val="0"/>
              </a:spcAft>
              <a:buClr>
                <a:srgbClr val="5F5F5F"/>
              </a:buClr>
              <a:buSzPts val="1800"/>
              <a:buNone/>
            </a:pPr>
            <a:endParaRPr b="1"/>
          </a:p>
        </p:txBody>
      </p:sp>
      <p:sp>
        <p:nvSpPr>
          <p:cNvPr id="215" name="Google Shape;215;p21"/>
          <p:cNvSpPr txBox="1">
            <a:spLocks noGrp="1"/>
          </p:cNvSpPr>
          <p:nvPr>
            <p:ph type="body" idx="2"/>
          </p:nvPr>
        </p:nvSpPr>
        <p:spPr>
          <a:xfrm>
            <a:off x="129540" y="95250"/>
            <a:ext cx="7686591" cy="530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1800"/>
              <a:buFont typeface="Helvetica Neue Light"/>
              <a:buNone/>
            </a:pPr>
            <a:r>
              <a:rPr lang="en-US" sz="1800"/>
              <a:t>Section 1: Types of architectural metal cladding and how they are applied</a:t>
            </a:r>
            <a:endParaRPr sz="1800">
              <a:latin typeface="Times New Roman"/>
              <a:ea typeface="Times New Roman"/>
              <a:cs typeface="Times New Roman"/>
              <a:sym typeface="Times New Roman"/>
            </a:endParaRPr>
          </a:p>
          <a:p>
            <a:pPr marL="0" lvl="0" indent="0" algn="l" rtl="0">
              <a:lnSpc>
                <a:spcPct val="100000"/>
              </a:lnSpc>
              <a:spcBef>
                <a:spcPts val="360"/>
              </a:spcBef>
              <a:spcAft>
                <a:spcPts val="0"/>
              </a:spcAft>
              <a:buClr>
                <a:schemeClr val="lt2"/>
              </a:buClr>
              <a:buSzPts val="1800"/>
              <a:buFont typeface="Helvetica Neue Light"/>
              <a:buNone/>
            </a:pPr>
            <a:endParaRPr sz="1800"/>
          </a:p>
        </p:txBody>
      </p:sp>
      <p:pic>
        <p:nvPicPr>
          <p:cNvPr id="216" name="Google Shape;216;p21"/>
          <p:cNvPicPr preferRelativeResize="0"/>
          <p:nvPr/>
        </p:nvPicPr>
        <p:blipFill rotWithShape="1">
          <a:blip r:embed="rId3">
            <a:alphaModFix/>
          </a:blip>
          <a:srcRect l="23731"/>
          <a:stretch/>
        </p:blipFill>
        <p:spPr>
          <a:xfrm>
            <a:off x="3220570" y="863554"/>
            <a:ext cx="4242548" cy="422575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2"/>
          <p:cNvSpPr txBox="1">
            <a:spLocks noGrp="1"/>
          </p:cNvSpPr>
          <p:nvPr>
            <p:ph type="body" idx="1"/>
          </p:nvPr>
        </p:nvSpPr>
        <p:spPr>
          <a:xfrm>
            <a:off x="129541" y="1059815"/>
            <a:ext cx="6537958" cy="381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F5F5F"/>
              </a:buClr>
              <a:buSzPts val="1800"/>
              <a:buFont typeface="Arial"/>
              <a:buNone/>
            </a:pPr>
            <a:r>
              <a:rPr lang="en-US" sz="1200" b="1"/>
              <a:t>Wall panel project review</a:t>
            </a:r>
            <a:endParaRPr sz="1200"/>
          </a:p>
          <a:p>
            <a:pPr marL="0" marR="0" lvl="0" indent="0" algn="l" rtl="0">
              <a:lnSpc>
                <a:spcPct val="100000"/>
              </a:lnSpc>
              <a:spcBef>
                <a:spcPts val="0"/>
              </a:spcBef>
              <a:spcAft>
                <a:spcPts val="0"/>
              </a:spcAft>
              <a:buClr>
                <a:srgbClr val="5F5F5F"/>
              </a:buClr>
              <a:buSzPts val="1800"/>
              <a:buFont typeface="Arial"/>
              <a:buNone/>
            </a:pPr>
            <a:endParaRPr sz="1200" b="1"/>
          </a:p>
          <a:p>
            <a:pPr marL="342900" lvl="0" indent="-304800" algn="l" rtl="0">
              <a:lnSpc>
                <a:spcPct val="100000"/>
              </a:lnSpc>
              <a:spcBef>
                <a:spcPts val="0"/>
              </a:spcBef>
              <a:spcAft>
                <a:spcPts val="0"/>
              </a:spcAft>
              <a:buClr>
                <a:srgbClr val="5F5F5F"/>
              </a:buClr>
              <a:buSzPts val="1200"/>
              <a:buFont typeface="Noto Sans Symbols"/>
              <a:buChar char="▪"/>
            </a:pPr>
            <a:r>
              <a:rPr lang="en-US" sz="1200"/>
              <a:t>Court and Walnut</a:t>
            </a:r>
            <a:endParaRPr sz="1200"/>
          </a:p>
          <a:p>
            <a:pPr marL="0" lvl="0" indent="0" algn="l" rtl="0">
              <a:lnSpc>
                <a:spcPct val="100000"/>
              </a:lnSpc>
              <a:spcBef>
                <a:spcPts val="0"/>
              </a:spcBef>
              <a:spcAft>
                <a:spcPts val="0"/>
              </a:spcAft>
              <a:buClr>
                <a:srgbClr val="5F5F5F"/>
              </a:buClr>
              <a:buSzPts val="1800"/>
              <a:buNone/>
            </a:pPr>
            <a:endParaRPr sz="1200" b="1"/>
          </a:p>
        </p:txBody>
      </p:sp>
      <p:sp>
        <p:nvSpPr>
          <p:cNvPr id="223" name="Google Shape;223;p22"/>
          <p:cNvSpPr txBox="1">
            <a:spLocks noGrp="1"/>
          </p:cNvSpPr>
          <p:nvPr>
            <p:ph type="body" idx="2"/>
          </p:nvPr>
        </p:nvSpPr>
        <p:spPr>
          <a:xfrm>
            <a:off x="129540" y="95250"/>
            <a:ext cx="7686591" cy="530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1800"/>
              <a:buFont typeface="Helvetica Neue Light"/>
              <a:buNone/>
            </a:pPr>
            <a:r>
              <a:rPr lang="en-US" sz="1800"/>
              <a:t>Section 1: Types of architectural metal cladding and how they are applied</a:t>
            </a:r>
            <a:endParaRPr sz="1800">
              <a:latin typeface="Times New Roman"/>
              <a:ea typeface="Times New Roman"/>
              <a:cs typeface="Times New Roman"/>
              <a:sym typeface="Times New Roman"/>
            </a:endParaRPr>
          </a:p>
          <a:p>
            <a:pPr marL="0" lvl="0" indent="0" algn="l" rtl="0">
              <a:lnSpc>
                <a:spcPct val="100000"/>
              </a:lnSpc>
              <a:spcBef>
                <a:spcPts val="360"/>
              </a:spcBef>
              <a:spcAft>
                <a:spcPts val="0"/>
              </a:spcAft>
              <a:buClr>
                <a:schemeClr val="lt2"/>
              </a:buClr>
              <a:buSzPts val="1800"/>
              <a:buFont typeface="Helvetica Neue Light"/>
              <a:buNone/>
            </a:pPr>
            <a:endParaRPr sz="1800"/>
          </a:p>
        </p:txBody>
      </p:sp>
      <p:pic>
        <p:nvPicPr>
          <p:cNvPr id="224" name="Google Shape;224;p22"/>
          <p:cNvPicPr preferRelativeResize="0"/>
          <p:nvPr/>
        </p:nvPicPr>
        <p:blipFill rotWithShape="1">
          <a:blip r:embed="rId3">
            <a:alphaModFix/>
          </a:blip>
          <a:srcRect/>
          <a:stretch/>
        </p:blipFill>
        <p:spPr>
          <a:xfrm>
            <a:off x="2514600" y="1627714"/>
            <a:ext cx="5580529" cy="342053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3"/>
          <p:cNvSpPr txBox="1">
            <a:spLocks noGrp="1"/>
          </p:cNvSpPr>
          <p:nvPr>
            <p:ph type="body" idx="1"/>
          </p:nvPr>
        </p:nvSpPr>
        <p:spPr>
          <a:xfrm>
            <a:off x="129541" y="1059815"/>
            <a:ext cx="6537958" cy="381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F5F5F"/>
              </a:buClr>
              <a:buSzPts val="1800"/>
              <a:buFont typeface="Arial"/>
              <a:buNone/>
            </a:pPr>
            <a:r>
              <a:rPr lang="en-US" b="1"/>
              <a:t>Wall panel project review</a:t>
            </a:r>
            <a:endParaRPr/>
          </a:p>
          <a:p>
            <a:pPr marL="0" marR="0" lvl="0" indent="0" algn="l" rtl="0">
              <a:lnSpc>
                <a:spcPct val="100000"/>
              </a:lnSpc>
              <a:spcBef>
                <a:spcPts val="0"/>
              </a:spcBef>
              <a:spcAft>
                <a:spcPts val="0"/>
              </a:spcAft>
              <a:buClr>
                <a:srgbClr val="5F5F5F"/>
              </a:buClr>
              <a:buSzPts val="1800"/>
              <a:buFont typeface="Arial"/>
              <a:buNone/>
            </a:pPr>
            <a:endParaRPr b="1"/>
          </a:p>
          <a:p>
            <a:pPr marL="342900" lvl="0" indent="-342900" algn="l" rtl="0">
              <a:lnSpc>
                <a:spcPct val="100000"/>
              </a:lnSpc>
              <a:spcBef>
                <a:spcPts val="0"/>
              </a:spcBef>
              <a:spcAft>
                <a:spcPts val="0"/>
              </a:spcAft>
              <a:buClr>
                <a:srgbClr val="5F5F5F"/>
              </a:buClr>
              <a:buSzPts val="1800"/>
              <a:buFont typeface="Noto Sans Symbols"/>
              <a:buChar char="▪"/>
            </a:pPr>
            <a:r>
              <a:rPr lang="en-US"/>
              <a:t>Rennen &amp; Beecher Flats</a:t>
            </a:r>
            <a:endParaRPr/>
          </a:p>
          <a:p>
            <a:pPr marL="0" lvl="0" indent="0" algn="l" rtl="0">
              <a:lnSpc>
                <a:spcPct val="100000"/>
              </a:lnSpc>
              <a:spcBef>
                <a:spcPts val="0"/>
              </a:spcBef>
              <a:spcAft>
                <a:spcPts val="0"/>
              </a:spcAft>
              <a:buClr>
                <a:srgbClr val="5F5F5F"/>
              </a:buClr>
              <a:buSzPts val="1800"/>
              <a:buNone/>
            </a:pPr>
            <a:endParaRPr b="1"/>
          </a:p>
        </p:txBody>
      </p:sp>
      <p:sp>
        <p:nvSpPr>
          <p:cNvPr id="231" name="Google Shape;231;p23"/>
          <p:cNvSpPr txBox="1">
            <a:spLocks noGrp="1"/>
          </p:cNvSpPr>
          <p:nvPr>
            <p:ph type="body" idx="2"/>
          </p:nvPr>
        </p:nvSpPr>
        <p:spPr>
          <a:xfrm>
            <a:off x="129540" y="95250"/>
            <a:ext cx="7686591" cy="530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1800"/>
              <a:buFont typeface="Helvetica Neue Light"/>
              <a:buNone/>
            </a:pPr>
            <a:r>
              <a:rPr lang="en-US" sz="1800"/>
              <a:t>Section 1: Types of architectural metal cladding and how they are applied</a:t>
            </a:r>
            <a:endParaRPr sz="1800">
              <a:latin typeface="Times New Roman"/>
              <a:ea typeface="Times New Roman"/>
              <a:cs typeface="Times New Roman"/>
              <a:sym typeface="Times New Roman"/>
            </a:endParaRPr>
          </a:p>
          <a:p>
            <a:pPr marL="0" lvl="0" indent="0" algn="l" rtl="0">
              <a:lnSpc>
                <a:spcPct val="100000"/>
              </a:lnSpc>
              <a:spcBef>
                <a:spcPts val="360"/>
              </a:spcBef>
              <a:spcAft>
                <a:spcPts val="0"/>
              </a:spcAft>
              <a:buClr>
                <a:schemeClr val="lt2"/>
              </a:buClr>
              <a:buSzPts val="1800"/>
              <a:buFont typeface="Helvetica Neue Light"/>
              <a:buNone/>
            </a:pPr>
            <a:endParaRPr sz="1800"/>
          </a:p>
        </p:txBody>
      </p:sp>
      <p:pic>
        <p:nvPicPr>
          <p:cNvPr id="232" name="Google Shape;232;p23"/>
          <p:cNvPicPr preferRelativeResize="0"/>
          <p:nvPr/>
        </p:nvPicPr>
        <p:blipFill rotWithShape="1">
          <a:blip r:embed="rId3">
            <a:alphaModFix/>
          </a:blip>
          <a:srcRect/>
          <a:stretch/>
        </p:blipFill>
        <p:spPr>
          <a:xfrm>
            <a:off x="1753892" y="1940726"/>
            <a:ext cx="4913607" cy="31075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24"/>
          <p:cNvSpPr txBox="1">
            <a:spLocks noGrp="1"/>
          </p:cNvSpPr>
          <p:nvPr>
            <p:ph type="body" idx="1"/>
          </p:nvPr>
        </p:nvSpPr>
        <p:spPr>
          <a:xfrm>
            <a:off x="129541" y="1059815"/>
            <a:ext cx="6537958" cy="381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F5F5F"/>
              </a:buClr>
              <a:buSzPts val="1800"/>
              <a:buFont typeface="Arial"/>
              <a:buNone/>
            </a:pPr>
            <a:r>
              <a:rPr lang="en-US" b="1"/>
              <a:t>Wall panel project review</a:t>
            </a:r>
            <a:endParaRPr/>
          </a:p>
          <a:p>
            <a:pPr marL="0" marR="0" lvl="0" indent="0" algn="l" rtl="0">
              <a:lnSpc>
                <a:spcPct val="100000"/>
              </a:lnSpc>
              <a:spcBef>
                <a:spcPts val="0"/>
              </a:spcBef>
              <a:spcAft>
                <a:spcPts val="0"/>
              </a:spcAft>
              <a:buClr>
                <a:srgbClr val="5F5F5F"/>
              </a:buClr>
              <a:buSzPts val="1800"/>
              <a:buFont typeface="Arial"/>
              <a:buNone/>
            </a:pPr>
            <a:endParaRPr b="1"/>
          </a:p>
          <a:p>
            <a:pPr marL="342900" lvl="0" indent="-342900" algn="l" rtl="0">
              <a:lnSpc>
                <a:spcPct val="100000"/>
              </a:lnSpc>
              <a:spcBef>
                <a:spcPts val="0"/>
              </a:spcBef>
              <a:spcAft>
                <a:spcPts val="0"/>
              </a:spcAft>
              <a:buClr>
                <a:srgbClr val="5F5F5F"/>
              </a:buClr>
              <a:buSzPts val="1800"/>
              <a:buFont typeface="Noto Sans Symbols"/>
              <a:buChar char="▪"/>
            </a:pPr>
            <a:r>
              <a:rPr lang="en-US"/>
              <a:t>Freight Yard Apartments</a:t>
            </a:r>
            <a:endParaRPr/>
          </a:p>
          <a:p>
            <a:pPr marL="0" lvl="0" indent="0" algn="l" rtl="0">
              <a:lnSpc>
                <a:spcPct val="100000"/>
              </a:lnSpc>
              <a:spcBef>
                <a:spcPts val="0"/>
              </a:spcBef>
              <a:spcAft>
                <a:spcPts val="0"/>
              </a:spcAft>
              <a:buClr>
                <a:srgbClr val="5F5F5F"/>
              </a:buClr>
              <a:buSzPts val="1800"/>
              <a:buNone/>
            </a:pPr>
            <a:endParaRPr b="1"/>
          </a:p>
        </p:txBody>
      </p:sp>
      <p:sp>
        <p:nvSpPr>
          <p:cNvPr id="239" name="Google Shape;239;p24"/>
          <p:cNvSpPr txBox="1">
            <a:spLocks noGrp="1"/>
          </p:cNvSpPr>
          <p:nvPr>
            <p:ph type="body" idx="2"/>
          </p:nvPr>
        </p:nvSpPr>
        <p:spPr>
          <a:xfrm>
            <a:off x="129540" y="95250"/>
            <a:ext cx="7686591" cy="530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1800"/>
              <a:buFont typeface="Helvetica Neue Light"/>
              <a:buNone/>
            </a:pPr>
            <a:r>
              <a:rPr lang="en-US" sz="1800"/>
              <a:t>Section 1: Types of architectural metal cladding and how they are applied</a:t>
            </a:r>
            <a:endParaRPr sz="1800">
              <a:latin typeface="Times New Roman"/>
              <a:ea typeface="Times New Roman"/>
              <a:cs typeface="Times New Roman"/>
              <a:sym typeface="Times New Roman"/>
            </a:endParaRPr>
          </a:p>
          <a:p>
            <a:pPr marL="0" lvl="0" indent="0" algn="l" rtl="0">
              <a:lnSpc>
                <a:spcPct val="100000"/>
              </a:lnSpc>
              <a:spcBef>
                <a:spcPts val="360"/>
              </a:spcBef>
              <a:spcAft>
                <a:spcPts val="0"/>
              </a:spcAft>
              <a:buClr>
                <a:schemeClr val="lt2"/>
              </a:buClr>
              <a:buSzPts val="1800"/>
              <a:buFont typeface="Helvetica Neue Light"/>
              <a:buNone/>
            </a:pPr>
            <a:endParaRPr sz="1800"/>
          </a:p>
        </p:txBody>
      </p:sp>
      <p:pic>
        <p:nvPicPr>
          <p:cNvPr id="240" name="Google Shape;240;p24"/>
          <p:cNvPicPr preferRelativeResize="0"/>
          <p:nvPr/>
        </p:nvPicPr>
        <p:blipFill rotWithShape="1">
          <a:blip r:embed="rId3">
            <a:alphaModFix/>
          </a:blip>
          <a:srcRect/>
          <a:stretch/>
        </p:blipFill>
        <p:spPr>
          <a:xfrm>
            <a:off x="3122094" y="1599829"/>
            <a:ext cx="4767996" cy="344842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5"/>
          <p:cNvSpPr txBox="1">
            <a:spLocks noGrp="1"/>
          </p:cNvSpPr>
          <p:nvPr>
            <p:ph type="body" idx="1"/>
          </p:nvPr>
        </p:nvSpPr>
        <p:spPr>
          <a:xfrm>
            <a:off x="129541" y="1059815"/>
            <a:ext cx="3709594" cy="381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5F5F5F"/>
              </a:buClr>
              <a:buSzPts val="1800"/>
              <a:buNone/>
            </a:pPr>
            <a:r>
              <a:rPr lang="en-US" b="1"/>
              <a:t>Composite wall panel systems</a:t>
            </a:r>
            <a:endParaRPr/>
          </a:p>
          <a:p>
            <a:pPr marL="0" lvl="0" indent="0" algn="l" rtl="0">
              <a:lnSpc>
                <a:spcPct val="100000"/>
              </a:lnSpc>
              <a:spcBef>
                <a:spcPts val="0"/>
              </a:spcBef>
              <a:spcAft>
                <a:spcPts val="0"/>
              </a:spcAft>
              <a:buClr>
                <a:srgbClr val="5F5F5F"/>
              </a:buClr>
              <a:buSzPts val="1800"/>
              <a:buNone/>
            </a:pPr>
            <a:endParaRPr b="1"/>
          </a:p>
          <a:p>
            <a:pPr marL="342900" lvl="0" indent="-342900" algn="l" rtl="0">
              <a:lnSpc>
                <a:spcPct val="100000"/>
              </a:lnSpc>
              <a:spcBef>
                <a:spcPts val="0"/>
              </a:spcBef>
              <a:spcAft>
                <a:spcPts val="0"/>
              </a:spcAft>
              <a:buClr>
                <a:srgbClr val="5F5F5F"/>
              </a:buClr>
              <a:buSzPts val="1600"/>
              <a:buFont typeface="Noto Sans Symbols"/>
              <a:buChar char="▪"/>
            </a:pPr>
            <a:r>
              <a:rPr lang="en-US" sz="1600"/>
              <a:t>Lightweight core material sandwiched between metal skins</a:t>
            </a:r>
            <a:endParaRPr/>
          </a:p>
          <a:p>
            <a:pPr marL="342900" lvl="0" indent="-241300" algn="l" rtl="0">
              <a:lnSpc>
                <a:spcPct val="100000"/>
              </a:lnSpc>
              <a:spcBef>
                <a:spcPts val="0"/>
              </a:spcBef>
              <a:spcAft>
                <a:spcPts val="0"/>
              </a:spcAft>
              <a:buClr>
                <a:srgbClr val="5F5F5F"/>
              </a:buClr>
              <a:buSzPts val="1600"/>
              <a:buFont typeface="Noto Sans Symbols"/>
              <a:buNone/>
            </a:pPr>
            <a:endParaRPr sz="1600"/>
          </a:p>
          <a:p>
            <a:pPr marL="342900" lvl="0" indent="-342900" algn="l" rtl="0">
              <a:lnSpc>
                <a:spcPct val="100000"/>
              </a:lnSpc>
              <a:spcBef>
                <a:spcPts val="0"/>
              </a:spcBef>
              <a:spcAft>
                <a:spcPts val="0"/>
              </a:spcAft>
              <a:buClr>
                <a:srgbClr val="5F5F5F"/>
              </a:buClr>
              <a:buSzPts val="1600"/>
              <a:buFont typeface="Noto Sans Symbols"/>
              <a:buChar char="▪"/>
            </a:pPr>
            <a:r>
              <a:rPr lang="en-US" sz="1600"/>
              <a:t>Provides strength, durability and flatness while maintaining a lightweight structure</a:t>
            </a:r>
            <a:endParaRPr/>
          </a:p>
          <a:p>
            <a:pPr marL="342900" lvl="0" indent="-241300" algn="l" rtl="0">
              <a:lnSpc>
                <a:spcPct val="100000"/>
              </a:lnSpc>
              <a:spcBef>
                <a:spcPts val="0"/>
              </a:spcBef>
              <a:spcAft>
                <a:spcPts val="0"/>
              </a:spcAft>
              <a:buClr>
                <a:srgbClr val="5F5F5F"/>
              </a:buClr>
              <a:buSzPts val="1600"/>
              <a:buFont typeface="Noto Sans Symbols"/>
              <a:buNone/>
            </a:pPr>
            <a:endParaRPr sz="1600" b="1"/>
          </a:p>
          <a:p>
            <a:pPr marL="342900" lvl="0" indent="-342900" algn="l" rtl="0">
              <a:lnSpc>
                <a:spcPct val="100000"/>
              </a:lnSpc>
              <a:spcBef>
                <a:spcPts val="0"/>
              </a:spcBef>
              <a:spcAft>
                <a:spcPts val="0"/>
              </a:spcAft>
              <a:buClr>
                <a:srgbClr val="5F5F5F"/>
              </a:buClr>
              <a:buSzPts val="1600"/>
              <a:buFont typeface="Noto Sans Symbols"/>
              <a:buChar char="▪"/>
            </a:pPr>
            <a:r>
              <a:rPr lang="en-US" sz="1600"/>
              <a:t>Used in commercial, industrial and residential buildings for exterior cladding, interior partitions and decorative elements</a:t>
            </a:r>
            <a:endParaRPr/>
          </a:p>
          <a:p>
            <a:pPr marL="342900" lvl="0" indent="-241300" algn="l" rtl="0">
              <a:lnSpc>
                <a:spcPct val="100000"/>
              </a:lnSpc>
              <a:spcBef>
                <a:spcPts val="0"/>
              </a:spcBef>
              <a:spcAft>
                <a:spcPts val="0"/>
              </a:spcAft>
              <a:buClr>
                <a:srgbClr val="5F5F5F"/>
              </a:buClr>
              <a:buSzPts val="1600"/>
              <a:buFont typeface="Noto Sans Symbols"/>
              <a:buNone/>
            </a:pPr>
            <a:endParaRPr sz="1600"/>
          </a:p>
          <a:p>
            <a:pPr marL="342900" lvl="0" indent="-342900" algn="l" rtl="0">
              <a:lnSpc>
                <a:spcPct val="100000"/>
              </a:lnSpc>
              <a:spcBef>
                <a:spcPts val="0"/>
              </a:spcBef>
              <a:spcAft>
                <a:spcPts val="0"/>
              </a:spcAft>
              <a:buClr>
                <a:srgbClr val="5F5F5F"/>
              </a:buClr>
              <a:buSzPts val="1600"/>
              <a:buFont typeface="Noto Sans Symbols"/>
              <a:buChar char="▪"/>
            </a:pPr>
            <a:r>
              <a:rPr lang="en-US" sz="1600"/>
              <a:t>For example: car dealerships </a:t>
            </a:r>
            <a:endParaRPr/>
          </a:p>
          <a:p>
            <a:pPr marL="342900" lvl="0" indent="-228600" algn="l" rtl="0">
              <a:lnSpc>
                <a:spcPct val="100000"/>
              </a:lnSpc>
              <a:spcBef>
                <a:spcPts val="0"/>
              </a:spcBef>
              <a:spcAft>
                <a:spcPts val="0"/>
              </a:spcAft>
              <a:buClr>
                <a:srgbClr val="5F5F5F"/>
              </a:buClr>
              <a:buSzPts val="1800"/>
              <a:buFont typeface="Noto Sans Symbols"/>
              <a:buNone/>
            </a:pPr>
            <a:endParaRPr/>
          </a:p>
          <a:p>
            <a:pPr marL="342900" lvl="0" indent="-228600" algn="l" rtl="0">
              <a:lnSpc>
                <a:spcPct val="100000"/>
              </a:lnSpc>
              <a:spcBef>
                <a:spcPts val="0"/>
              </a:spcBef>
              <a:spcAft>
                <a:spcPts val="0"/>
              </a:spcAft>
              <a:buClr>
                <a:srgbClr val="5F5F5F"/>
              </a:buClr>
              <a:buSzPts val="1800"/>
              <a:buFont typeface="Noto Sans Symbols"/>
              <a:buNone/>
            </a:pPr>
            <a:endParaRPr/>
          </a:p>
          <a:p>
            <a:pPr marL="342900" lvl="0" indent="-228600" algn="l" rtl="0">
              <a:lnSpc>
                <a:spcPct val="100000"/>
              </a:lnSpc>
              <a:spcBef>
                <a:spcPts val="0"/>
              </a:spcBef>
              <a:spcAft>
                <a:spcPts val="0"/>
              </a:spcAft>
              <a:buClr>
                <a:srgbClr val="5F5F5F"/>
              </a:buClr>
              <a:buSzPts val="1800"/>
              <a:buFont typeface="Noto Sans Symbols"/>
              <a:buNone/>
            </a:pPr>
            <a:endParaRPr/>
          </a:p>
          <a:p>
            <a:pPr marL="342900" lvl="0" indent="-228600" algn="l" rtl="0">
              <a:lnSpc>
                <a:spcPct val="100000"/>
              </a:lnSpc>
              <a:spcBef>
                <a:spcPts val="0"/>
              </a:spcBef>
              <a:spcAft>
                <a:spcPts val="0"/>
              </a:spcAft>
              <a:buClr>
                <a:srgbClr val="5F5F5F"/>
              </a:buClr>
              <a:buSzPts val="1800"/>
              <a:buFont typeface="Noto Sans Symbols"/>
              <a:buNone/>
            </a:pPr>
            <a:endParaRPr/>
          </a:p>
          <a:p>
            <a:pPr marL="342900" lvl="0" indent="-228600" algn="l" rtl="0">
              <a:lnSpc>
                <a:spcPct val="100000"/>
              </a:lnSpc>
              <a:spcBef>
                <a:spcPts val="360"/>
              </a:spcBef>
              <a:spcAft>
                <a:spcPts val="0"/>
              </a:spcAft>
              <a:buClr>
                <a:srgbClr val="5F5F5F"/>
              </a:buClr>
              <a:buSzPts val="1800"/>
              <a:buNone/>
            </a:pPr>
            <a:endParaRPr/>
          </a:p>
        </p:txBody>
      </p:sp>
      <p:sp>
        <p:nvSpPr>
          <p:cNvPr id="247" name="Google Shape;247;p25"/>
          <p:cNvSpPr txBox="1">
            <a:spLocks noGrp="1"/>
          </p:cNvSpPr>
          <p:nvPr>
            <p:ph type="body" idx="2"/>
          </p:nvPr>
        </p:nvSpPr>
        <p:spPr>
          <a:xfrm>
            <a:off x="129540" y="95250"/>
            <a:ext cx="7757159" cy="530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1800"/>
              <a:buFont typeface="Helvetica Neue Light"/>
              <a:buNone/>
            </a:pPr>
            <a:r>
              <a:rPr lang="en-US" sz="1800"/>
              <a:t>Section 1: Types of architectural metal cladding and how they are applied</a:t>
            </a:r>
            <a:endParaRPr sz="1800">
              <a:latin typeface="Times New Roman"/>
              <a:ea typeface="Times New Roman"/>
              <a:cs typeface="Times New Roman"/>
              <a:sym typeface="Times New Roman"/>
            </a:endParaRPr>
          </a:p>
        </p:txBody>
      </p:sp>
      <p:pic>
        <p:nvPicPr>
          <p:cNvPr id="248" name="Google Shape;248;p25"/>
          <p:cNvPicPr preferRelativeResize="0"/>
          <p:nvPr/>
        </p:nvPicPr>
        <p:blipFill rotWithShape="1">
          <a:blip r:embed="rId3">
            <a:alphaModFix/>
          </a:blip>
          <a:srcRect/>
          <a:stretch/>
        </p:blipFill>
        <p:spPr>
          <a:xfrm>
            <a:off x="4202206" y="795811"/>
            <a:ext cx="3426343" cy="430254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26"/>
          <p:cNvSpPr txBox="1">
            <a:spLocks noGrp="1"/>
          </p:cNvSpPr>
          <p:nvPr>
            <p:ph type="body" idx="1"/>
          </p:nvPr>
        </p:nvSpPr>
        <p:spPr>
          <a:xfrm>
            <a:off x="129541" y="1059814"/>
            <a:ext cx="6537958" cy="40836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5F5F5F"/>
              </a:buClr>
              <a:buSzPts val="1800"/>
              <a:buNone/>
            </a:pPr>
            <a:r>
              <a:rPr lang="en-US" b="1"/>
              <a:t>Composite project review</a:t>
            </a:r>
            <a:endParaRPr/>
          </a:p>
          <a:p>
            <a:pPr marL="342900" lvl="0" indent="-342900" algn="l" rtl="0">
              <a:lnSpc>
                <a:spcPct val="100000"/>
              </a:lnSpc>
              <a:spcBef>
                <a:spcPts val="360"/>
              </a:spcBef>
              <a:spcAft>
                <a:spcPts val="0"/>
              </a:spcAft>
              <a:buClr>
                <a:srgbClr val="5F5F5F"/>
              </a:buClr>
              <a:buSzPts val="1800"/>
              <a:buFont typeface="Noto Sans Symbols"/>
              <a:buChar char="▪"/>
            </a:pPr>
            <a:r>
              <a:rPr lang="en-US"/>
              <a:t>Hanover Square Mall</a:t>
            </a:r>
            <a:endParaRPr b="1"/>
          </a:p>
          <a:p>
            <a:pPr marL="342900" lvl="0" indent="-228600" algn="l" rtl="0">
              <a:lnSpc>
                <a:spcPct val="100000"/>
              </a:lnSpc>
              <a:spcBef>
                <a:spcPts val="360"/>
              </a:spcBef>
              <a:spcAft>
                <a:spcPts val="0"/>
              </a:spcAft>
              <a:buClr>
                <a:srgbClr val="5F5F5F"/>
              </a:buClr>
              <a:buSzPts val="1800"/>
              <a:buFont typeface="Noto Sans Symbols"/>
              <a:buNone/>
            </a:pPr>
            <a:endParaRPr b="1"/>
          </a:p>
          <a:p>
            <a:pPr marL="342900" lvl="0" indent="-228600" algn="l" rtl="0">
              <a:lnSpc>
                <a:spcPct val="100000"/>
              </a:lnSpc>
              <a:spcBef>
                <a:spcPts val="360"/>
              </a:spcBef>
              <a:spcAft>
                <a:spcPts val="0"/>
              </a:spcAft>
              <a:buClr>
                <a:srgbClr val="5F5F5F"/>
              </a:buClr>
              <a:buSzPts val="1800"/>
              <a:buFont typeface="Noto Sans Symbols"/>
              <a:buNone/>
            </a:pPr>
            <a:endParaRPr b="1"/>
          </a:p>
        </p:txBody>
      </p:sp>
      <p:sp>
        <p:nvSpPr>
          <p:cNvPr id="255" name="Google Shape;255;p26"/>
          <p:cNvSpPr txBox="1">
            <a:spLocks noGrp="1"/>
          </p:cNvSpPr>
          <p:nvPr>
            <p:ph type="body" idx="2"/>
          </p:nvPr>
        </p:nvSpPr>
        <p:spPr>
          <a:xfrm>
            <a:off x="129540" y="95250"/>
            <a:ext cx="7880827" cy="5302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800"/>
              <a:buFont typeface="Helvetica Neue Light"/>
              <a:buNone/>
            </a:pPr>
            <a:r>
              <a:rPr lang="en-US" sz="1800" b="0" i="0" u="none" strike="noStrike" cap="none">
                <a:solidFill>
                  <a:srgbClr val="FFFFFF"/>
                </a:solidFill>
                <a:latin typeface="Helvetica Neue Light"/>
                <a:ea typeface="Helvetica Neue Light"/>
                <a:cs typeface="Helvetica Neue Light"/>
                <a:sym typeface="Helvetica Neue Light"/>
              </a:rPr>
              <a:t>Section 1: Types of architectural metal cladding and how they are applied</a:t>
            </a:r>
            <a:endParaRPr sz="1800" b="0" i="0" u="none" strike="noStrike" cap="none">
              <a:solidFill>
                <a:srgbClr val="FFFFFF"/>
              </a:solidFill>
              <a:latin typeface="Times New Roman"/>
              <a:ea typeface="Times New Roman"/>
              <a:cs typeface="Times New Roman"/>
              <a:sym typeface="Times New Roman"/>
            </a:endParaRPr>
          </a:p>
          <a:p>
            <a:pPr marL="0" lvl="0" indent="0" algn="l" rtl="0">
              <a:lnSpc>
                <a:spcPct val="100000"/>
              </a:lnSpc>
              <a:spcBef>
                <a:spcPts val="560"/>
              </a:spcBef>
              <a:spcAft>
                <a:spcPts val="0"/>
              </a:spcAft>
              <a:buClr>
                <a:schemeClr val="lt2"/>
              </a:buClr>
              <a:buSzPts val="2800"/>
              <a:buFont typeface="Helvetica Neue Light"/>
              <a:buNone/>
            </a:pPr>
            <a:endParaRPr/>
          </a:p>
        </p:txBody>
      </p:sp>
      <p:pic>
        <p:nvPicPr>
          <p:cNvPr id="256" name="Google Shape;256;p26"/>
          <p:cNvPicPr preferRelativeResize="0"/>
          <p:nvPr/>
        </p:nvPicPr>
        <p:blipFill rotWithShape="1">
          <a:blip r:embed="rId3">
            <a:alphaModFix/>
          </a:blip>
          <a:srcRect/>
          <a:stretch/>
        </p:blipFill>
        <p:spPr>
          <a:xfrm>
            <a:off x="2929450" y="1445303"/>
            <a:ext cx="5080917" cy="351838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27"/>
          <p:cNvSpPr txBox="1">
            <a:spLocks noGrp="1"/>
          </p:cNvSpPr>
          <p:nvPr>
            <p:ph type="body" idx="1"/>
          </p:nvPr>
        </p:nvSpPr>
        <p:spPr>
          <a:xfrm>
            <a:off x="129541" y="1059814"/>
            <a:ext cx="6537958" cy="40836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5F5F5F"/>
              </a:buClr>
              <a:buSzPts val="1800"/>
              <a:buNone/>
            </a:pPr>
            <a:r>
              <a:rPr lang="en-US" b="1"/>
              <a:t>Composite project review</a:t>
            </a:r>
            <a:endParaRPr/>
          </a:p>
          <a:p>
            <a:pPr marL="342900" lvl="0" indent="-342900" algn="l" rtl="0">
              <a:lnSpc>
                <a:spcPct val="100000"/>
              </a:lnSpc>
              <a:spcBef>
                <a:spcPts val="360"/>
              </a:spcBef>
              <a:spcAft>
                <a:spcPts val="0"/>
              </a:spcAft>
              <a:buClr>
                <a:srgbClr val="5F5F5F"/>
              </a:buClr>
              <a:buSzPts val="1800"/>
              <a:buFont typeface="Noto Sans Symbols"/>
              <a:buChar char="▪"/>
            </a:pPr>
            <a:r>
              <a:rPr lang="en-US"/>
              <a:t>Dearing Middle School</a:t>
            </a:r>
            <a:endParaRPr b="1"/>
          </a:p>
          <a:p>
            <a:pPr marL="0" lvl="0" indent="0" algn="l" rtl="0">
              <a:lnSpc>
                <a:spcPct val="100000"/>
              </a:lnSpc>
              <a:spcBef>
                <a:spcPts val="360"/>
              </a:spcBef>
              <a:spcAft>
                <a:spcPts val="0"/>
              </a:spcAft>
              <a:buClr>
                <a:srgbClr val="5F5F5F"/>
              </a:buClr>
              <a:buSzPts val="1800"/>
              <a:buNone/>
            </a:pPr>
            <a:endParaRPr b="1"/>
          </a:p>
          <a:p>
            <a:pPr marL="342900" lvl="0" indent="-228600" algn="l" rtl="0">
              <a:lnSpc>
                <a:spcPct val="100000"/>
              </a:lnSpc>
              <a:spcBef>
                <a:spcPts val="360"/>
              </a:spcBef>
              <a:spcAft>
                <a:spcPts val="0"/>
              </a:spcAft>
              <a:buClr>
                <a:srgbClr val="5F5F5F"/>
              </a:buClr>
              <a:buSzPts val="1800"/>
              <a:buFont typeface="Noto Sans Symbols"/>
              <a:buNone/>
            </a:pPr>
            <a:endParaRPr b="1"/>
          </a:p>
          <a:p>
            <a:pPr marL="342900" lvl="0" indent="-228600" algn="l" rtl="0">
              <a:lnSpc>
                <a:spcPct val="100000"/>
              </a:lnSpc>
              <a:spcBef>
                <a:spcPts val="360"/>
              </a:spcBef>
              <a:spcAft>
                <a:spcPts val="0"/>
              </a:spcAft>
              <a:buClr>
                <a:srgbClr val="5F5F5F"/>
              </a:buClr>
              <a:buSzPts val="1800"/>
              <a:buFont typeface="Noto Sans Symbols"/>
              <a:buNone/>
            </a:pPr>
            <a:endParaRPr b="1"/>
          </a:p>
        </p:txBody>
      </p:sp>
      <p:pic>
        <p:nvPicPr>
          <p:cNvPr id="263" name="Google Shape;263;p27"/>
          <p:cNvPicPr preferRelativeResize="0"/>
          <p:nvPr/>
        </p:nvPicPr>
        <p:blipFill rotWithShape="1">
          <a:blip r:embed="rId3">
            <a:alphaModFix/>
          </a:blip>
          <a:srcRect/>
          <a:stretch/>
        </p:blipFill>
        <p:spPr>
          <a:xfrm>
            <a:off x="3939988" y="934570"/>
            <a:ext cx="3644456" cy="4107735"/>
          </a:xfrm>
          <a:prstGeom prst="rect">
            <a:avLst/>
          </a:prstGeom>
          <a:noFill/>
          <a:ln>
            <a:noFill/>
          </a:ln>
        </p:spPr>
      </p:pic>
      <p:sp>
        <p:nvSpPr>
          <p:cNvPr id="264" name="Google Shape;264;p27"/>
          <p:cNvSpPr txBox="1">
            <a:spLocks noGrp="1"/>
          </p:cNvSpPr>
          <p:nvPr>
            <p:ph type="body" idx="2"/>
          </p:nvPr>
        </p:nvSpPr>
        <p:spPr>
          <a:xfrm>
            <a:off x="129540" y="95250"/>
            <a:ext cx="7860363" cy="5302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800"/>
              <a:buFont typeface="Helvetica Neue Light"/>
              <a:buNone/>
            </a:pPr>
            <a:r>
              <a:rPr lang="en-US" sz="1800" b="0" i="0" u="none" strike="noStrike" cap="none">
                <a:solidFill>
                  <a:srgbClr val="FFFFFF"/>
                </a:solidFill>
                <a:latin typeface="Helvetica Neue Light"/>
                <a:ea typeface="Helvetica Neue Light"/>
                <a:cs typeface="Helvetica Neue Light"/>
                <a:sym typeface="Helvetica Neue Light"/>
              </a:rPr>
              <a:t>Section 1: Types of architectural metal cladding and how they are applied</a:t>
            </a:r>
            <a:endParaRPr sz="1800" b="0" i="0" u="none" strike="noStrike" cap="none">
              <a:solidFill>
                <a:srgbClr val="FFFFFF"/>
              </a:solidFill>
              <a:latin typeface="Times New Roman"/>
              <a:ea typeface="Times New Roman"/>
              <a:cs typeface="Times New Roman"/>
              <a:sym typeface="Times New Roman"/>
            </a:endParaRPr>
          </a:p>
          <a:p>
            <a:pPr marL="0" lvl="0" indent="0" algn="l" rtl="0">
              <a:lnSpc>
                <a:spcPct val="100000"/>
              </a:lnSpc>
              <a:spcBef>
                <a:spcPts val="560"/>
              </a:spcBef>
              <a:spcAft>
                <a:spcPts val="0"/>
              </a:spcAft>
              <a:buClr>
                <a:schemeClr val="lt2"/>
              </a:buClr>
              <a:buSzPts val="2800"/>
              <a:buFont typeface="Helvetica Neue Ligh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28"/>
          <p:cNvSpPr txBox="1">
            <a:spLocks noGrp="1"/>
          </p:cNvSpPr>
          <p:nvPr>
            <p:ph type="body" idx="1"/>
          </p:nvPr>
        </p:nvSpPr>
        <p:spPr>
          <a:xfrm>
            <a:off x="129541" y="982639"/>
            <a:ext cx="6537958" cy="388717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5F5F5F"/>
              </a:buClr>
              <a:buSzPts val="1800"/>
              <a:buNone/>
            </a:pPr>
            <a:r>
              <a:rPr lang="en-US" b="1"/>
              <a:t>Composite project review</a:t>
            </a:r>
            <a:endParaRPr/>
          </a:p>
          <a:p>
            <a:pPr marL="342900" lvl="0" indent="-342900" algn="l" rtl="0">
              <a:lnSpc>
                <a:spcPct val="100000"/>
              </a:lnSpc>
              <a:spcBef>
                <a:spcPts val="360"/>
              </a:spcBef>
              <a:spcAft>
                <a:spcPts val="0"/>
              </a:spcAft>
              <a:buClr>
                <a:srgbClr val="5F5F5F"/>
              </a:buClr>
              <a:buSzPts val="1800"/>
              <a:buFont typeface="Noto Sans Symbols"/>
              <a:buChar char="▪"/>
            </a:pPr>
            <a:r>
              <a:rPr lang="en-US"/>
              <a:t>Athens High School</a:t>
            </a:r>
            <a:endParaRPr b="1"/>
          </a:p>
        </p:txBody>
      </p:sp>
      <p:sp>
        <p:nvSpPr>
          <p:cNvPr id="271" name="Google Shape;271;p28"/>
          <p:cNvSpPr txBox="1">
            <a:spLocks noGrp="1"/>
          </p:cNvSpPr>
          <p:nvPr>
            <p:ph type="body" idx="2"/>
          </p:nvPr>
        </p:nvSpPr>
        <p:spPr>
          <a:xfrm>
            <a:off x="129540" y="95250"/>
            <a:ext cx="7949140" cy="5302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800"/>
              <a:buFont typeface="Helvetica Neue Light"/>
              <a:buNone/>
            </a:pPr>
            <a:r>
              <a:rPr lang="en-US" sz="1800" b="0" i="0" u="none" strike="noStrike" cap="none">
                <a:solidFill>
                  <a:srgbClr val="FFFFFF"/>
                </a:solidFill>
                <a:latin typeface="Helvetica Neue Light"/>
                <a:ea typeface="Helvetica Neue Light"/>
                <a:cs typeface="Helvetica Neue Light"/>
                <a:sym typeface="Helvetica Neue Light"/>
              </a:rPr>
              <a:t>Section 1: Types of architectural metal cladding and how they are applied</a:t>
            </a:r>
            <a:endParaRPr sz="1800" b="0" i="0" u="none" strike="noStrike" cap="none">
              <a:solidFill>
                <a:srgbClr val="FFFFFF"/>
              </a:solidFill>
              <a:latin typeface="Times New Roman"/>
              <a:ea typeface="Times New Roman"/>
              <a:cs typeface="Times New Roman"/>
              <a:sym typeface="Times New Roman"/>
            </a:endParaRPr>
          </a:p>
          <a:p>
            <a:pPr marL="0" lvl="0" indent="0" algn="l" rtl="0">
              <a:lnSpc>
                <a:spcPct val="100000"/>
              </a:lnSpc>
              <a:spcBef>
                <a:spcPts val="560"/>
              </a:spcBef>
              <a:spcAft>
                <a:spcPts val="0"/>
              </a:spcAft>
              <a:buClr>
                <a:schemeClr val="lt2"/>
              </a:buClr>
              <a:buSzPts val="2800"/>
              <a:buFont typeface="Helvetica Neue Light"/>
              <a:buNone/>
            </a:pPr>
            <a:endParaRPr/>
          </a:p>
        </p:txBody>
      </p:sp>
      <p:pic>
        <p:nvPicPr>
          <p:cNvPr id="272" name="Google Shape;272;p28"/>
          <p:cNvPicPr preferRelativeResize="0"/>
          <p:nvPr/>
        </p:nvPicPr>
        <p:blipFill rotWithShape="1">
          <a:blip r:embed="rId3">
            <a:alphaModFix/>
          </a:blip>
          <a:srcRect/>
          <a:stretch/>
        </p:blipFill>
        <p:spPr>
          <a:xfrm>
            <a:off x="2143183" y="1827683"/>
            <a:ext cx="5472366" cy="359036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29"/>
          <p:cNvSpPr txBox="1">
            <a:spLocks noGrp="1"/>
          </p:cNvSpPr>
          <p:nvPr>
            <p:ph type="body" idx="1"/>
          </p:nvPr>
        </p:nvSpPr>
        <p:spPr>
          <a:xfrm>
            <a:off x="129541" y="1059815"/>
            <a:ext cx="3729766" cy="381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5F5F5F"/>
              </a:buClr>
              <a:buSzPts val="1800"/>
              <a:buNone/>
            </a:pPr>
            <a:r>
              <a:rPr lang="en-US" b="1"/>
              <a:t>Metal soffit systems</a:t>
            </a:r>
            <a:endParaRPr/>
          </a:p>
          <a:p>
            <a:pPr marL="0" lvl="0" indent="0" algn="l" rtl="0">
              <a:lnSpc>
                <a:spcPct val="100000"/>
              </a:lnSpc>
              <a:spcBef>
                <a:spcPts val="0"/>
              </a:spcBef>
              <a:spcAft>
                <a:spcPts val="0"/>
              </a:spcAft>
              <a:buClr>
                <a:srgbClr val="5F5F5F"/>
              </a:buClr>
              <a:buSzPts val="1800"/>
              <a:buNone/>
            </a:pPr>
            <a:endParaRPr b="1">
              <a:solidFill>
                <a:schemeClr val="dk1"/>
              </a:solidFill>
              <a:latin typeface="Arial"/>
              <a:ea typeface="Arial"/>
              <a:cs typeface="Arial"/>
              <a:sym typeface="Arial"/>
            </a:endParaRPr>
          </a:p>
          <a:p>
            <a:pPr marL="342900" lvl="0" indent="-342900" algn="l" rtl="0">
              <a:lnSpc>
                <a:spcPct val="100000"/>
              </a:lnSpc>
              <a:spcBef>
                <a:spcPts val="0"/>
              </a:spcBef>
              <a:spcAft>
                <a:spcPts val="0"/>
              </a:spcAft>
              <a:buClr>
                <a:schemeClr val="dk1"/>
              </a:buClr>
              <a:buSzPts val="1800"/>
              <a:buFont typeface="Noto Sans Symbols"/>
              <a:buChar char="▪"/>
            </a:pPr>
            <a:r>
              <a:rPr lang="en-US">
                <a:solidFill>
                  <a:schemeClr val="dk1"/>
                </a:solidFill>
              </a:rPr>
              <a:t>Soffit panels; f</a:t>
            </a:r>
            <a:r>
              <a:rPr lang="en-US">
                <a:solidFill>
                  <a:schemeClr val="dk1"/>
                </a:solidFill>
                <a:latin typeface="Arial"/>
                <a:ea typeface="Arial"/>
                <a:cs typeface="Arial"/>
                <a:sym typeface="Arial"/>
              </a:rPr>
              <a:t>lush, </a:t>
            </a:r>
            <a:r>
              <a:rPr lang="en-US">
                <a:solidFill>
                  <a:schemeClr val="dk1"/>
                </a:solidFill>
              </a:rPr>
              <a:t>r</a:t>
            </a:r>
            <a:r>
              <a:rPr lang="en-US">
                <a:solidFill>
                  <a:schemeClr val="dk1"/>
                </a:solidFill>
                <a:latin typeface="Arial"/>
                <a:ea typeface="Arial"/>
                <a:cs typeface="Arial"/>
                <a:sym typeface="Arial"/>
              </a:rPr>
              <a:t>eveal</a:t>
            </a:r>
            <a:endParaRPr/>
          </a:p>
          <a:p>
            <a:pPr marL="342900" lvl="0" indent="-342900" algn="l" rtl="0">
              <a:lnSpc>
                <a:spcPct val="100000"/>
              </a:lnSpc>
              <a:spcBef>
                <a:spcPts val="0"/>
              </a:spcBef>
              <a:spcAft>
                <a:spcPts val="0"/>
              </a:spcAft>
              <a:buClr>
                <a:schemeClr val="dk1"/>
              </a:buClr>
              <a:buSzPts val="1800"/>
              <a:buFont typeface="Noto Sans Symbols"/>
              <a:buChar char="▪"/>
            </a:pPr>
            <a:r>
              <a:rPr lang="en-US">
                <a:solidFill>
                  <a:schemeClr val="dk1"/>
                </a:solidFill>
                <a:latin typeface="Arial"/>
                <a:ea typeface="Arial"/>
                <a:cs typeface="Arial"/>
                <a:sym typeface="Arial"/>
              </a:rPr>
              <a:t>Full vent, half vent, solid</a:t>
            </a:r>
            <a:endParaRPr/>
          </a:p>
          <a:p>
            <a:pPr marL="342900" lvl="0" indent="-342900" algn="l" rtl="0">
              <a:lnSpc>
                <a:spcPct val="100000"/>
              </a:lnSpc>
              <a:spcBef>
                <a:spcPts val="0"/>
              </a:spcBef>
              <a:spcAft>
                <a:spcPts val="0"/>
              </a:spcAft>
              <a:buClr>
                <a:schemeClr val="dk1"/>
              </a:buClr>
              <a:buSzPts val="1800"/>
              <a:buFont typeface="Noto Sans Symbols"/>
              <a:buChar char="▪"/>
            </a:pPr>
            <a:r>
              <a:rPr lang="en-US">
                <a:solidFill>
                  <a:schemeClr val="dk1"/>
                </a:solidFill>
                <a:latin typeface="Arial"/>
                <a:ea typeface="Arial"/>
                <a:cs typeface="Arial"/>
                <a:sym typeface="Arial"/>
              </a:rPr>
              <a:t>Metal soffit systems enhance aesthetics and functionality of buildings</a:t>
            </a:r>
            <a:endParaRPr/>
          </a:p>
          <a:p>
            <a:pPr marL="342900" lvl="0" indent="-342900" algn="l" rtl="0">
              <a:lnSpc>
                <a:spcPct val="100000"/>
              </a:lnSpc>
              <a:spcBef>
                <a:spcPts val="0"/>
              </a:spcBef>
              <a:spcAft>
                <a:spcPts val="0"/>
              </a:spcAft>
              <a:buClr>
                <a:schemeClr val="dk1"/>
              </a:buClr>
              <a:buSzPts val="1800"/>
              <a:buFont typeface="Noto Sans Symbols"/>
              <a:buChar char="▪"/>
            </a:pPr>
            <a:r>
              <a:rPr lang="en-US">
                <a:solidFill>
                  <a:schemeClr val="dk1"/>
                </a:solidFill>
                <a:latin typeface="Arial"/>
                <a:ea typeface="Arial"/>
                <a:cs typeface="Arial"/>
                <a:sym typeface="Arial"/>
              </a:rPr>
              <a:t>Clean and sleek appearance</a:t>
            </a:r>
            <a:endParaRPr/>
          </a:p>
          <a:p>
            <a:pPr marL="342900" lvl="0" indent="-342900" algn="l" rtl="0">
              <a:lnSpc>
                <a:spcPct val="100000"/>
              </a:lnSpc>
              <a:spcBef>
                <a:spcPts val="0"/>
              </a:spcBef>
              <a:spcAft>
                <a:spcPts val="0"/>
              </a:spcAft>
              <a:buClr>
                <a:schemeClr val="dk1"/>
              </a:buClr>
              <a:buSzPts val="1800"/>
              <a:buFont typeface="Noto Sans Symbols"/>
              <a:buChar char="▪"/>
            </a:pPr>
            <a:r>
              <a:rPr lang="en-US">
                <a:solidFill>
                  <a:schemeClr val="dk1"/>
                </a:solidFill>
              </a:rPr>
              <a:t>Effectively cover the underside of roofs and elevated structures</a:t>
            </a:r>
            <a:endParaRPr/>
          </a:p>
          <a:p>
            <a:pPr marL="342900" lvl="0" indent="-342900" algn="l" rtl="0">
              <a:lnSpc>
                <a:spcPct val="100000"/>
              </a:lnSpc>
              <a:spcBef>
                <a:spcPts val="0"/>
              </a:spcBef>
              <a:spcAft>
                <a:spcPts val="0"/>
              </a:spcAft>
              <a:buClr>
                <a:schemeClr val="dk1"/>
              </a:buClr>
              <a:buSzPts val="1800"/>
              <a:buFont typeface="Noto Sans Symbols"/>
              <a:buChar char="▪"/>
            </a:pPr>
            <a:r>
              <a:rPr lang="en-US">
                <a:solidFill>
                  <a:schemeClr val="dk1"/>
                </a:solidFill>
              </a:rPr>
              <a:t>Advantages: d</a:t>
            </a:r>
            <a:r>
              <a:rPr lang="en-US">
                <a:solidFill>
                  <a:schemeClr val="dk1"/>
                </a:solidFill>
                <a:latin typeface="Arial"/>
                <a:ea typeface="Arial"/>
                <a:cs typeface="Arial"/>
                <a:sym typeface="Arial"/>
              </a:rPr>
              <a:t>urability, weather resistance, low maintenance</a:t>
            </a:r>
            <a:endParaRPr/>
          </a:p>
          <a:p>
            <a:pPr marL="742950" lvl="1" indent="-171450" algn="l" rtl="0">
              <a:lnSpc>
                <a:spcPct val="100000"/>
              </a:lnSpc>
              <a:spcBef>
                <a:spcPts val="0"/>
              </a:spcBef>
              <a:spcAft>
                <a:spcPts val="0"/>
              </a:spcAft>
              <a:buClr>
                <a:srgbClr val="6986B7"/>
              </a:buClr>
              <a:buSzPts val="1800"/>
              <a:buFont typeface="Noto Sans Symbols"/>
              <a:buNone/>
            </a:pPr>
            <a:endParaRPr/>
          </a:p>
          <a:p>
            <a:pPr marL="342900" lvl="0" indent="-228600" algn="l" rtl="0">
              <a:lnSpc>
                <a:spcPct val="100000"/>
              </a:lnSpc>
              <a:spcBef>
                <a:spcPts val="0"/>
              </a:spcBef>
              <a:spcAft>
                <a:spcPts val="0"/>
              </a:spcAft>
              <a:buClr>
                <a:srgbClr val="5F5F5F"/>
              </a:buClr>
              <a:buSzPts val="1800"/>
              <a:buFont typeface="Noto Sans Symbols"/>
              <a:buNone/>
            </a:pPr>
            <a:endParaRPr/>
          </a:p>
          <a:p>
            <a:pPr marL="342900" lvl="0" indent="-228600" algn="l" rtl="0">
              <a:lnSpc>
                <a:spcPct val="100000"/>
              </a:lnSpc>
              <a:spcBef>
                <a:spcPts val="0"/>
              </a:spcBef>
              <a:spcAft>
                <a:spcPts val="0"/>
              </a:spcAft>
              <a:buClr>
                <a:srgbClr val="5F5F5F"/>
              </a:buClr>
              <a:buSzPts val="1800"/>
              <a:buFont typeface="Noto Sans Symbols"/>
              <a:buNone/>
            </a:pPr>
            <a:endParaRPr/>
          </a:p>
          <a:p>
            <a:pPr marL="342900" lvl="0" indent="-228600" algn="l" rtl="0">
              <a:lnSpc>
                <a:spcPct val="100000"/>
              </a:lnSpc>
              <a:spcBef>
                <a:spcPts val="360"/>
              </a:spcBef>
              <a:spcAft>
                <a:spcPts val="0"/>
              </a:spcAft>
              <a:buClr>
                <a:srgbClr val="5F5F5F"/>
              </a:buClr>
              <a:buSzPts val="1800"/>
              <a:buNone/>
            </a:pPr>
            <a:endParaRPr/>
          </a:p>
        </p:txBody>
      </p:sp>
      <p:sp>
        <p:nvSpPr>
          <p:cNvPr id="279" name="Google Shape;279;p29"/>
          <p:cNvSpPr txBox="1">
            <a:spLocks noGrp="1"/>
          </p:cNvSpPr>
          <p:nvPr>
            <p:ph type="body" idx="2"/>
          </p:nvPr>
        </p:nvSpPr>
        <p:spPr>
          <a:xfrm>
            <a:off x="129540" y="95250"/>
            <a:ext cx="7757159" cy="530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1800"/>
              <a:buFont typeface="Helvetica Neue Light"/>
              <a:buNone/>
            </a:pPr>
            <a:r>
              <a:rPr lang="en-US" sz="1800"/>
              <a:t>Section 1: Types of architectural metal cladding and how they are applied</a:t>
            </a:r>
            <a:endParaRPr sz="1800">
              <a:latin typeface="Times New Roman"/>
              <a:ea typeface="Times New Roman"/>
              <a:cs typeface="Times New Roman"/>
              <a:sym typeface="Times New Roman"/>
            </a:endParaRPr>
          </a:p>
        </p:txBody>
      </p:sp>
      <p:pic>
        <p:nvPicPr>
          <p:cNvPr id="280" name="Google Shape;280;p29"/>
          <p:cNvPicPr preferRelativeResize="0"/>
          <p:nvPr/>
        </p:nvPicPr>
        <p:blipFill rotWithShape="1">
          <a:blip r:embed="rId3">
            <a:alphaModFix/>
          </a:blip>
          <a:srcRect/>
          <a:stretch/>
        </p:blipFill>
        <p:spPr>
          <a:xfrm>
            <a:off x="3951798" y="787792"/>
            <a:ext cx="3324717" cy="426045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3"/>
          <p:cNvSpPr txBox="1">
            <a:spLocks noGrp="1"/>
          </p:cNvSpPr>
          <p:nvPr>
            <p:ph type="body" idx="2"/>
          </p:nvPr>
        </p:nvSpPr>
        <p:spPr>
          <a:xfrm>
            <a:off x="129541" y="95250"/>
            <a:ext cx="6537958" cy="530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2800"/>
              <a:buFont typeface="Helvetica Neue Light"/>
              <a:buNone/>
            </a:pPr>
            <a:r>
              <a:rPr lang="en-US"/>
              <a:t>Learning objectives</a:t>
            </a:r>
            <a:endParaRPr/>
          </a:p>
        </p:txBody>
      </p:sp>
      <p:sp>
        <p:nvSpPr>
          <p:cNvPr id="68" name="Google Shape;68;p3"/>
          <p:cNvSpPr txBox="1">
            <a:spLocks noGrp="1"/>
          </p:cNvSpPr>
          <p:nvPr>
            <p:ph type="body" idx="1"/>
          </p:nvPr>
        </p:nvSpPr>
        <p:spPr>
          <a:xfrm>
            <a:off x="129540" y="1315232"/>
            <a:ext cx="5074472" cy="3189534"/>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5F5F5F"/>
              </a:buClr>
              <a:buSzPts val="1400"/>
              <a:buAutoNum type="arabicPeriod"/>
            </a:pPr>
            <a:r>
              <a:rPr lang="en-US" sz="1400"/>
              <a:t>Describe multiple types of metal cladding, including roofing, wall systems, soffits, perforated panels and tiles, and how they are applied to buildings of all shapes, sizes and purposes.</a:t>
            </a:r>
            <a:br>
              <a:rPr lang="en-US" sz="1400"/>
            </a:br>
            <a:endParaRPr sz="1400"/>
          </a:p>
          <a:p>
            <a:pPr marL="342900" lvl="0" indent="-342900" algn="l" rtl="0">
              <a:lnSpc>
                <a:spcPct val="100000"/>
              </a:lnSpc>
              <a:spcBef>
                <a:spcPts val="0"/>
              </a:spcBef>
              <a:spcAft>
                <a:spcPts val="0"/>
              </a:spcAft>
              <a:buClr>
                <a:srgbClr val="5F5F5F"/>
              </a:buClr>
              <a:buSzPts val="1400"/>
              <a:buAutoNum type="arabicPeriod"/>
            </a:pPr>
            <a:r>
              <a:rPr lang="en-US" sz="1400"/>
              <a:t>Explore creative options and applications for perforated metal including hole size, shape, spacing, open space, and how it is applied including for equipment screens, aesthetic accents, acoustics, airflow and more.</a:t>
            </a:r>
            <a:br>
              <a:rPr lang="en-US" sz="1400"/>
            </a:br>
            <a:endParaRPr sz="1400"/>
          </a:p>
          <a:p>
            <a:pPr marL="342900" lvl="0" indent="-342900" algn="l" rtl="0">
              <a:lnSpc>
                <a:spcPct val="100000"/>
              </a:lnSpc>
              <a:spcBef>
                <a:spcPts val="0"/>
              </a:spcBef>
              <a:spcAft>
                <a:spcPts val="0"/>
              </a:spcAft>
              <a:buClr>
                <a:srgbClr val="5F5F5F"/>
              </a:buClr>
              <a:buSzPts val="1400"/>
              <a:buAutoNum type="arabicPeriod"/>
            </a:pPr>
            <a:r>
              <a:rPr lang="en-US" sz="1400"/>
              <a:t>Consider simulated finishes, including copper, weathered metal, wood grain, natural ore, as well as the anodized aluminum option. </a:t>
            </a:r>
            <a:br>
              <a:rPr lang="en-US" sz="1400"/>
            </a:br>
            <a:endParaRPr sz="1400"/>
          </a:p>
          <a:p>
            <a:pPr marL="342900" lvl="0" indent="-342900" algn="l" rtl="0">
              <a:lnSpc>
                <a:spcPct val="100000"/>
              </a:lnSpc>
              <a:spcBef>
                <a:spcPts val="0"/>
              </a:spcBef>
              <a:spcAft>
                <a:spcPts val="0"/>
              </a:spcAft>
              <a:buClr>
                <a:srgbClr val="5F5F5F"/>
              </a:buClr>
              <a:buSzPts val="1400"/>
              <a:buAutoNum type="arabicPeriod"/>
            </a:pPr>
            <a:r>
              <a:rPr lang="en-US" sz="1400"/>
              <a:t>Discuss examples of architectural metal applications from numerous case studies showing the varied and creative ways metal is specified and applied. </a:t>
            </a:r>
            <a:endParaRPr/>
          </a:p>
        </p:txBody>
      </p:sp>
      <p:sp>
        <p:nvSpPr>
          <p:cNvPr id="69" name="Google Shape;69;p3"/>
          <p:cNvSpPr txBox="1"/>
          <p:nvPr/>
        </p:nvSpPr>
        <p:spPr>
          <a:xfrm>
            <a:off x="325677" y="901874"/>
            <a:ext cx="707299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Arial"/>
                <a:ea typeface="Arial"/>
                <a:cs typeface="Arial"/>
                <a:sym typeface="Arial"/>
              </a:rPr>
              <a:t>Upon completing this course you will be able to:</a:t>
            </a:r>
            <a:endParaRPr sz="1400" b="0" i="0" u="none" strike="noStrike" cap="none">
              <a:solidFill>
                <a:srgbClr val="000000"/>
              </a:solidFill>
              <a:latin typeface="Arial"/>
              <a:ea typeface="Arial"/>
              <a:cs typeface="Arial"/>
              <a:sym typeface="Arial"/>
            </a:endParaRPr>
          </a:p>
        </p:txBody>
      </p:sp>
      <p:pic>
        <p:nvPicPr>
          <p:cNvPr id="70" name="Google Shape;70;p3"/>
          <p:cNvPicPr preferRelativeResize="0"/>
          <p:nvPr/>
        </p:nvPicPr>
        <p:blipFill rotWithShape="1">
          <a:blip r:embed="rId3">
            <a:alphaModFix/>
          </a:blip>
          <a:srcRect l="14376" t="23491" r="9583" b="11317"/>
          <a:stretch/>
        </p:blipFill>
        <p:spPr>
          <a:xfrm>
            <a:off x="5289624" y="2272483"/>
            <a:ext cx="3724836" cy="240236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0"/>
          <p:cNvSpPr txBox="1">
            <a:spLocks noGrp="1"/>
          </p:cNvSpPr>
          <p:nvPr>
            <p:ph type="body" idx="1"/>
          </p:nvPr>
        </p:nvSpPr>
        <p:spPr>
          <a:xfrm>
            <a:off x="129541" y="1059815"/>
            <a:ext cx="6537958" cy="381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5F5F5F"/>
              </a:buClr>
              <a:buSzPts val="1800"/>
              <a:buNone/>
            </a:pPr>
            <a:r>
              <a:rPr lang="en-US" b="1"/>
              <a:t>Metal soffit project review</a:t>
            </a:r>
            <a:endParaRPr/>
          </a:p>
          <a:p>
            <a:pPr marL="342900" lvl="0" indent="-342900" algn="l" rtl="0">
              <a:lnSpc>
                <a:spcPct val="100000"/>
              </a:lnSpc>
              <a:spcBef>
                <a:spcPts val="360"/>
              </a:spcBef>
              <a:spcAft>
                <a:spcPts val="0"/>
              </a:spcAft>
              <a:buClr>
                <a:srgbClr val="5F5F5F"/>
              </a:buClr>
              <a:buSzPts val="1800"/>
              <a:buChar char="•"/>
            </a:pPr>
            <a:r>
              <a:rPr lang="en-US"/>
              <a:t>LaTrobe Elementary</a:t>
            </a:r>
            <a:endParaRPr/>
          </a:p>
        </p:txBody>
      </p:sp>
      <p:sp>
        <p:nvSpPr>
          <p:cNvPr id="287" name="Google Shape;287;p30"/>
          <p:cNvSpPr txBox="1">
            <a:spLocks noGrp="1"/>
          </p:cNvSpPr>
          <p:nvPr>
            <p:ph type="body" idx="2"/>
          </p:nvPr>
        </p:nvSpPr>
        <p:spPr>
          <a:xfrm>
            <a:off x="129540" y="95250"/>
            <a:ext cx="8108937" cy="530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1800"/>
              <a:buFont typeface="Helvetica Neue Light"/>
              <a:buNone/>
            </a:pPr>
            <a:r>
              <a:rPr lang="en-US" sz="1800"/>
              <a:t>Section 1: Types of architectural metal cladding and how they are applied</a:t>
            </a:r>
            <a:endParaRPr sz="1800">
              <a:latin typeface="Times New Roman"/>
              <a:ea typeface="Times New Roman"/>
              <a:cs typeface="Times New Roman"/>
              <a:sym typeface="Times New Roman"/>
            </a:endParaRPr>
          </a:p>
          <a:p>
            <a:pPr marL="0" lvl="0" indent="0" algn="l" rtl="0">
              <a:lnSpc>
                <a:spcPct val="100000"/>
              </a:lnSpc>
              <a:spcBef>
                <a:spcPts val="360"/>
              </a:spcBef>
              <a:spcAft>
                <a:spcPts val="0"/>
              </a:spcAft>
              <a:buClr>
                <a:schemeClr val="lt2"/>
              </a:buClr>
              <a:buSzPts val="1800"/>
              <a:buFont typeface="Helvetica Neue Light"/>
              <a:buNone/>
            </a:pPr>
            <a:endParaRPr sz="1800"/>
          </a:p>
        </p:txBody>
      </p:sp>
      <p:pic>
        <p:nvPicPr>
          <p:cNvPr id="288" name="Google Shape;288;p30"/>
          <p:cNvPicPr preferRelativeResize="0"/>
          <p:nvPr/>
        </p:nvPicPr>
        <p:blipFill rotWithShape="1">
          <a:blip r:embed="rId3">
            <a:alphaModFix/>
          </a:blip>
          <a:srcRect t="1892" b="7636"/>
          <a:stretch/>
        </p:blipFill>
        <p:spPr>
          <a:xfrm>
            <a:off x="1697691" y="1777595"/>
            <a:ext cx="5748617" cy="327065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1"/>
          <p:cNvSpPr txBox="1">
            <a:spLocks noGrp="1"/>
          </p:cNvSpPr>
          <p:nvPr>
            <p:ph type="body" idx="1"/>
          </p:nvPr>
        </p:nvSpPr>
        <p:spPr>
          <a:xfrm>
            <a:off x="129541" y="1059815"/>
            <a:ext cx="6537958" cy="381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5F5F5F"/>
              </a:buClr>
              <a:buSzPts val="1800"/>
              <a:buNone/>
            </a:pPr>
            <a:r>
              <a:rPr lang="en-US" b="1"/>
              <a:t>Metal soffit project review</a:t>
            </a:r>
            <a:endParaRPr/>
          </a:p>
          <a:p>
            <a:pPr marL="342900" lvl="0" indent="-342900" algn="l" rtl="0">
              <a:lnSpc>
                <a:spcPct val="100000"/>
              </a:lnSpc>
              <a:spcBef>
                <a:spcPts val="360"/>
              </a:spcBef>
              <a:spcAft>
                <a:spcPts val="0"/>
              </a:spcAft>
              <a:buClr>
                <a:srgbClr val="5F5F5F"/>
              </a:buClr>
              <a:buSzPts val="1800"/>
              <a:buChar char="•"/>
            </a:pPr>
            <a:r>
              <a:rPr lang="en-US"/>
              <a:t>Bells Mill</a:t>
            </a:r>
            <a:endParaRPr/>
          </a:p>
        </p:txBody>
      </p:sp>
      <p:sp>
        <p:nvSpPr>
          <p:cNvPr id="295" name="Google Shape;295;p31"/>
          <p:cNvSpPr txBox="1">
            <a:spLocks noGrp="1"/>
          </p:cNvSpPr>
          <p:nvPr>
            <p:ph type="body" idx="2"/>
          </p:nvPr>
        </p:nvSpPr>
        <p:spPr>
          <a:xfrm>
            <a:off x="129541" y="95250"/>
            <a:ext cx="7798218" cy="530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1800"/>
              <a:buFont typeface="Helvetica Neue Light"/>
              <a:buNone/>
            </a:pPr>
            <a:r>
              <a:rPr lang="en-US" sz="1800"/>
              <a:t>Section 1: Types of architectural metal cladding and how they are applied</a:t>
            </a:r>
            <a:endParaRPr sz="1800">
              <a:latin typeface="Times New Roman"/>
              <a:ea typeface="Times New Roman"/>
              <a:cs typeface="Times New Roman"/>
              <a:sym typeface="Times New Roman"/>
            </a:endParaRPr>
          </a:p>
          <a:p>
            <a:pPr marL="0" lvl="0" indent="0" algn="l" rtl="0">
              <a:lnSpc>
                <a:spcPct val="100000"/>
              </a:lnSpc>
              <a:spcBef>
                <a:spcPts val="360"/>
              </a:spcBef>
              <a:spcAft>
                <a:spcPts val="0"/>
              </a:spcAft>
              <a:buClr>
                <a:schemeClr val="lt2"/>
              </a:buClr>
              <a:buSzPts val="1800"/>
              <a:buFont typeface="Helvetica Neue Light"/>
              <a:buNone/>
            </a:pPr>
            <a:endParaRPr sz="1800"/>
          </a:p>
        </p:txBody>
      </p:sp>
      <p:pic>
        <p:nvPicPr>
          <p:cNvPr id="296" name="Google Shape;296;p31"/>
          <p:cNvPicPr preferRelativeResize="0"/>
          <p:nvPr/>
        </p:nvPicPr>
        <p:blipFill rotWithShape="1">
          <a:blip r:embed="rId3">
            <a:alphaModFix/>
          </a:blip>
          <a:srcRect/>
          <a:stretch/>
        </p:blipFill>
        <p:spPr>
          <a:xfrm>
            <a:off x="3590842" y="820270"/>
            <a:ext cx="3159582" cy="426713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2"/>
          <p:cNvSpPr txBox="1">
            <a:spLocks noGrp="1"/>
          </p:cNvSpPr>
          <p:nvPr>
            <p:ph type="body" idx="1"/>
          </p:nvPr>
        </p:nvSpPr>
        <p:spPr>
          <a:xfrm>
            <a:off x="129541" y="1059815"/>
            <a:ext cx="6537958" cy="381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5F5F5F"/>
              </a:buClr>
              <a:buSzPts val="1800"/>
              <a:buNone/>
            </a:pPr>
            <a:r>
              <a:rPr lang="en-US" b="1"/>
              <a:t>Metal soffit project review</a:t>
            </a:r>
            <a:endParaRPr/>
          </a:p>
          <a:p>
            <a:pPr marL="342900" lvl="0" indent="-342900" algn="l" rtl="0">
              <a:lnSpc>
                <a:spcPct val="100000"/>
              </a:lnSpc>
              <a:spcBef>
                <a:spcPts val="360"/>
              </a:spcBef>
              <a:spcAft>
                <a:spcPts val="0"/>
              </a:spcAft>
              <a:buClr>
                <a:srgbClr val="5F5F5F"/>
              </a:buClr>
              <a:buSzPts val="1800"/>
              <a:buFont typeface="Noto Sans Symbols"/>
              <a:buChar char="▪"/>
            </a:pPr>
            <a:r>
              <a:rPr lang="en-US"/>
              <a:t>Lake Belton High School</a:t>
            </a:r>
            <a:endParaRPr/>
          </a:p>
        </p:txBody>
      </p:sp>
      <p:sp>
        <p:nvSpPr>
          <p:cNvPr id="303" name="Google Shape;303;p32"/>
          <p:cNvSpPr txBox="1">
            <a:spLocks noGrp="1"/>
          </p:cNvSpPr>
          <p:nvPr>
            <p:ph type="body" idx="2"/>
          </p:nvPr>
        </p:nvSpPr>
        <p:spPr>
          <a:xfrm>
            <a:off x="129540" y="95250"/>
            <a:ext cx="7878117" cy="530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1800"/>
              <a:buFont typeface="Helvetica Neue Light"/>
              <a:buNone/>
            </a:pPr>
            <a:r>
              <a:rPr lang="en-US" sz="1800"/>
              <a:t>Section 1: Types of architectural metal cladding and how they are applied</a:t>
            </a:r>
            <a:endParaRPr sz="1800">
              <a:latin typeface="Times New Roman"/>
              <a:ea typeface="Times New Roman"/>
              <a:cs typeface="Times New Roman"/>
              <a:sym typeface="Times New Roman"/>
            </a:endParaRPr>
          </a:p>
          <a:p>
            <a:pPr marL="0" lvl="0" indent="0" algn="l" rtl="0">
              <a:lnSpc>
                <a:spcPct val="100000"/>
              </a:lnSpc>
              <a:spcBef>
                <a:spcPts val="360"/>
              </a:spcBef>
              <a:spcAft>
                <a:spcPts val="0"/>
              </a:spcAft>
              <a:buClr>
                <a:schemeClr val="lt2"/>
              </a:buClr>
              <a:buSzPts val="1800"/>
              <a:buFont typeface="Helvetica Neue Light"/>
              <a:buNone/>
            </a:pPr>
            <a:endParaRPr sz="1800"/>
          </a:p>
        </p:txBody>
      </p:sp>
      <p:pic>
        <p:nvPicPr>
          <p:cNvPr id="304" name="Google Shape;304;p32"/>
          <p:cNvPicPr preferRelativeResize="0"/>
          <p:nvPr/>
        </p:nvPicPr>
        <p:blipFill rotWithShape="1">
          <a:blip r:embed="rId3">
            <a:alphaModFix/>
          </a:blip>
          <a:srcRect/>
          <a:stretch/>
        </p:blipFill>
        <p:spPr>
          <a:xfrm>
            <a:off x="3814323" y="790994"/>
            <a:ext cx="2949547" cy="425725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3"/>
          <p:cNvSpPr txBox="1">
            <a:spLocks noGrp="1"/>
          </p:cNvSpPr>
          <p:nvPr>
            <p:ph type="body" idx="1"/>
          </p:nvPr>
        </p:nvSpPr>
        <p:spPr>
          <a:xfrm>
            <a:off x="129541" y="1059815"/>
            <a:ext cx="3413759" cy="381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F5F5F"/>
              </a:buClr>
              <a:buSzPts val="1800"/>
              <a:buFont typeface="Arial"/>
              <a:buNone/>
            </a:pPr>
            <a:r>
              <a:rPr lang="en-US" b="1"/>
              <a:t>Metal tile systems</a:t>
            </a:r>
            <a:endParaRPr/>
          </a:p>
          <a:p>
            <a:pPr marL="0" marR="0" lvl="0" indent="0" algn="l" rtl="0">
              <a:lnSpc>
                <a:spcPct val="100000"/>
              </a:lnSpc>
              <a:spcBef>
                <a:spcPts val="0"/>
              </a:spcBef>
              <a:spcAft>
                <a:spcPts val="0"/>
              </a:spcAft>
              <a:buClr>
                <a:srgbClr val="5F5F5F"/>
              </a:buClr>
              <a:buSzPts val="1800"/>
              <a:buFont typeface="Arial"/>
              <a:buNone/>
            </a:pPr>
            <a:endParaRPr b="1"/>
          </a:p>
          <a:p>
            <a:pPr marL="342900" lvl="0" indent="-342900" algn="l" rtl="0">
              <a:lnSpc>
                <a:spcPct val="100000"/>
              </a:lnSpc>
              <a:spcBef>
                <a:spcPts val="0"/>
              </a:spcBef>
              <a:spcAft>
                <a:spcPts val="0"/>
              </a:spcAft>
              <a:buClr>
                <a:schemeClr val="dk1"/>
              </a:buClr>
              <a:buSzPts val="1800"/>
              <a:buFont typeface="Noto Sans Symbols"/>
              <a:buChar char="▪"/>
            </a:pPr>
            <a:r>
              <a:rPr lang="en-US">
                <a:solidFill>
                  <a:schemeClr val="dk1"/>
                </a:solidFill>
              </a:rPr>
              <a:t>Stamped not roll-formed</a:t>
            </a:r>
            <a:endParaRPr/>
          </a:p>
          <a:p>
            <a:pPr marL="342900" lvl="0" indent="-342900" algn="l" rtl="0">
              <a:lnSpc>
                <a:spcPct val="100000"/>
              </a:lnSpc>
              <a:spcBef>
                <a:spcPts val="0"/>
              </a:spcBef>
              <a:spcAft>
                <a:spcPts val="0"/>
              </a:spcAft>
              <a:buClr>
                <a:schemeClr val="dk1"/>
              </a:buClr>
              <a:buSzPts val="1800"/>
              <a:buFont typeface="Noto Sans Symbols"/>
              <a:buChar char="▪"/>
            </a:pPr>
            <a:r>
              <a:rPr lang="en-US">
                <a:solidFill>
                  <a:schemeClr val="dk1"/>
                </a:solidFill>
              </a:rPr>
              <a:t>Straightforward installation </a:t>
            </a:r>
            <a:endParaRPr/>
          </a:p>
          <a:p>
            <a:pPr marL="342900" lvl="0" indent="-342900" algn="l" rtl="0">
              <a:lnSpc>
                <a:spcPct val="100000"/>
              </a:lnSpc>
              <a:spcBef>
                <a:spcPts val="0"/>
              </a:spcBef>
              <a:spcAft>
                <a:spcPts val="0"/>
              </a:spcAft>
              <a:buClr>
                <a:schemeClr val="dk1"/>
              </a:buClr>
              <a:buSzPts val="1800"/>
              <a:buFont typeface="Noto Sans Symbols"/>
              <a:buChar char="▪"/>
            </a:pPr>
            <a:r>
              <a:rPr lang="en-US">
                <a:solidFill>
                  <a:schemeClr val="dk1"/>
                </a:solidFill>
              </a:rPr>
              <a:t>Versatile and appealing for modern architectural design </a:t>
            </a:r>
            <a:endParaRPr/>
          </a:p>
          <a:p>
            <a:pPr marL="342900" lvl="0" indent="-342900" algn="l" rtl="0">
              <a:lnSpc>
                <a:spcPct val="100000"/>
              </a:lnSpc>
              <a:spcBef>
                <a:spcPts val="0"/>
              </a:spcBef>
              <a:spcAft>
                <a:spcPts val="0"/>
              </a:spcAft>
              <a:buClr>
                <a:schemeClr val="dk1"/>
              </a:buClr>
              <a:buSzPts val="1800"/>
              <a:buFont typeface="Noto Sans Symbols"/>
              <a:buChar char="▪"/>
            </a:pPr>
            <a:r>
              <a:rPr lang="en-US">
                <a:solidFill>
                  <a:schemeClr val="dk1"/>
                </a:solidFill>
              </a:rPr>
              <a:t>Combines durability and strength of metal with  elegance of tiles</a:t>
            </a:r>
            <a:endParaRPr/>
          </a:p>
          <a:p>
            <a:pPr marL="342900" lvl="0" indent="-342900" algn="l" rtl="0">
              <a:lnSpc>
                <a:spcPct val="100000"/>
              </a:lnSpc>
              <a:spcBef>
                <a:spcPts val="0"/>
              </a:spcBef>
              <a:spcAft>
                <a:spcPts val="0"/>
              </a:spcAft>
              <a:buClr>
                <a:schemeClr val="dk1"/>
              </a:buClr>
              <a:buSzPts val="1800"/>
              <a:buFont typeface="Noto Sans Symbols"/>
              <a:buChar char="▪"/>
            </a:pPr>
            <a:r>
              <a:rPr lang="en-US">
                <a:solidFill>
                  <a:schemeClr val="dk1"/>
                </a:solidFill>
              </a:rPr>
              <a:t>Customization:</a:t>
            </a:r>
            <a:endParaRPr/>
          </a:p>
          <a:p>
            <a:pPr marL="742950" lvl="1" indent="-285750" algn="l" rtl="0">
              <a:lnSpc>
                <a:spcPct val="100000"/>
              </a:lnSpc>
              <a:spcBef>
                <a:spcPts val="0"/>
              </a:spcBef>
              <a:spcAft>
                <a:spcPts val="0"/>
              </a:spcAft>
              <a:buClr>
                <a:schemeClr val="dk1"/>
              </a:buClr>
              <a:buSzPts val="1800"/>
              <a:buFont typeface="Noto Sans Symbols"/>
              <a:buChar char="▪"/>
            </a:pPr>
            <a:r>
              <a:rPr lang="en-US">
                <a:solidFill>
                  <a:schemeClr val="dk1"/>
                </a:solidFill>
                <a:latin typeface="arial"/>
                <a:ea typeface="arial"/>
                <a:cs typeface="arial"/>
                <a:sym typeface="arial"/>
              </a:rPr>
              <a:t>Color combinations</a:t>
            </a:r>
            <a:endParaRPr/>
          </a:p>
          <a:p>
            <a:pPr marL="742950" lvl="1" indent="-285750" algn="l" rtl="0">
              <a:lnSpc>
                <a:spcPct val="100000"/>
              </a:lnSpc>
              <a:spcBef>
                <a:spcPts val="0"/>
              </a:spcBef>
              <a:spcAft>
                <a:spcPts val="0"/>
              </a:spcAft>
              <a:buClr>
                <a:schemeClr val="dk1"/>
              </a:buClr>
              <a:buSzPts val="1800"/>
              <a:buFont typeface="Noto Sans Symbols"/>
              <a:buChar char="▪"/>
            </a:pPr>
            <a:r>
              <a:rPr lang="en-US">
                <a:solidFill>
                  <a:schemeClr val="dk1"/>
                </a:solidFill>
                <a:latin typeface="arial"/>
                <a:ea typeface="arial"/>
                <a:cs typeface="arial"/>
                <a:sym typeface="arial"/>
              </a:rPr>
              <a:t>Unique and personalized designs</a:t>
            </a:r>
            <a:endParaRPr/>
          </a:p>
          <a:p>
            <a:pPr marL="742950" lvl="1" indent="-171450" algn="l" rtl="0">
              <a:lnSpc>
                <a:spcPct val="100000"/>
              </a:lnSpc>
              <a:spcBef>
                <a:spcPts val="0"/>
              </a:spcBef>
              <a:spcAft>
                <a:spcPts val="0"/>
              </a:spcAft>
              <a:buClr>
                <a:srgbClr val="6986B7"/>
              </a:buClr>
              <a:buSzPts val="1800"/>
              <a:buFont typeface="Noto Sans Symbols"/>
              <a:buNone/>
            </a:pPr>
            <a:endParaRPr>
              <a:solidFill>
                <a:schemeClr val="dk1"/>
              </a:solidFill>
              <a:latin typeface="arial"/>
              <a:ea typeface="arial"/>
              <a:cs typeface="arial"/>
              <a:sym typeface="arial"/>
            </a:endParaRPr>
          </a:p>
        </p:txBody>
      </p:sp>
      <p:sp>
        <p:nvSpPr>
          <p:cNvPr id="311" name="Google Shape;311;p33"/>
          <p:cNvSpPr txBox="1">
            <a:spLocks noGrp="1"/>
          </p:cNvSpPr>
          <p:nvPr>
            <p:ph type="body" idx="2"/>
          </p:nvPr>
        </p:nvSpPr>
        <p:spPr>
          <a:xfrm>
            <a:off x="129540" y="95250"/>
            <a:ext cx="7928609" cy="530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1800"/>
              <a:buFont typeface="Helvetica Neue Light"/>
              <a:buNone/>
            </a:pPr>
            <a:r>
              <a:rPr lang="en-US" sz="1800"/>
              <a:t>Section 1: Types of architectural metal cladding and how they are applied</a:t>
            </a:r>
            <a:endParaRPr sz="1800">
              <a:latin typeface="Times New Roman"/>
              <a:ea typeface="Times New Roman"/>
              <a:cs typeface="Times New Roman"/>
              <a:sym typeface="Times New Roman"/>
            </a:endParaRPr>
          </a:p>
          <a:p>
            <a:pPr marL="0" lvl="0" indent="0" algn="l" rtl="0">
              <a:lnSpc>
                <a:spcPct val="100000"/>
              </a:lnSpc>
              <a:spcBef>
                <a:spcPts val="360"/>
              </a:spcBef>
              <a:spcAft>
                <a:spcPts val="0"/>
              </a:spcAft>
              <a:buClr>
                <a:schemeClr val="lt2"/>
              </a:buClr>
              <a:buSzPts val="1800"/>
              <a:buFont typeface="Helvetica Neue Light"/>
              <a:buNone/>
            </a:pPr>
            <a:endParaRPr sz="1800"/>
          </a:p>
        </p:txBody>
      </p:sp>
      <p:pic>
        <p:nvPicPr>
          <p:cNvPr id="312" name="Google Shape;312;p33"/>
          <p:cNvPicPr preferRelativeResize="0"/>
          <p:nvPr/>
        </p:nvPicPr>
        <p:blipFill rotWithShape="1">
          <a:blip r:embed="rId3">
            <a:alphaModFix/>
          </a:blip>
          <a:srcRect/>
          <a:stretch/>
        </p:blipFill>
        <p:spPr>
          <a:xfrm>
            <a:off x="3543300" y="1818454"/>
            <a:ext cx="5014071" cy="305136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34"/>
          <p:cNvSpPr txBox="1">
            <a:spLocks noGrp="1"/>
          </p:cNvSpPr>
          <p:nvPr>
            <p:ph type="body" idx="1"/>
          </p:nvPr>
        </p:nvSpPr>
        <p:spPr>
          <a:xfrm>
            <a:off x="129541" y="1059815"/>
            <a:ext cx="3965088" cy="381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5F5F5F"/>
              </a:buClr>
              <a:buSzPts val="1800"/>
              <a:buNone/>
            </a:pPr>
            <a:r>
              <a:rPr lang="en-US" b="1"/>
              <a:t>Tile project review</a:t>
            </a:r>
            <a:endParaRPr/>
          </a:p>
          <a:p>
            <a:pPr marL="0" lvl="0" indent="0" algn="l" rtl="0">
              <a:lnSpc>
                <a:spcPct val="100000"/>
              </a:lnSpc>
              <a:spcBef>
                <a:spcPts val="0"/>
              </a:spcBef>
              <a:spcAft>
                <a:spcPts val="0"/>
              </a:spcAft>
              <a:buClr>
                <a:srgbClr val="5F5F5F"/>
              </a:buClr>
              <a:buSzPts val="1800"/>
              <a:buNone/>
            </a:pPr>
            <a:endParaRPr b="1"/>
          </a:p>
          <a:p>
            <a:pPr marL="342900" lvl="0" indent="-342900" algn="l" rtl="0">
              <a:lnSpc>
                <a:spcPct val="100000"/>
              </a:lnSpc>
              <a:spcBef>
                <a:spcPts val="0"/>
              </a:spcBef>
              <a:spcAft>
                <a:spcPts val="0"/>
              </a:spcAft>
              <a:buClr>
                <a:srgbClr val="5F5F5F"/>
              </a:buClr>
              <a:buSzPts val="1800"/>
              <a:buFont typeface="Noto Sans Symbols"/>
              <a:buChar char="▪"/>
            </a:pPr>
            <a:r>
              <a:rPr lang="en-US"/>
              <a:t>Mosaic Apartments</a:t>
            </a:r>
            <a:endParaRPr/>
          </a:p>
        </p:txBody>
      </p:sp>
      <p:sp>
        <p:nvSpPr>
          <p:cNvPr id="319" name="Google Shape;319;p34"/>
          <p:cNvSpPr txBox="1">
            <a:spLocks noGrp="1"/>
          </p:cNvSpPr>
          <p:nvPr>
            <p:ph type="body" idx="2"/>
          </p:nvPr>
        </p:nvSpPr>
        <p:spPr>
          <a:xfrm>
            <a:off x="129540" y="95250"/>
            <a:ext cx="7686591" cy="530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1800"/>
              <a:buFont typeface="Helvetica Neue Light"/>
              <a:buNone/>
            </a:pPr>
            <a:r>
              <a:rPr lang="en-US" sz="1800"/>
              <a:t>Section 1: Types of architectural metal cladding and how they are applied</a:t>
            </a:r>
            <a:endParaRPr sz="1800">
              <a:latin typeface="Times New Roman"/>
              <a:ea typeface="Times New Roman"/>
              <a:cs typeface="Times New Roman"/>
              <a:sym typeface="Times New Roman"/>
            </a:endParaRPr>
          </a:p>
          <a:p>
            <a:pPr marL="0" lvl="0" indent="0" algn="l" rtl="0">
              <a:lnSpc>
                <a:spcPct val="100000"/>
              </a:lnSpc>
              <a:spcBef>
                <a:spcPts val="360"/>
              </a:spcBef>
              <a:spcAft>
                <a:spcPts val="0"/>
              </a:spcAft>
              <a:buClr>
                <a:schemeClr val="lt2"/>
              </a:buClr>
              <a:buSzPts val="1800"/>
              <a:buFont typeface="Helvetica Neue Light"/>
              <a:buNone/>
            </a:pPr>
            <a:endParaRPr sz="1800"/>
          </a:p>
        </p:txBody>
      </p:sp>
      <p:pic>
        <p:nvPicPr>
          <p:cNvPr id="320" name="Google Shape;320;p34"/>
          <p:cNvPicPr preferRelativeResize="0"/>
          <p:nvPr/>
        </p:nvPicPr>
        <p:blipFill rotWithShape="1">
          <a:blip r:embed="rId3">
            <a:alphaModFix/>
          </a:blip>
          <a:srcRect/>
          <a:stretch/>
        </p:blipFill>
        <p:spPr>
          <a:xfrm>
            <a:off x="2702859" y="1578909"/>
            <a:ext cx="5181262" cy="346934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35"/>
          <p:cNvSpPr txBox="1">
            <a:spLocks noGrp="1"/>
          </p:cNvSpPr>
          <p:nvPr>
            <p:ph type="body" idx="1"/>
          </p:nvPr>
        </p:nvSpPr>
        <p:spPr>
          <a:xfrm>
            <a:off x="129541" y="1059815"/>
            <a:ext cx="3965088" cy="381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5F5F5F"/>
              </a:buClr>
              <a:buSzPts val="1800"/>
              <a:buNone/>
            </a:pPr>
            <a:r>
              <a:rPr lang="en-US" b="1"/>
              <a:t>Tile project review</a:t>
            </a:r>
            <a:endParaRPr/>
          </a:p>
          <a:p>
            <a:pPr marL="0" lvl="0" indent="0" algn="l" rtl="0">
              <a:lnSpc>
                <a:spcPct val="100000"/>
              </a:lnSpc>
              <a:spcBef>
                <a:spcPts val="0"/>
              </a:spcBef>
              <a:spcAft>
                <a:spcPts val="0"/>
              </a:spcAft>
              <a:buClr>
                <a:srgbClr val="5F5F5F"/>
              </a:buClr>
              <a:buSzPts val="1800"/>
              <a:buNone/>
            </a:pPr>
            <a:endParaRPr b="1"/>
          </a:p>
          <a:p>
            <a:pPr marL="342900" lvl="0" indent="-342900" algn="l" rtl="0">
              <a:lnSpc>
                <a:spcPct val="100000"/>
              </a:lnSpc>
              <a:spcBef>
                <a:spcPts val="0"/>
              </a:spcBef>
              <a:spcAft>
                <a:spcPts val="0"/>
              </a:spcAft>
              <a:buClr>
                <a:srgbClr val="5F5F5F"/>
              </a:buClr>
              <a:buSzPts val="1800"/>
              <a:buFont typeface="Noto Sans Symbols"/>
              <a:buChar char="▪"/>
            </a:pPr>
            <a:r>
              <a:rPr lang="en-US"/>
              <a:t>NISD Natatorium Aquatic Center</a:t>
            </a:r>
            <a:endParaRPr/>
          </a:p>
        </p:txBody>
      </p:sp>
      <p:sp>
        <p:nvSpPr>
          <p:cNvPr id="327" name="Google Shape;327;p35"/>
          <p:cNvSpPr txBox="1">
            <a:spLocks noGrp="1"/>
          </p:cNvSpPr>
          <p:nvPr>
            <p:ph type="body" idx="2"/>
          </p:nvPr>
        </p:nvSpPr>
        <p:spPr>
          <a:xfrm>
            <a:off x="129540" y="95250"/>
            <a:ext cx="7686591" cy="530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1800"/>
              <a:buFont typeface="Helvetica Neue Light"/>
              <a:buNone/>
            </a:pPr>
            <a:r>
              <a:rPr lang="en-US" sz="1800"/>
              <a:t>Section 1: Types of architectural metal cladding and how they are applied</a:t>
            </a:r>
            <a:endParaRPr sz="1800">
              <a:latin typeface="Times New Roman"/>
              <a:ea typeface="Times New Roman"/>
              <a:cs typeface="Times New Roman"/>
              <a:sym typeface="Times New Roman"/>
            </a:endParaRPr>
          </a:p>
          <a:p>
            <a:pPr marL="0" lvl="0" indent="0" algn="l" rtl="0">
              <a:lnSpc>
                <a:spcPct val="100000"/>
              </a:lnSpc>
              <a:spcBef>
                <a:spcPts val="360"/>
              </a:spcBef>
              <a:spcAft>
                <a:spcPts val="0"/>
              </a:spcAft>
              <a:buClr>
                <a:schemeClr val="lt2"/>
              </a:buClr>
              <a:buSzPts val="1800"/>
              <a:buFont typeface="Helvetica Neue Light"/>
              <a:buNone/>
            </a:pPr>
            <a:endParaRPr sz="1800"/>
          </a:p>
        </p:txBody>
      </p:sp>
      <p:pic>
        <p:nvPicPr>
          <p:cNvPr id="328" name="Google Shape;328;p35"/>
          <p:cNvPicPr preferRelativeResize="0"/>
          <p:nvPr/>
        </p:nvPicPr>
        <p:blipFill rotWithShape="1">
          <a:blip r:embed="rId3">
            <a:alphaModFix/>
          </a:blip>
          <a:srcRect/>
          <a:stretch/>
        </p:blipFill>
        <p:spPr>
          <a:xfrm>
            <a:off x="1061439" y="1992144"/>
            <a:ext cx="5413319" cy="307380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36"/>
          <p:cNvSpPr txBox="1">
            <a:spLocks noGrp="1"/>
          </p:cNvSpPr>
          <p:nvPr>
            <p:ph type="body" idx="1"/>
          </p:nvPr>
        </p:nvSpPr>
        <p:spPr>
          <a:xfrm>
            <a:off x="129541" y="1059815"/>
            <a:ext cx="3965088" cy="381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5F5F5F"/>
              </a:buClr>
              <a:buSzPts val="1800"/>
              <a:buNone/>
            </a:pPr>
            <a:r>
              <a:rPr lang="en-US" b="1"/>
              <a:t>Tile project review</a:t>
            </a:r>
            <a:endParaRPr/>
          </a:p>
          <a:p>
            <a:pPr marL="0" lvl="0" indent="0" algn="l" rtl="0">
              <a:lnSpc>
                <a:spcPct val="100000"/>
              </a:lnSpc>
              <a:spcBef>
                <a:spcPts val="0"/>
              </a:spcBef>
              <a:spcAft>
                <a:spcPts val="0"/>
              </a:spcAft>
              <a:buClr>
                <a:srgbClr val="5F5F5F"/>
              </a:buClr>
              <a:buSzPts val="1800"/>
              <a:buNone/>
            </a:pPr>
            <a:endParaRPr b="1"/>
          </a:p>
          <a:p>
            <a:pPr marL="342900" lvl="0" indent="-342900" algn="l" rtl="0">
              <a:lnSpc>
                <a:spcPct val="100000"/>
              </a:lnSpc>
              <a:spcBef>
                <a:spcPts val="0"/>
              </a:spcBef>
              <a:spcAft>
                <a:spcPts val="0"/>
              </a:spcAft>
              <a:buClr>
                <a:srgbClr val="5F5F5F"/>
              </a:buClr>
              <a:buSzPts val="1800"/>
              <a:buFont typeface="Noto Sans Symbols"/>
              <a:buChar char="▪"/>
            </a:pPr>
            <a:r>
              <a:rPr lang="en-US"/>
              <a:t>Children’s Museum + Theatre</a:t>
            </a:r>
            <a:endParaRPr/>
          </a:p>
        </p:txBody>
      </p:sp>
      <p:sp>
        <p:nvSpPr>
          <p:cNvPr id="335" name="Google Shape;335;p36"/>
          <p:cNvSpPr txBox="1">
            <a:spLocks noGrp="1"/>
          </p:cNvSpPr>
          <p:nvPr>
            <p:ph type="body" idx="2"/>
          </p:nvPr>
        </p:nvSpPr>
        <p:spPr>
          <a:xfrm>
            <a:off x="129540" y="95250"/>
            <a:ext cx="7686591" cy="530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1800"/>
              <a:buFont typeface="Helvetica Neue Light"/>
              <a:buNone/>
            </a:pPr>
            <a:r>
              <a:rPr lang="en-US" sz="1800"/>
              <a:t>Section 1: Types of architectural metal cladding and how they are applied</a:t>
            </a:r>
            <a:endParaRPr sz="1800">
              <a:latin typeface="Times New Roman"/>
              <a:ea typeface="Times New Roman"/>
              <a:cs typeface="Times New Roman"/>
              <a:sym typeface="Times New Roman"/>
            </a:endParaRPr>
          </a:p>
          <a:p>
            <a:pPr marL="0" lvl="0" indent="0" algn="l" rtl="0">
              <a:lnSpc>
                <a:spcPct val="100000"/>
              </a:lnSpc>
              <a:spcBef>
                <a:spcPts val="360"/>
              </a:spcBef>
              <a:spcAft>
                <a:spcPts val="0"/>
              </a:spcAft>
              <a:buClr>
                <a:schemeClr val="lt2"/>
              </a:buClr>
              <a:buSzPts val="1800"/>
              <a:buFont typeface="Helvetica Neue Light"/>
              <a:buNone/>
            </a:pPr>
            <a:endParaRPr sz="1800"/>
          </a:p>
        </p:txBody>
      </p:sp>
      <p:pic>
        <p:nvPicPr>
          <p:cNvPr id="336" name="Google Shape;336;p36"/>
          <p:cNvPicPr preferRelativeResize="0"/>
          <p:nvPr/>
        </p:nvPicPr>
        <p:blipFill rotWithShape="1">
          <a:blip r:embed="rId3">
            <a:alphaModFix/>
          </a:blip>
          <a:srcRect/>
          <a:stretch/>
        </p:blipFill>
        <p:spPr>
          <a:xfrm>
            <a:off x="1428217" y="2022567"/>
            <a:ext cx="5987835" cy="302568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37"/>
          <p:cNvSpPr txBox="1">
            <a:spLocks noGrp="1"/>
          </p:cNvSpPr>
          <p:nvPr>
            <p:ph type="body" idx="1"/>
          </p:nvPr>
        </p:nvSpPr>
        <p:spPr>
          <a:xfrm>
            <a:off x="129541" y="1059815"/>
            <a:ext cx="3965088" cy="381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5F5F5F"/>
              </a:buClr>
              <a:buSzPts val="1800"/>
              <a:buNone/>
            </a:pPr>
            <a:r>
              <a:rPr lang="en-US" b="1"/>
              <a:t>Tile project review</a:t>
            </a:r>
            <a:endParaRPr/>
          </a:p>
          <a:p>
            <a:pPr marL="0" lvl="0" indent="0" algn="l" rtl="0">
              <a:lnSpc>
                <a:spcPct val="100000"/>
              </a:lnSpc>
              <a:spcBef>
                <a:spcPts val="0"/>
              </a:spcBef>
              <a:spcAft>
                <a:spcPts val="0"/>
              </a:spcAft>
              <a:buClr>
                <a:srgbClr val="5F5F5F"/>
              </a:buClr>
              <a:buSzPts val="1800"/>
              <a:buNone/>
            </a:pPr>
            <a:endParaRPr b="1"/>
          </a:p>
          <a:p>
            <a:pPr marL="342900" lvl="0" indent="-342900" algn="l" rtl="0">
              <a:lnSpc>
                <a:spcPct val="100000"/>
              </a:lnSpc>
              <a:spcBef>
                <a:spcPts val="0"/>
              </a:spcBef>
              <a:spcAft>
                <a:spcPts val="0"/>
              </a:spcAft>
              <a:buClr>
                <a:srgbClr val="5F5F5F"/>
              </a:buClr>
              <a:buSzPts val="1800"/>
              <a:buFont typeface="Noto Sans Symbols"/>
              <a:buChar char="▪"/>
            </a:pPr>
            <a:r>
              <a:rPr lang="en-US"/>
              <a:t>Deignan House</a:t>
            </a:r>
            <a:endParaRPr/>
          </a:p>
        </p:txBody>
      </p:sp>
      <p:sp>
        <p:nvSpPr>
          <p:cNvPr id="343" name="Google Shape;343;p37"/>
          <p:cNvSpPr txBox="1">
            <a:spLocks noGrp="1"/>
          </p:cNvSpPr>
          <p:nvPr>
            <p:ph type="body" idx="2"/>
          </p:nvPr>
        </p:nvSpPr>
        <p:spPr>
          <a:xfrm>
            <a:off x="129540" y="95250"/>
            <a:ext cx="7686591" cy="530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1800"/>
              <a:buFont typeface="Helvetica Neue Light"/>
              <a:buNone/>
            </a:pPr>
            <a:r>
              <a:rPr lang="en-US" sz="1800"/>
              <a:t>Section 1: Types of architectural metal cladding and how they are applied</a:t>
            </a:r>
            <a:endParaRPr sz="1800">
              <a:latin typeface="Times New Roman"/>
              <a:ea typeface="Times New Roman"/>
              <a:cs typeface="Times New Roman"/>
              <a:sym typeface="Times New Roman"/>
            </a:endParaRPr>
          </a:p>
          <a:p>
            <a:pPr marL="0" lvl="0" indent="0" algn="l" rtl="0">
              <a:lnSpc>
                <a:spcPct val="100000"/>
              </a:lnSpc>
              <a:spcBef>
                <a:spcPts val="360"/>
              </a:spcBef>
              <a:spcAft>
                <a:spcPts val="0"/>
              </a:spcAft>
              <a:buClr>
                <a:schemeClr val="lt2"/>
              </a:buClr>
              <a:buSzPts val="1800"/>
              <a:buFont typeface="Helvetica Neue Light"/>
              <a:buNone/>
            </a:pPr>
            <a:endParaRPr sz="1800"/>
          </a:p>
        </p:txBody>
      </p:sp>
      <p:pic>
        <p:nvPicPr>
          <p:cNvPr id="344" name="Google Shape;344;p37"/>
          <p:cNvPicPr preferRelativeResize="0"/>
          <p:nvPr/>
        </p:nvPicPr>
        <p:blipFill rotWithShape="1">
          <a:blip r:embed="rId3">
            <a:alphaModFix/>
          </a:blip>
          <a:srcRect/>
          <a:stretch/>
        </p:blipFill>
        <p:spPr>
          <a:xfrm>
            <a:off x="2263025" y="1559606"/>
            <a:ext cx="5572695" cy="348864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38"/>
          <p:cNvSpPr txBox="1">
            <a:spLocks noGrp="1"/>
          </p:cNvSpPr>
          <p:nvPr>
            <p:ph type="body" idx="1"/>
          </p:nvPr>
        </p:nvSpPr>
        <p:spPr>
          <a:xfrm>
            <a:off x="129542" y="1059815"/>
            <a:ext cx="4086112" cy="381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5F5F5F"/>
              </a:buClr>
              <a:buSzPts val="1800"/>
              <a:buNone/>
            </a:pPr>
            <a:r>
              <a:rPr lang="en-US" b="1"/>
              <a:t>Perforated metal</a:t>
            </a:r>
            <a:endParaRPr/>
          </a:p>
          <a:p>
            <a:pPr marL="0" lvl="0" indent="0" algn="l" rtl="0">
              <a:lnSpc>
                <a:spcPct val="100000"/>
              </a:lnSpc>
              <a:spcBef>
                <a:spcPts val="0"/>
              </a:spcBef>
              <a:spcAft>
                <a:spcPts val="0"/>
              </a:spcAft>
              <a:buClr>
                <a:srgbClr val="5F5F5F"/>
              </a:buClr>
              <a:buSzPts val="1800"/>
              <a:buNone/>
            </a:pPr>
            <a:endParaRPr b="1"/>
          </a:p>
          <a:p>
            <a:pPr marL="342900" lvl="0" indent="-342900" algn="l" rtl="0">
              <a:lnSpc>
                <a:spcPct val="100000"/>
              </a:lnSpc>
              <a:spcBef>
                <a:spcPts val="0"/>
              </a:spcBef>
              <a:spcAft>
                <a:spcPts val="0"/>
              </a:spcAft>
              <a:buClr>
                <a:srgbClr val="5F5F5F"/>
              </a:buClr>
              <a:buSzPts val="1800"/>
              <a:buFont typeface="Noto Sans Symbols"/>
              <a:buChar char="▪"/>
            </a:pPr>
            <a:r>
              <a:rPr lang="en-US"/>
              <a:t>Innovative architectural tool</a:t>
            </a:r>
            <a:endParaRPr/>
          </a:p>
          <a:p>
            <a:pPr marL="342900" lvl="0" indent="-342900" algn="l" rtl="0">
              <a:lnSpc>
                <a:spcPct val="100000"/>
              </a:lnSpc>
              <a:spcBef>
                <a:spcPts val="0"/>
              </a:spcBef>
              <a:spcAft>
                <a:spcPts val="0"/>
              </a:spcAft>
              <a:buClr>
                <a:srgbClr val="5F5F5F"/>
              </a:buClr>
              <a:buSzPts val="1800"/>
              <a:buFont typeface="Noto Sans Symbols"/>
              <a:buChar char="▪"/>
            </a:pPr>
            <a:r>
              <a:rPr lang="en-US"/>
              <a:t>Functionality and aesthetic appeal </a:t>
            </a:r>
            <a:endParaRPr/>
          </a:p>
          <a:p>
            <a:pPr marL="342900" lvl="0" indent="-342900" algn="l" rtl="0">
              <a:lnSpc>
                <a:spcPct val="100000"/>
              </a:lnSpc>
              <a:spcBef>
                <a:spcPts val="0"/>
              </a:spcBef>
              <a:spcAft>
                <a:spcPts val="0"/>
              </a:spcAft>
              <a:buClr>
                <a:srgbClr val="5F5F5F"/>
              </a:buClr>
              <a:buSzPts val="1800"/>
              <a:buFont typeface="Noto Sans Symbols"/>
              <a:buChar char="▪"/>
            </a:pPr>
            <a:r>
              <a:rPr lang="en-US"/>
              <a:t>Precisely created perforations </a:t>
            </a:r>
            <a:endParaRPr/>
          </a:p>
          <a:p>
            <a:pPr marL="342900" lvl="0" indent="-342900" algn="l" rtl="0">
              <a:lnSpc>
                <a:spcPct val="100000"/>
              </a:lnSpc>
              <a:spcBef>
                <a:spcPts val="0"/>
              </a:spcBef>
              <a:spcAft>
                <a:spcPts val="0"/>
              </a:spcAft>
              <a:buClr>
                <a:srgbClr val="5F5F5F"/>
              </a:buClr>
              <a:buSzPts val="1800"/>
              <a:buFont typeface="Noto Sans Symbols"/>
              <a:buChar char="▪"/>
            </a:pPr>
            <a:r>
              <a:rPr lang="en-US"/>
              <a:t>Visually striking patterns</a:t>
            </a:r>
            <a:endParaRPr/>
          </a:p>
          <a:p>
            <a:pPr marL="342900" lvl="0" indent="-342900" algn="l" rtl="0">
              <a:lnSpc>
                <a:spcPct val="100000"/>
              </a:lnSpc>
              <a:spcBef>
                <a:spcPts val="0"/>
              </a:spcBef>
              <a:spcAft>
                <a:spcPts val="0"/>
              </a:spcAft>
              <a:buClr>
                <a:srgbClr val="5F5F5F"/>
              </a:buClr>
              <a:buSzPts val="1800"/>
              <a:buFont typeface="Noto Sans Symbols"/>
              <a:buChar char="▪"/>
            </a:pPr>
            <a:r>
              <a:rPr lang="en-US"/>
              <a:t>Perforations’ many purposes:</a:t>
            </a:r>
            <a:endParaRPr/>
          </a:p>
          <a:p>
            <a:pPr marL="742950" lvl="1" indent="-285750" algn="l" rtl="0">
              <a:lnSpc>
                <a:spcPct val="100000"/>
              </a:lnSpc>
              <a:spcBef>
                <a:spcPts val="0"/>
              </a:spcBef>
              <a:spcAft>
                <a:spcPts val="0"/>
              </a:spcAft>
              <a:buClr>
                <a:srgbClr val="6986B7"/>
              </a:buClr>
              <a:buSzPts val="1600"/>
              <a:buFont typeface="Noto Sans Symbols"/>
              <a:buChar char="▪"/>
            </a:pPr>
            <a:r>
              <a:rPr lang="en-US" sz="1600">
                <a:latin typeface="arial"/>
                <a:ea typeface="arial"/>
                <a:cs typeface="arial"/>
                <a:sym typeface="arial"/>
              </a:rPr>
              <a:t>Enhancing ventilation</a:t>
            </a:r>
            <a:endParaRPr/>
          </a:p>
          <a:p>
            <a:pPr marL="742950" lvl="1" indent="-285750" algn="l" rtl="0">
              <a:lnSpc>
                <a:spcPct val="100000"/>
              </a:lnSpc>
              <a:spcBef>
                <a:spcPts val="0"/>
              </a:spcBef>
              <a:spcAft>
                <a:spcPts val="0"/>
              </a:spcAft>
              <a:buClr>
                <a:srgbClr val="6986B7"/>
              </a:buClr>
              <a:buSzPts val="1600"/>
              <a:buFont typeface="Noto Sans Symbols"/>
              <a:buChar char="▪"/>
            </a:pPr>
            <a:r>
              <a:rPr lang="en-US" sz="1600">
                <a:latin typeface="arial"/>
                <a:ea typeface="arial"/>
                <a:cs typeface="arial"/>
                <a:sym typeface="arial"/>
              </a:rPr>
              <a:t>Providing natural light diffusion</a:t>
            </a:r>
            <a:endParaRPr/>
          </a:p>
          <a:p>
            <a:pPr marL="742950" lvl="1" indent="-285750" algn="l" rtl="0">
              <a:lnSpc>
                <a:spcPct val="100000"/>
              </a:lnSpc>
              <a:spcBef>
                <a:spcPts val="0"/>
              </a:spcBef>
              <a:spcAft>
                <a:spcPts val="0"/>
              </a:spcAft>
              <a:buClr>
                <a:srgbClr val="6986B7"/>
              </a:buClr>
              <a:buSzPts val="1600"/>
              <a:buFont typeface="Noto Sans Symbols"/>
              <a:buChar char="▪"/>
            </a:pPr>
            <a:r>
              <a:rPr lang="en-US" sz="1600">
                <a:latin typeface="arial"/>
                <a:ea typeface="arial"/>
                <a:cs typeface="arial"/>
                <a:sym typeface="arial"/>
              </a:rPr>
              <a:t>Reducing noise transmission</a:t>
            </a:r>
            <a:endParaRPr/>
          </a:p>
          <a:p>
            <a:pPr marL="742950" lvl="1" indent="-285750" algn="l" rtl="0">
              <a:lnSpc>
                <a:spcPct val="100000"/>
              </a:lnSpc>
              <a:spcBef>
                <a:spcPts val="0"/>
              </a:spcBef>
              <a:spcAft>
                <a:spcPts val="0"/>
              </a:spcAft>
              <a:buClr>
                <a:srgbClr val="6986B7"/>
              </a:buClr>
              <a:buSzPts val="1600"/>
              <a:buFont typeface="Noto Sans Symbols"/>
              <a:buChar char="▪"/>
            </a:pPr>
            <a:r>
              <a:rPr lang="en-US" sz="1600">
                <a:latin typeface="arial"/>
                <a:ea typeface="arial"/>
                <a:cs typeface="arial"/>
                <a:sym typeface="arial"/>
              </a:rPr>
              <a:t>Disguising eyesores</a:t>
            </a:r>
            <a:endParaRPr/>
          </a:p>
          <a:p>
            <a:pPr marL="742950" lvl="1" indent="-285750" algn="l" rtl="0">
              <a:lnSpc>
                <a:spcPct val="100000"/>
              </a:lnSpc>
              <a:spcBef>
                <a:spcPts val="0"/>
              </a:spcBef>
              <a:spcAft>
                <a:spcPts val="0"/>
              </a:spcAft>
              <a:buClr>
                <a:srgbClr val="6986B7"/>
              </a:buClr>
              <a:buSzPts val="1600"/>
              <a:buFont typeface="Noto Sans Symbols"/>
              <a:buChar char="▪"/>
            </a:pPr>
            <a:r>
              <a:rPr lang="en-US" sz="1600">
                <a:latin typeface="arial"/>
                <a:ea typeface="arial"/>
                <a:cs typeface="arial"/>
                <a:sym typeface="arial"/>
              </a:rPr>
              <a:t>Architectural flair</a:t>
            </a:r>
            <a:endParaRPr/>
          </a:p>
          <a:p>
            <a:pPr marL="342900" lvl="0" indent="-228600" algn="l" rtl="0">
              <a:lnSpc>
                <a:spcPct val="100000"/>
              </a:lnSpc>
              <a:spcBef>
                <a:spcPts val="0"/>
              </a:spcBef>
              <a:spcAft>
                <a:spcPts val="0"/>
              </a:spcAft>
              <a:buClr>
                <a:srgbClr val="5F5F5F"/>
              </a:buClr>
              <a:buSzPts val="1800"/>
              <a:buFont typeface="Noto Sans Symbols"/>
              <a:buNone/>
            </a:pPr>
            <a:endParaRPr/>
          </a:p>
          <a:p>
            <a:pPr marL="342900" lvl="0" indent="-228600" algn="l" rtl="0">
              <a:lnSpc>
                <a:spcPct val="100000"/>
              </a:lnSpc>
              <a:spcBef>
                <a:spcPts val="0"/>
              </a:spcBef>
              <a:spcAft>
                <a:spcPts val="0"/>
              </a:spcAft>
              <a:buClr>
                <a:srgbClr val="5F5F5F"/>
              </a:buClr>
              <a:buSzPts val="1800"/>
              <a:buFont typeface="Noto Sans Symbols"/>
              <a:buNone/>
            </a:pPr>
            <a:endParaRPr b="1"/>
          </a:p>
          <a:p>
            <a:pPr marL="0" marR="0" lvl="0" indent="0" algn="l" rtl="0">
              <a:lnSpc>
                <a:spcPct val="100000"/>
              </a:lnSpc>
              <a:spcBef>
                <a:spcPts val="0"/>
              </a:spcBef>
              <a:spcAft>
                <a:spcPts val="0"/>
              </a:spcAft>
              <a:buClr>
                <a:srgbClr val="5F5F5F"/>
              </a:buClr>
              <a:buSzPts val="1800"/>
              <a:buFont typeface="Arial"/>
              <a:buNone/>
            </a:pPr>
            <a:endParaRPr/>
          </a:p>
        </p:txBody>
      </p:sp>
      <p:sp>
        <p:nvSpPr>
          <p:cNvPr id="351" name="Google Shape;351;p38"/>
          <p:cNvSpPr txBox="1">
            <a:spLocks noGrp="1"/>
          </p:cNvSpPr>
          <p:nvPr>
            <p:ph type="body" idx="2"/>
          </p:nvPr>
        </p:nvSpPr>
        <p:spPr>
          <a:xfrm>
            <a:off x="129541" y="94475"/>
            <a:ext cx="7785734" cy="530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1800"/>
              <a:buFont typeface="Helvetica Neue Light"/>
              <a:buNone/>
            </a:pPr>
            <a:r>
              <a:rPr lang="en-US" sz="1800"/>
              <a:t>Section 1: Types of architectural metal cladding and how they are applied</a:t>
            </a:r>
            <a:endParaRPr sz="1800">
              <a:latin typeface="Times New Roman"/>
              <a:ea typeface="Times New Roman"/>
              <a:cs typeface="Times New Roman"/>
              <a:sym typeface="Times New Roman"/>
            </a:endParaRPr>
          </a:p>
          <a:p>
            <a:pPr marL="0" lvl="0" indent="0" algn="l" rtl="0">
              <a:lnSpc>
                <a:spcPct val="100000"/>
              </a:lnSpc>
              <a:spcBef>
                <a:spcPts val="360"/>
              </a:spcBef>
              <a:spcAft>
                <a:spcPts val="0"/>
              </a:spcAft>
              <a:buClr>
                <a:schemeClr val="lt2"/>
              </a:buClr>
              <a:buSzPts val="1800"/>
              <a:buFont typeface="Helvetica Neue Light"/>
              <a:buNone/>
            </a:pPr>
            <a:endParaRPr sz="1800"/>
          </a:p>
        </p:txBody>
      </p:sp>
      <p:pic>
        <p:nvPicPr>
          <p:cNvPr id="352" name="Google Shape;352;p38"/>
          <p:cNvPicPr preferRelativeResize="0"/>
          <p:nvPr/>
        </p:nvPicPr>
        <p:blipFill rotWithShape="1">
          <a:blip r:embed="rId3">
            <a:alphaModFix/>
          </a:blip>
          <a:srcRect t="17743" r="11658"/>
          <a:stretch/>
        </p:blipFill>
        <p:spPr>
          <a:xfrm>
            <a:off x="4144582" y="1059815"/>
            <a:ext cx="3491479" cy="39081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39"/>
          <p:cNvSpPr txBox="1">
            <a:spLocks noGrp="1"/>
          </p:cNvSpPr>
          <p:nvPr>
            <p:ph type="body" idx="1"/>
          </p:nvPr>
        </p:nvSpPr>
        <p:spPr>
          <a:xfrm>
            <a:off x="129541" y="1059815"/>
            <a:ext cx="3823712" cy="381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F5F5F"/>
              </a:buClr>
              <a:buSzPts val="1800"/>
              <a:buFont typeface="Arial"/>
              <a:buNone/>
            </a:pPr>
            <a:r>
              <a:rPr lang="en-US" b="1"/>
              <a:t>Hole sizes</a:t>
            </a:r>
            <a:endParaRPr/>
          </a:p>
          <a:p>
            <a:pPr marL="0" marR="0" lvl="0" indent="0" algn="l" rtl="0">
              <a:lnSpc>
                <a:spcPct val="100000"/>
              </a:lnSpc>
              <a:spcBef>
                <a:spcPts val="0"/>
              </a:spcBef>
              <a:spcAft>
                <a:spcPts val="0"/>
              </a:spcAft>
              <a:buClr>
                <a:srgbClr val="5F5F5F"/>
              </a:buClr>
              <a:buSzPts val="1800"/>
              <a:buFont typeface="Arial"/>
              <a:buNone/>
            </a:pPr>
            <a:endParaRPr b="1"/>
          </a:p>
          <a:p>
            <a:pPr marL="342900" lvl="0" indent="-342900" algn="l" rtl="0">
              <a:lnSpc>
                <a:spcPct val="100000"/>
              </a:lnSpc>
              <a:spcBef>
                <a:spcPts val="0"/>
              </a:spcBef>
              <a:spcAft>
                <a:spcPts val="0"/>
              </a:spcAft>
              <a:buClr>
                <a:srgbClr val="5F5F5F"/>
              </a:buClr>
              <a:buSzPts val="1800"/>
              <a:buFont typeface="Noto Sans Symbols"/>
              <a:buChar char="▪"/>
            </a:pPr>
            <a:r>
              <a:rPr lang="en-US"/>
              <a:t>Varying the hole size allows for different aesthetic effects and functional purposes </a:t>
            </a:r>
            <a:endParaRPr/>
          </a:p>
          <a:p>
            <a:pPr marL="342900" lvl="0" indent="-342900" algn="l" rtl="0">
              <a:lnSpc>
                <a:spcPct val="100000"/>
              </a:lnSpc>
              <a:spcBef>
                <a:spcPts val="0"/>
              </a:spcBef>
              <a:spcAft>
                <a:spcPts val="0"/>
              </a:spcAft>
              <a:buClr>
                <a:srgbClr val="5F5F5F"/>
              </a:buClr>
              <a:buSzPts val="1800"/>
              <a:buFont typeface="Noto Sans Symbols"/>
              <a:buChar char="▪"/>
            </a:pPr>
            <a:r>
              <a:rPr lang="en-US"/>
              <a:t>Smaller holes can create visually appealing patterns or textures on surfaces like walls or ceilings </a:t>
            </a:r>
            <a:endParaRPr/>
          </a:p>
          <a:p>
            <a:pPr marL="342900" lvl="0" indent="-342900" algn="l" rtl="0">
              <a:lnSpc>
                <a:spcPct val="100000"/>
              </a:lnSpc>
              <a:spcBef>
                <a:spcPts val="0"/>
              </a:spcBef>
              <a:spcAft>
                <a:spcPts val="0"/>
              </a:spcAft>
              <a:buClr>
                <a:srgbClr val="5F5F5F"/>
              </a:buClr>
              <a:buSzPts val="1800"/>
              <a:buFont typeface="Noto Sans Symbols"/>
              <a:buChar char="▪"/>
            </a:pPr>
            <a:r>
              <a:rPr lang="en-US"/>
              <a:t>Larger holes can be used for ventilation or light diffusion in architectural designs </a:t>
            </a:r>
            <a:endParaRPr/>
          </a:p>
          <a:p>
            <a:pPr marL="342900" lvl="0" indent="-342900" algn="l" rtl="0">
              <a:lnSpc>
                <a:spcPct val="100000"/>
              </a:lnSpc>
              <a:spcBef>
                <a:spcPts val="0"/>
              </a:spcBef>
              <a:spcAft>
                <a:spcPts val="0"/>
              </a:spcAft>
              <a:buClr>
                <a:srgbClr val="5F5F5F"/>
              </a:buClr>
              <a:buSzPts val="1800"/>
              <a:buFont typeface="Noto Sans Symbols"/>
              <a:buChar char="▪"/>
            </a:pPr>
            <a:r>
              <a:rPr lang="en-US"/>
              <a:t>Hole size enables customization and adaptability</a:t>
            </a:r>
            <a:endParaRPr/>
          </a:p>
          <a:p>
            <a:pPr marL="342900" lvl="0" indent="-228600" algn="l" rtl="0">
              <a:lnSpc>
                <a:spcPct val="100000"/>
              </a:lnSpc>
              <a:spcBef>
                <a:spcPts val="0"/>
              </a:spcBef>
              <a:spcAft>
                <a:spcPts val="0"/>
              </a:spcAft>
              <a:buClr>
                <a:srgbClr val="5F5F5F"/>
              </a:buClr>
              <a:buSzPts val="1800"/>
              <a:buFont typeface="Noto Sans Symbols"/>
              <a:buNone/>
            </a:pPr>
            <a:endParaRPr b="1"/>
          </a:p>
        </p:txBody>
      </p:sp>
      <p:sp>
        <p:nvSpPr>
          <p:cNvPr id="358" name="Google Shape;358;p39"/>
          <p:cNvSpPr txBox="1">
            <a:spLocks noGrp="1"/>
          </p:cNvSpPr>
          <p:nvPr>
            <p:ph type="body" idx="2"/>
          </p:nvPr>
        </p:nvSpPr>
        <p:spPr>
          <a:xfrm>
            <a:off x="129541" y="95250"/>
            <a:ext cx="8014334" cy="530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1800"/>
              <a:buFont typeface="Helvetica Neue Light"/>
              <a:buNone/>
            </a:pPr>
            <a:r>
              <a:rPr lang="en-US" sz="1800"/>
              <a:t>Section 2: Creative options and applications of perforated metal </a:t>
            </a:r>
            <a:endParaRPr/>
          </a:p>
          <a:p>
            <a:pPr marL="0" lvl="0" indent="0" algn="l" rtl="0">
              <a:lnSpc>
                <a:spcPct val="100000"/>
              </a:lnSpc>
              <a:spcBef>
                <a:spcPts val="360"/>
              </a:spcBef>
              <a:spcAft>
                <a:spcPts val="0"/>
              </a:spcAft>
              <a:buClr>
                <a:schemeClr val="lt2"/>
              </a:buClr>
              <a:buSzPts val="1800"/>
              <a:buFont typeface="Helvetica Neue Light"/>
              <a:buNone/>
            </a:pPr>
            <a:endParaRPr sz="1800"/>
          </a:p>
        </p:txBody>
      </p:sp>
      <p:pic>
        <p:nvPicPr>
          <p:cNvPr id="359" name="Google Shape;359;p39"/>
          <p:cNvPicPr preferRelativeResize="0"/>
          <p:nvPr/>
        </p:nvPicPr>
        <p:blipFill rotWithShape="1">
          <a:blip r:embed="rId3">
            <a:alphaModFix/>
          </a:blip>
          <a:srcRect l="8073"/>
          <a:stretch/>
        </p:blipFill>
        <p:spPr>
          <a:xfrm>
            <a:off x="4188759" y="1030121"/>
            <a:ext cx="1882588" cy="3487829"/>
          </a:xfrm>
          <a:prstGeom prst="rect">
            <a:avLst/>
          </a:prstGeom>
          <a:noFill/>
          <a:ln>
            <a:noFill/>
          </a:ln>
        </p:spPr>
      </p:pic>
      <p:pic>
        <p:nvPicPr>
          <p:cNvPr id="360" name="Google Shape;360;p39"/>
          <p:cNvPicPr preferRelativeResize="0"/>
          <p:nvPr/>
        </p:nvPicPr>
        <p:blipFill rotWithShape="1">
          <a:blip r:embed="rId4">
            <a:alphaModFix/>
          </a:blip>
          <a:srcRect l="9208"/>
          <a:stretch/>
        </p:blipFill>
        <p:spPr>
          <a:xfrm>
            <a:off x="6232710" y="1941979"/>
            <a:ext cx="2224647" cy="310627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4"/>
          <p:cNvSpPr txBox="1">
            <a:spLocks noGrp="1"/>
          </p:cNvSpPr>
          <p:nvPr>
            <p:ph type="body" idx="1"/>
          </p:nvPr>
        </p:nvSpPr>
        <p:spPr>
          <a:xfrm>
            <a:off x="129541" y="1059815"/>
            <a:ext cx="6822404" cy="381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F5F5F"/>
              </a:buClr>
              <a:buSzPts val="1800"/>
              <a:buFont typeface="Arial"/>
              <a:buNone/>
            </a:pPr>
            <a:r>
              <a:rPr lang="en-US" b="1"/>
              <a:t>Architectural metal panel systems offer numerous benefits</a:t>
            </a:r>
            <a:endParaRPr/>
          </a:p>
          <a:p>
            <a:pPr marL="0" marR="0" lvl="0" indent="0" algn="l" rtl="0">
              <a:lnSpc>
                <a:spcPct val="100000"/>
              </a:lnSpc>
              <a:spcBef>
                <a:spcPts val="0"/>
              </a:spcBef>
              <a:spcAft>
                <a:spcPts val="0"/>
              </a:spcAft>
              <a:buClr>
                <a:srgbClr val="5F5F5F"/>
              </a:buClr>
              <a:buSzPts val="1800"/>
              <a:buFont typeface="Arial"/>
              <a:buNone/>
            </a:pPr>
            <a:endParaRPr/>
          </a:p>
          <a:p>
            <a:pPr marL="342900" marR="0" lvl="0" indent="-342900" algn="l" rtl="0">
              <a:lnSpc>
                <a:spcPct val="100000"/>
              </a:lnSpc>
              <a:spcBef>
                <a:spcPts val="0"/>
              </a:spcBef>
              <a:spcAft>
                <a:spcPts val="0"/>
              </a:spcAft>
              <a:buClr>
                <a:srgbClr val="5F5F5F"/>
              </a:buClr>
              <a:buSzPts val="1800"/>
              <a:buFont typeface="Noto Sans Symbols"/>
              <a:buChar char="▪"/>
            </a:pPr>
            <a:r>
              <a:rPr lang="en-US"/>
              <a:t>Design versatility and appeal</a:t>
            </a:r>
            <a:endParaRPr/>
          </a:p>
          <a:p>
            <a:pPr marL="342900" marR="0" lvl="0" indent="-228600" algn="l" rtl="0">
              <a:lnSpc>
                <a:spcPct val="100000"/>
              </a:lnSpc>
              <a:spcBef>
                <a:spcPts val="0"/>
              </a:spcBef>
              <a:spcAft>
                <a:spcPts val="0"/>
              </a:spcAft>
              <a:buClr>
                <a:srgbClr val="5F5F5F"/>
              </a:buClr>
              <a:buSzPts val="1800"/>
              <a:buFont typeface="Noto Sans Symbols"/>
              <a:buNone/>
            </a:pPr>
            <a:endParaRPr/>
          </a:p>
          <a:p>
            <a:pPr marL="342900" lvl="0" indent="-342900" algn="l" rtl="0">
              <a:lnSpc>
                <a:spcPct val="100000"/>
              </a:lnSpc>
              <a:spcBef>
                <a:spcPts val="0"/>
              </a:spcBef>
              <a:spcAft>
                <a:spcPts val="0"/>
              </a:spcAft>
              <a:buClr>
                <a:srgbClr val="5F5F5F"/>
              </a:buClr>
              <a:buSzPts val="1800"/>
              <a:buFont typeface="Noto Sans Symbols"/>
              <a:buChar char="▪"/>
            </a:pPr>
            <a:r>
              <a:rPr lang="en-US"/>
              <a:t>Variety of applications: roofs, </a:t>
            </a:r>
            <a:br>
              <a:rPr lang="en-US"/>
            </a:br>
            <a:r>
              <a:rPr lang="en-US"/>
              <a:t>walls, soffits, accents and more </a:t>
            </a:r>
            <a:endParaRPr/>
          </a:p>
          <a:p>
            <a:pPr marL="342900" lvl="0" indent="-228600" algn="l" rtl="0">
              <a:lnSpc>
                <a:spcPct val="100000"/>
              </a:lnSpc>
              <a:spcBef>
                <a:spcPts val="0"/>
              </a:spcBef>
              <a:spcAft>
                <a:spcPts val="0"/>
              </a:spcAft>
              <a:buClr>
                <a:srgbClr val="5F5F5F"/>
              </a:buClr>
              <a:buSzPts val="1800"/>
              <a:buFont typeface="Noto Sans Symbols"/>
              <a:buNone/>
            </a:pPr>
            <a:endParaRPr/>
          </a:p>
          <a:p>
            <a:pPr marL="342900" lvl="0" indent="-342900" algn="l" rtl="0">
              <a:lnSpc>
                <a:spcPct val="100000"/>
              </a:lnSpc>
              <a:spcBef>
                <a:spcPts val="0"/>
              </a:spcBef>
              <a:spcAft>
                <a:spcPts val="0"/>
              </a:spcAft>
              <a:buClr>
                <a:srgbClr val="5F5F5F"/>
              </a:buClr>
              <a:buSzPts val="1800"/>
              <a:buFont typeface="Noto Sans Symbols"/>
              <a:buChar char="▪"/>
            </a:pPr>
            <a:r>
              <a:rPr lang="en-US"/>
              <a:t>Customization to fit unique </a:t>
            </a:r>
            <a:br>
              <a:rPr lang="en-US"/>
            </a:br>
            <a:r>
              <a:rPr lang="en-US"/>
              <a:t>project requirements</a:t>
            </a:r>
            <a:endParaRPr/>
          </a:p>
          <a:p>
            <a:pPr marL="342900" lvl="0" indent="-228600" algn="l" rtl="0">
              <a:lnSpc>
                <a:spcPct val="100000"/>
              </a:lnSpc>
              <a:spcBef>
                <a:spcPts val="0"/>
              </a:spcBef>
              <a:spcAft>
                <a:spcPts val="0"/>
              </a:spcAft>
              <a:buClr>
                <a:srgbClr val="5F5F5F"/>
              </a:buClr>
              <a:buSzPts val="1800"/>
              <a:buFont typeface="Noto Sans Symbols"/>
              <a:buNone/>
            </a:pPr>
            <a:endParaRPr/>
          </a:p>
          <a:p>
            <a:pPr marL="342900" lvl="0" indent="-342900" algn="l" rtl="0">
              <a:lnSpc>
                <a:spcPct val="100000"/>
              </a:lnSpc>
              <a:spcBef>
                <a:spcPts val="0"/>
              </a:spcBef>
              <a:spcAft>
                <a:spcPts val="0"/>
              </a:spcAft>
              <a:buClr>
                <a:srgbClr val="5F5F5F"/>
              </a:buClr>
              <a:buSzPts val="1800"/>
              <a:buFont typeface="Noto Sans Symbols"/>
              <a:buChar char="▪"/>
            </a:pPr>
            <a:r>
              <a:rPr lang="en-US"/>
              <a:t>Various shapes, sizes, finishes</a:t>
            </a:r>
            <a:endParaRPr/>
          </a:p>
          <a:p>
            <a:pPr marL="342900" lvl="0" indent="-228600" algn="l" rtl="0">
              <a:lnSpc>
                <a:spcPct val="100000"/>
              </a:lnSpc>
              <a:spcBef>
                <a:spcPts val="0"/>
              </a:spcBef>
              <a:spcAft>
                <a:spcPts val="0"/>
              </a:spcAft>
              <a:buClr>
                <a:srgbClr val="5F5F5F"/>
              </a:buClr>
              <a:buSzPts val="1800"/>
              <a:buFont typeface="Noto Sans Symbols"/>
              <a:buNone/>
            </a:pPr>
            <a:endParaRPr/>
          </a:p>
          <a:p>
            <a:pPr marL="342900" lvl="0" indent="-342900" algn="l" rtl="0">
              <a:lnSpc>
                <a:spcPct val="100000"/>
              </a:lnSpc>
              <a:spcBef>
                <a:spcPts val="0"/>
              </a:spcBef>
              <a:spcAft>
                <a:spcPts val="0"/>
              </a:spcAft>
              <a:buClr>
                <a:srgbClr val="5F5F5F"/>
              </a:buClr>
              <a:buSzPts val="1800"/>
              <a:buFont typeface="Noto Sans Symbols"/>
              <a:buChar char="▪"/>
            </a:pPr>
            <a:r>
              <a:rPr lang="en-US"/>
              <a:t>Durable, long-lasting and </a:t>
            </a:r>
            <a:br>
              <a:rPr lang="en-US"/>
            </a:br>
            <a:r>
              <a:rPr lang="en-US"/>
              <a:t>low-maintenance</a:t>
            </a:r>
            <a:endParaRPr/>
          </a:p>
          <a:p>
            <a:pPr marL="0" marR="0" lvl="0" indent="0" algn="l" rtl="0">
              <a:lnSpc>
                <a:spcPct val="100000"/>
              </a:lnSpc>
              <a:spcBef>
                <a:spcPts val="0"/>
              </a:spcBef>
              <a:spcAft>
                <a:spcPts val="0"/>
              </a:spcAft>
              <a:buClr>
                <a:srgbClr val="5F5F5F"/>
              </a:buClr>
              <a:buSzPts val="1800"/>
              <a:buFont typeface="Arial"/>
              <a:buNone/>
            </a:pPr>
            <a:endParaRPr/>
          </a:p>
          <a:p>
            <a:pPr marL="0" marR="0" lvl="0" indent="0" algn="l" rtl="0">
              <a:lnSpc>
                <a:spcPct val="100000"/>
              </a:lnSpc>
              <a:spcBef>
                <a:spcPts val="0"/>
              </a:spcBef>
              <a:spcAft>
                <a:spcPts val="0"/>
              </a:spcAft>
              <a:buClr>
                <a:srgbClr val="5F5F5F"/>
              </a:buClr>
              <a:buSzPts val="1800"/>
              <a:buFont typeface="Arial"/>
              <a:buNone/>
            </a:pPr>
            <a:endParaRPr/>
          </a:p>
          <a:p>
            <a:pPr marL="0" marR="0" lvl="0" indent="0" algn="l" rtl="0">
              <a:lnSpc>
                <a:spcPct val="100000"/>
              </a:lnSpc>
              <a:spcBef>
                <a:spcPts val="0"/>
              </a:spcBef>
              <a:spcAft>
                <a:spcPts val="0"/>
              </a:spcAft>
              <a:buClr>
                <a:srgbClr val="5F5F5F"/>
              </a:buClr>
              <a:buSzPts val="1800"/>
              <a:buFont typeface="Arial"/>
              <a:buNone/>
            </a:pPr>
            <a:endParaRPr/>
          </a:p>
          <a:p>
            <a:pPr marL="0" marR="0" lvl="0" indent="0" algn="l" rtl="0">
              <a:lnSpc>
                <a:spcPct val="100000"/>
              </a:lnSpc>
              <a:spcBef>
                <a:spcPts val="0"/>
              </a:spcBef>
              <a:spcAft>
                <a:spcPts val="0"/>
              </a:spcAft>
              <a:buClr>
                <a:srgbClr val="5F5F5F"/>
              </a:buClr>
              <a:buSzPts val="1800"/>
              <a:buFont typeface="Arial"/>
              <a:buNone/>
            </a:pPr>
            <a:endParaRPr/>
          </a:p>
        </p:txBody>
      </p:sp>
      <p:sp>
        <p:nvSpPr>
          <p:cNvPr id="77" name="Google Shape;77;p4"/>
          <p:cNvSpPr txBox="1">
            <a:spLocks noGrp="1"/>
          </p:cNvSpPr>
          <p:nvPr>
            <p:ph type="body" idx="2"/>
          </p:nvPr>
        </p:nvSpPr>
        <p:spPr>
          <a:xfrm>
            <a:off x="129541" y="95250"/>
            <a:ext cx="6537958" cy="530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2800"/>
              <a:buFont typeface="Helvetica Neue Light"/>
              <a:buNone/>
            </a:pPr>
            <a:r>
              <a:rPr lang="en-US"/>
              <a:t>Introduction</a:t>
            </a:r>
            <a:endParaRPr/>
          </a:p>
        </p:txBody>
      </p:sp>
      <p:pic>
        <p:nvPicPr>
          <p:cNvPr id="78" name="Google Shape;78;p4"/>
          <p:cNvPicPr preferRelativeResize="0"/>
          <p:nvPr/>
        </p:nvPicPr>
        <p:blipFill rotWithShape="1">
          <a:blip r:embed="rId3">
            <a:alphaModFix/>
          </a:blip>
          <a:srcRect/>
          <a:stretch/>
        </p:blipFill>
        <p:spPr>
          <a:xfrm>
            <a:off x="3897533" y="1788459"/>
            <a:ext cx="4722297" cy="314661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40"/>
          <p:cNvSpPr txBox="1">
            <a:spLocks noGrp="1"/>
          </p:cNvSpPr>
          <p:nvPr>
            <p:ph type="body" idx="1"/>
          </p:nvPr>
        </p:nvSpPr>
        <p:spPr>
          <a:xfrm>
            <a:off x="129542" y="1059815"/>
            <a:ext cx="3454100" cy="381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F5F5F"/>
              </a:buClr>
              <a:buSzPts val="1800"/>
              <a:buFont typeface="Arial"/>
              <a:buNone/>
            </a:pPr>
            <a:r>
              <a:rPr lang="en-US" b="1"/>
              <a:t>Hole spacing and open space</a:t>
            </a:r>
            <a:endParaRPr/>
          </a:p>
          <a:p>
            <a:pPr marL="0" marR="0" lvl="0" indent="0" algn="l" rtl="0">
              <a:lnSpc>
                <a:spcPct val="100000"/>
              </a:lnSpc>
              <a:spcBef>
                <a:spcPts val="0"/>
              </a:spcBef>
              <a:spcAft>
                <a:spcPts val="0"/>
              </a:spcAft>
              <a:buClr>
                <a:srgbClr val="5F5F5F"/>
              </a:buClr>
              <a:buSzPts val="1800"/>
              <a:buFont typeface="Arial"/>
              <a:buNone/>
            </a:pPr>
            <a:endParaRPr b="1"/>
          </a:p>
          <a:p>
            <a:pPr marL="342900" lvl="0" indent="-342900" algn="l" rtl="0">
              <a:lnSpc>
                <a:spcPct val="100000"/>
              </a:lnSpc>
              <a:spcBef>
                <a:spcPts val="0"/>
              </a:spcBef>
              <a:spcAft>
                <a:spcPts val="0"/>
              </a:spcAft>
              <a:buClr>
                <a:srgbClr val="5F5F5F"/>
              </a:buClr>
              <a:buSzPts val="1800"/>
              <a:buFont typeface="Noto Sans Symbols"/>
              <a:buChar char="▪"/>
            </a:pPr>
            <a:r>
              <a:rPr lang="en-US"/>
              <a:t>Open space adds depth, dimension, interest </a:t>
            </a:r>
            <a:endParaRPr/>
          </a:p>
          <a:p>
            <a:pPr marL="342900" lvl="0" indent="-342900" algn="l" rtl="0">
              <a:lnSpc>
                <a:spcPct val="100000"/>
              </a:lnSpc>
              <a:spcBef>
                <a:spcPts val="0"/>
              </a:spcBef>
              <a:spcAft>
                <a:spcPts val="0"/>
              </a:spcAft>
              <a:buClr>
                <a:srgbClr val="5F5F5F"/>
              </a:buClr>
              <a:buSzPts val="1800"/>
              <a:buFont typeface="Noto Sans Symbols"/>
              <a:buChar char="▪"/>
            </a:pPr>
            <a:r>
              <a:rPr lang="en-US"/>
              <a:t>Adjusting spacing allows control over light, air, sound, or liquid passage </a:t>
            </a:r>
            <a:endParaRPr/>
          </a:p>
          <a:p>
            <a:pPr marL="342900" lvl="0" indent="-342900" algn="l" rtl="0">
              <a:lnSpc>
                <a:spcPct val="100000"/>
              </a:lnSpc>
              <a:spcBef>
                <a:spcPts val="0"/>
              </a:spcBef>
              <a:spcAft>
                <a:spcPts val="0"/>
              </a:spcAft>
              <a:buClr>
                <a:srgbClr val="5F5F5F"/>
              </a:buClr>
              <a:buSzPts val="1800"/>
              <a:buFont typeface="Noto Sans Symbols"/>
              <a:buChar char="▪"/>
            </a:pPr>
            <a:r>
              <a:rPr lang="en-US"/>
              <a:t>Suitable for sunshades, privacy screens, acoustic panels, filtration systems and more  </a:t>
            </a:r>
            <a:endParaRPr/>
          </a:p>
          <a:p>
            <a:pPr marL="342900" lvl="0" indent="-228600" algn="l" rtl="0">
              <a:lnSpc>
                <a:spcPct val="100000"/>
              </a:lnSpc>
              <a:spcBef>
                <a:spcPts val="0"/>
              </a:spcBef>
              <a:spcAft>
                <a:spcPts val="0"/>
              </a:spcAft>
              <a:buClr>
                <a:srgbClr val="5F5F5F"/>
              </a:buClr>
              <a:buSzPts val="1800"/>
              <a:buFont typeface="Noto Sans Symbols"/>
              <a:buNone/>
            </a:pPr>
            <a:endParaRPr/>
          </a:p>
          <a:p>
            <a:pPr marL="342900" lvl="0" indent="-228600" algn="l" rtl="0">
              <a:lnSpc>
                <a:spcPct val="100000"/>
              </a:lnSpc>
              <a:spcBef>
                <a:spcPts val="0"/>
              </a:spcBef>
              <a:spcAft>
                <a:spcPts val="0"/>
              </a:spcAft>
              <a:buClr>
                <a:srgbClr val="5F5F5F"/>
              </a:buClr>
              <a:buSzPts val="1800"/>
              <a:buFont typeface="Noto Sans Symbols"/>
              <a:buNone/>
            </a:pPr>
            <a:endParaRPr/>
          </a:p>
          <a:p>
            <a:pPr marL="0" marR="0" lvl="0" indent="0" algn="l" rtl="0">
              <a:lnSpc>
                <a:spcPct val="100000"/>
              </a:lnSpc>
              <a:spcBef>
                <a:spcPts val="0"/>
              </a:spcBef>
              <a:spcAft>
                <a:spcPts val="0"/>
              </a:spcAft>
              <a:buClr>
                <a:srgbClr val="5F5F5F"/>
              </a:buClr>
              <a:buSzPts val="1800"/>
              <a:buFont typeface="Arial"/>
              <a:buNone/>
            </a:pPr>
            <a:endParaRPr b="1"/>
          </a:p>
          <a:p>
            <a:pPr marL="0" marR="0" lvl="0" indent="0" algn="l" rtl="0">
              <a:lnSpc>
                <a:spcPct val="100000"/>
              </a:lnSpc>
              <a:spcBef>
                <a:spcPts val="0"/>
              </a:spcBef>
              <a:spcAft>
                <a:spcPts val="0"/>
              </a:spcAft>
              <a:buClr>
                <a:srgbClr val="5F5F5F"/>
              </a:buClr>
              <a:buSzPts val="1800"/>
              <a:buFont typeface="Arial"/>
              <a:buNone/>
            </a:pPr>
            <a:endParaRPr b="1"/>
          </a:p>
        </p:txBody>
      </p:sp>
      <p:sp>
        <p:nvSpPr>
          <p:cNvPr id="367" name="Google Shape;367;p40"/>
          <p:cNvSpPr txBox="1">
            <a:spLocks noGrp="1"/>
          </p:cNvSpPr>
          <p:nvPr>
            <p:ph type="body" idx="2"/>
          </p:nvPr>
        </p:nvSpPr>
        <p:spPr>
          <a:xfrm>
            <a:off x="129541" y="95250"/>
            <a:ext cx="7285672" cy="530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1800"/>
              <a:buFont typeface="Helvetica Neue Light"/>
              <a:buNone/>
            </a:pPr>
            <a:r>
              <a:rPr lang="en-US" sz="1800"/>
              <a:t>Section 2: Creative options and applications of perforated metal </a:t>
            </a:r>
            <a:endParaRPr/>
          </a:p>
          <a:p>
            <a:pPr marL="0" lvl="0" indent="0" algn="l" rtl="0">
              <a:lnSpc>
                <a:spcPct val="100000"/>
              </a:lnSpc>
              <a:spcBef>
                <a:spcPts val="560"/>
              </a:spcBef>
              <a:spcAft>
                <a:spcPts val="0"/>
              </a:spcAft>
              <a:buClr>
                <a:schemeClr val="lt2"/>
              </a:buClr>
              <a:buSzPts val="2800"/>
              <a:buFont typeface="Helvetica Neue Light"/>
              <a:buNone/>
            </a:pPr>
            <a:endParaRPr/>
          </a:p>
        </p:txBody>
      </p:sp>
      <p:pic>
        <p:nvPicPr>
          <p:cNvPr id="368" name="Google Shape;368;p40"/>
          <p:cNvPicPr preferRelativeResize="0"/>
          <p:nvPr/>
        </p:nvPicPr>
        <p:blipFill rotWithShape="1">
          <a:blip r:embed="rId3">
            <a:alphaModFix/>
          </a:blip>
          <a:srcRect/>
          <a:stretch/>
        </p:blipFill>
        <p:spPr>
          <a:xfrm>
            <a:off x="3751729" y="856251"/>
            <a:ext cx="3864501" cy="415482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41"/>
          <p:cNvSpPr txBox="1">
            <a:spLocks noGrp="1"/>
          </p:cNvSpPr>
          <p:nvPr>
            <p:ph type="body" idx="1"/>
          </p:nvPr>
        </p:nvSpPr>
        <p:spPr>
          <a:xfrm>
            <a:off x="129540" y="1059815"/>
            <a:ext cx="3407036" cy="381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5F5F5F"/>
              </a:buClr>
              <a:buSzPts val="1800"/>
              <a:buNone/>
            </a:pPr>
            <a:r>
              <a:rPr lang="en-US" b="1"/>
              <a:t>Perforated metal applications</a:t>
            </a:r>
            <a:endParaRPr/>
          </a:p>
          <a:p>
            <a:pPr marL="0" lvl="0" indent="0" algn="l" rtl="0">
              <a:lnSpc>
                <a:spcPct val="100000"/>
              </a:lnSpc>
              <a:spcBef>
                <a:spcPts val="0"/>
              </a:spcBef>
              <a:spcAft>
                <a:spcPts val="0"/>
              </a:spcAft>
              <a:buClr>
                <a:srgbClr val="5F5F5F"/>
              </a:buClr>
              <a:buSzPts val="1800"/>
              <a:buNone/>
            </a:pPr>
            <a:endParaRPr b="1"/>
          </a:p>
          <a:p>
            <a:pPr marL="342900" lvl="0" indent="-342900" algn="l" rtl="0">
              <a:lnSpc>
                <a:spcPct val="100000"/>
              </a:lnSpc>
              <a:spcBef>
                <a:spcPts val="0"/>
              </a:spcBef>
              <a:spcAft>
                <a:spcPts val="0"/>
              </a:spcAft>
              <a:buClr>
                <a:srgbClr val="5F5F5F"/>
              </a:buClr>
              <a:buSzPts val="1400"/>
              <a:buFont typeface="Noto Sans Symbols"/>
              <a:buChar char="▪"/>
            </a:pPr>
            <a:r>
              <a:rPr lang="en-US" sz="1400"/>
              <a:t>Creates visually appealing enclosures </a:t>
            </a:r>
            <a:endParaRPr/>
          </a:p>
          <a:p>
            <a:pPr marL="342900" lvl="0" indent="-342900" algn="l" rtl="0">
              <a:lnSpc>
                <a:spcPct val="100000"/>
              </a:lnSpc>
              <a:spcBef>
                <a:spcPts val="0"/>
              </a:spcBef>
              <a:spcAft>
                <a:spcPts val="0"/>
              </a:spcAft>
              <a:buClr>
                <a:srgbClr val="5F5F5F"/>
              </a:buClr>
              <a:buSzPts val="1400"/>
              <a:buFont typeface="Noto Sans Symbols"/>
              <a:buChar char="▪"/>
            </a:pPr>
            <a:r>
              <a:rPr lang="en-US" sz="1400"/>
              <a:t>Hide or camouflage mechanical equipment such as a/c units, generators, utility boxes</a:t>
            </a:r>
            <a:endParaRPr/>
          </a:p>
          <a:p>
            <a:pPr marL="342900" lvl="0" indent="-342900" algn="l" rtl="0">
              <a:lnSpc>
                <a:spcPct val="100000"/>
              </a:lnSpc>
              <a:spcBef>
                <a:spcPts val="0"/>
              </a:spcBef>
              <a:spcAft>
                <a:spcPts val="0"/>
              </a:spcAft>
              <a:buClr>
                <a:srgbClr val="5F5F5F"/>
              </a:buClr>
              <a:buSzPts val="1400"/>
              <a:buFont typeface="Noto Sans Symbols"/>
              <a:buChar char="▪"/>
            </a:pPr>
            <a:r>
              <a:rPr lang="en-US" sz="1400"/>
              <a:t>Sleek, modern look</a:t>
            </a:r>
            <a:endParaRPr/>
          </a:p>
          <a:p>
            <a:pPr marL="342900" lvl="0" indent="-342900" algn="l" rtl="0">
              <a:lnSpc>
                <a:spcPct val="100000"/>
              </a:lnSpc>
              <a:spcBef>
                <a:spcPts val="0"/>
              </a:spcBef>
              <a:spcAft>
                <a:spcPts val="0"/>
              </a:spcAft>
              <a:buClr>
                <a:srgbClr val="5F5F5F"/>
              </a:buClr>
              <a:buSzPts val="1400"/>
              <a:buFont typeface="Noto Sans Symbols"/>
              <a:buChar char="▪"/>
            </a:pPr>
            <a:r>
              <a:rPr lang="en-US" sz="1400"/>
              <a:t>Protects equipment from weather</a:t>
            </a:r>
            <a:endParaRPr/>
          </a:p>
          <a:p>
            <a:pPr marL="342900" lvl="0" indent="-342900" algn="l" rtl="0">
              <a:lnSpc>
                <a:spcPct val="100000"/>
              </a:lnSpc>
              <a:spcBef>
                <a:spcPts val="0"/>
              </a:spcBef>
              <a:spcAft>
                <a:spcPts val="0"/>
              </a:spcAft>
              <a:buClr>
                <a:srgbClr val="5F5F5F"/>
              </a:buClr>
              <a:buSzPts val="1400"/>
              <a:buFont typeface="Noto Sans Symbols"/>
              <a:buChar char="▪"/>
            </a:pPr>
            <a:r>
              <a:rPr lang="en-US" sz="1400"/>
              <a:t>Allows for proper ventilation, airflow</a:t>
            </a:r>
            <a:endParaRPr/>
          </a:p>
          <a:p>
            <a:pPr marL="342900" lvl="0" indent="-342900" algn="l" rtl="0">
              <a:lnSpc>
                <a:spcPct val="100000"/>
              </a:lnSpc>
              <a:spcBef>
                <a:spcPts val="0"/>
              </a:spcBef>
              <a:spcAft>
                <a:spcPts val="0"/>
              </a:spcAft>
              <a:buClr>
                <a:srgbClr val="5F5F5F"/>
              </a:buClr>
              <a:buSzPts val="1400"/>
              <a:buFont typeface="Noto Sans Symbols"/>
              <a:buChar char="▪"/>
            </a:pPr>
            <a:r>
              <a:rPr lang="en-US" sz="1400"/>
              <a:t>Introduce patterns, textures, interest </a:t>
            </a:r>
            <a:endParaRPr/>
          </a:p>
          <a:p>
            <a:pPr marL="342900" lvl="0" indent="-342900" algn="l" rtl="0">
              <a:lnSpc>
                <a:spcPct val="100000"/>
              </a:lnSpc>
              <a:spcBef>
                <a:spcPts val="0"/>
              </a:spcBef>
              <a:spcAft>
                <a:spcPts val="0"/>
              </a:spcAft>
              <a:buClr>
                <a:srgbClr val="5F5F5F"/>
              </a:buClr>
              <a:buSzPts val="1400"/>
              <a:buFont typeface="Noto Sans Symbols"/>
              <a:buChar char="▪"/>
            </a:pPr>
            <a:r>
              <a:rPr lang="en-US" sz="1400"/>
              <a:t>Play of light and shadow adds depth, dynamics</a:t>
            </a:r>
            <a:endParaRPr b="1"/>
          </a:p>
        </p:txBody>
      </p:sp>
      <p:sp>
        <p:nvSpPr>
          <p:cNvPr id="375" name="Google Shape;375;p41"/>
          <p:cNvSpPr txBox="1">
            <a:spLocks noGrp="1"/>
          </p:cNvSpPr>
          <p:nvPr>
            <p:ph type="body" idx="2"/>
          </p:nvPr>
        </p:nvSpPr>
        <p:spPr>
          <a:xfrm>
            <a:off x="129540" y="95250"/>
            <a:ext cx="8500109" cy="530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1800"/>
              <a:buFont typeface="Helvetica Neue Light"/>
              <a:buNone/>
            </a:pPr>
            <a:r>
              <a:rPr lang="en-US" sz="1800"/>
              <a:t>Section 2: Creative options and applications of perforated metal </a:t>
            </a:r>
            <a:endParaRPr/>
          </a:p>
          <a:p>
            <a:pPr marL="0" lvl="0" indent="0" algn="l" rtl="0">
              <a:lnSpc>
                <a:spcPct val="100000"/>
              </a:lnSpc>
              <a:spcBef>
                <a:spcPts val="360"/>
              </a:spcBef>
              <a:spcAft>
                <a:spcPts val="0"/>
              </a:spcAft>
              <a:buClr>
                <a:schemeClr val="lt2"/>
              </a:buClr>
              <a:buSzPts val="1800"/>
              <a:buFont typeface="Helvetica Neue Light"/>
              <a:buNone/>
            </a:pPr>
            <a:endParaRPr sz="1800"/>
          </a:p>
        </p:txBody>
      </p:sp>
      <p:pic>
        <p:nvPicPr>
          <p:cNvPr id="376" name="Google Shape;376;p41"/>
          <p:cNvPicPr preferRelativeResize="0"/>
          <p:nvPr/>
        </p:nvPicPr>
        <p:blipFill rotWithShape="1">
          <a:blip r:embed="rId3">
            <a:alphaModFix/>
          </a:blip>
          <a:srcRect t="17395"/>
          <a:stretch/>
        </p:blipFill>
        <p:spPr>
          <a:xfrm>
            <a:off x="3536576" y="1749644"/>
            <a:ext cx="4839148" cy="329860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42"/>
          <p:cNvSpPr txBox="1">
            <a:spLocks noGrp="1"/>
          </p:cNvSpPr>
          <p:nvPr>
            <p:ph type="body" idx="1"/>
          </p:nvPr>
        </p:nvSpPr>
        <p:spPr>
          <a:xfrm>
            <a:off x="129541" y="1059815"/>
            <a:ext cx="4045771" cy="381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5F5F5F"/>
              </a:buClr>
              <a:buSzPts val="1800"/>
              <a:buNone/>
            </a:pPr>
            <a:r>
              <a:rPr lang="en-US" b="1"/>
              <a:t>Perforated metal applications</a:t>
            </a:r>
            <a:endParaRPr/>
          </a:p>
          <a:p>
            <a:pPr marL="0" lvl="0" indent="0" algn="l" rtl="0">
              <a:lnSpc>
                <a:spcPct val="100000"/>
              </a:lnSpc>
              <a:spcBef>
                <a:spcPts val="0"/>
              </a:spcBef>
              <a:spcAft>
                <a:spcPts val="0"/>
              </a:spcAft>
              <a:buClr>
                <a:srgbClr val="5F5F5F"/>
              </a:buClr>
              <a:buSzPts val="1800"/>
              <a:buNone/>
            </a:pPr>
            <a:endParaRPr b="1"/>
          </a:p>
          <a:p>
            <a:pPr marL="342900" lvl="0" indent="-342900" algn="l" rtl="0">
              <a:lnSpc>
                <a:spcPct val="100000"/>
              </a:lnSpc>
              <a:spcBef>
                <a:spcPts val="0"/>
              </a:spcBef>
              <a:spcAft>
                <a:spcPts val="0"/>
              </a:spcAft>
              <a:buClr>
                <a:schemeClr val="dk1"/>
              </a:buClr>
              <a:buSzPts val="1800"/>
              <a:buFont typeface="Noto Sans Symbols"/>
              <a:buChar char="▪"/>
            </a:pPr>
            <a:r>
              <a:rPr lang="en-US">
                <a:solidFill>
                  <a:schemeClr val="dk1"/>
                </a:solidFill>
                <a:latin typeface="Arial"/>
                <a:ea typeface="Arial"/>
                <a:cs typeface="Arial"/>
                <a:sym typeface="Arial"/>
              </a:rPr>
              <a:t>Acoustics in concert halls, auditoriums and large spaces </a:t>
            </a:r>
            <a:endParaRPr/>
          </a:p>
          <a:p>
            <a:pPr marL="742950" lvl="1" indent="-285750" algn="l" rtl="0">
              <a:lnSpc>
                <a:spcPct val="100000"/>
              </a:lnSpc>
              <a:spcBef>
                <a:spcPts val="0"/>
              </a:spcBef>
              <a:spcAft>
                <a:spcPts val="0"/>
              </a:spcAft>
              <a:buClr>
                <a:srgbClr val="6986B7"/>
              </a:buClr>
              <a:buSzPts val="1600"/>
              <a:buFont typeface="Noto Sans Symbols"/>
              <a:buChar char="▪"/>
            </a:pPr>
            <a:r>
              <a:rPr lang="en-US" sz="1600">
                <a:latin typeface="Arial"/>
                <a:ea typeface="Arial"/>
                <a:cs typeface="Arial"/>
                <a:sym typeface="Arial"/>
              </a:rPr>
              <a:t>Control sound, improve acoustics </a:t>
            </a:r>
            <a:endParaRPr/>
          </a:p>
          <a:p>
            <a:pPr marL="742950" lvl="1" indent="-285750" algn="l" rtl="0">
              <a:lnSpc>
                <a:spcPct val="100000"/>
              </a:lnSpc>
              <a:spcBef>
                <a:spcPts val="0"/>
              </a:spcBef>
              <a:spcAft>
                <a:spcPts val="0"/>
              </a:spcAft>
              <a:buClr>
                <a:srgbClr val="6986B7"/>
              </a:buClr>
              <a:buSzPts val="1600"/>
              <a:buFont typeface="Noto Sans Symbols"/>
              <a:buChar char="▪"/>
            </a:pPr>
            <a:r>
              <a:rPr lang="en-US" sz="1600">
                <a:latin typeface="Arial"/>
                <a:ea typeface="Arial"/>
                <a:cs typeface="Arial"/>
                <a:sym typeface="Arial"/>
              </a:rPr>
              <a:t>Absorb and diffuse sound waves, reducing echoes </a:t>
            </a:r>
            <a:endParaRPr/>
          </a:p>
          <a:p>
            <a:pPr marL="742950" lvl="1" indent="-285750" algn="l" rtl="0">
              <a:lnSpc>
                <a:spcPct val="100000"/>
              </a:lnSpc>
              <a:spcBef>
                <a:spcPts val="0"/>
              </a:spcBef>
              <a:spcAft>
                <a:spcPts val="0"/>
              </a:spcAft>
              <a:buClr>
                <a:srgbClr val="6986B7"/>
              </a:buClr>
              <a:buSzPts val="1600"/>
              <a:buFont typeface="Noto Sans Symbols"/>
              <a:buChar char="▪"/>
            </a:pPr>
            <a:r>
              <a:rPr lang="en-US" sz="1600">
                <a:latin typeface="Arial"/>
                <a:ea typeface="Arial"/>
                <a:cs typeface="Arial"/>
                <a:sym typeface="Arial"/>
              </a:rPr>
              <a:t>Enhancing overall sound quality within the space</a:t>
            </a:r>
            <a:endParaRPr sz="1600" b="1">
              <a:latin typeface="Arial"/>
              <a:ea typeface="Arial"/>
              <a:cs typeface="Arial"/>
              <a:sym typeface="Arial"/>
            </a:endParaRPr>
          </a:p>
          <a:p>
            <a:pPr marL="342900" lvl="0" indent="-342900" algn="l" rtl="0">
              <a:lnSpc>
                <a:spcPct val="100000"/>
              </a:lnSpc>
              <a:spcBef>
                <a:spcPts val="0"/>
              </a:spcBef>
              <a:spcAft>
                <a:spcPts val="0"/>
              </a:spcAft>
              <a:buClr>
                <a:schemeClr val="dk1"/>
              </a:buClr>
              <a:buSzPts val="1800"/>
              <a:buFont typeface="Noto Sans Symbols"/>
              <a:buChar char="▪"/>
            </a:pPr>
            <a:r>
              <a:rPr lang="en-US">
                <a:solidFill>
                  <a:schemeClr val="dk1"/>
                </a:solidFill>
                <a:latin typeface="Arial"/>
                <a:ea typeface="Arial"/>
                <a:cs typeface="Arial"/>
                <a:sym typeface="Arial"/>
              </a:rPr>
              <a:t>Regulating airflow for efficient ventilation, air distribution, and temperature control </a:t>
            </a:r>
            <a:endParaRPr/>
          </a:p>
        </p:txBody>
      </p:sp>
      <p:sp>
        <p:nvSpPr>
          <p:cNvPr id="383" name="Google Shape;383;p42"/>
          <p:cNvSpPr txBox="1">
            <a:spLocks noGrp="1"/>
          </p:cNvSpPr>
          <p:nvPr>
            <p:ph type="body" idx="2"/>
          </p:nvPr>
        </p:nvSpPr>
        <p:spPr>
          <a:xfrm>
            <a:off x="129540" y="95250"/>
            <a:ext cx="8271509" cy="530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1800"/>
              <a:buFont typeface="Helvetica Neue Light"/>
              <a:buNone/>
            </a:pPr>
            <a:r>
              <a:rPr lang="en-US" sz="1800"/>
              <a:t>Section 2: Creative options and applications of perforated metal </a:t>
            </a:r>
            <a:endParaRPr/>
          </a:p>
          <a:p>
            <a:pPr marL="0" lvl="0" indent="0" algn="l" rtl="0">
              <a:lnSpc>
                <a:spcPct val="100000"/>
              </a:lnSpc>
              <a:spcBef>
                <a:spcPts val="360"/>
              </a:spcBef>
              <a:spcAft>
                <a:spcPts val="0"/>
              </a:spcAft>
              <a:buClr>
                <a:schemeClr val="lt2"/>
              </a:buClr>
              <a:buSzPts val="1800"/>
              <a:buFont typeface="Helvetica Neue Light"/>
              <a:buNone/>
            </a:pPr>
            <a:endParaRPr sz="1800"/>
          </a:p>
        </p:txBody>
      </p:sp>
      <p:pic>
        <p:nvPicPr>
          <p:cNvPr id="384" name="Google Shape;384;p42"/>
          <p:cNvPicPr preferRelativeResize="0"/>
          <p:nvPr/>
        </p:nvPicPr>
        <p:blipFill rotWithShape="1">
          <a:blip r:embed="rId3">
            <a:alphaModFix/>
          </a:blip>
          <a:srcRect t="15100" b="11248"/>
          <a:stretch/>
        </p:blipFill>
        <p:spPr>
          <a:xfrm>
            <a:off x="4175312" y="2003360"/>
            <a:ext cx="4794792" cy="314014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43"/>
          <p:cNvSpPr txBox="1">
            <a:spLocks noGrp="1"/>
          </p:cNvSpPr>
          <p:nvPr>
            <p:ph type="body" idx="1"/>
          </p:nvPr>
        </p:nvSpPr>
        <p:spPr>
          <a:xfrm>
            <a:off x="129541" y="1059815"/>
            <a:ext cx="6537958" cy="381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5F5F5F"/>
              </a:buClr>
              <a:buSzPts val="1800"/>
              <a:buNone/>
            </a:pPr>
            <a:r>
              <a:rPr lang="en-US" b="1"/>
              <a:t>Perforated metal project review</a:t>
            </a:r>
            <a:endParaRPr/>
          </a:p>
          <a:p>
            <a:pPr marL="342900" lvl="0" indent="-342900" algn="l" rtl="0">
              <a:lnSpc>
                <a:spcPct val="100000"/>
              </a:lnSpc>
              <a:spcBef>
                <a:spcPts val="360"/>
              </a:spcBef>
              <a:spcAft>
                <a:spcPts val="0"/>
              </a:spcAft>
              <a:buClr>
                <a:srgbClr val="5F5F5F"/>
              </a:buClr>
              <a:buSzPts val="1800"/>
              <a:buFont typeface="Noto Sans Symbols"/>
              <a:buChar char="▪"/>
            </a:pPr>
            <a:r>
              <a:rPr lang="en-US"/>
              <a:t>Westfield Ninth Grade Center</a:t>
            </a:r>
            <a:endParaRPr/>
          </a:p>
          <a:p>
            <a:pPr marL="342900" lvl="0" indent="-228600" algn="l" rtl="0">
              <a:lnSpc>
                <a:spcPct val="100000"/>
              </a:lnSpc>
              <a:spcBef>
                <a:spcPts val="360"/>
              </a:spcBef>
              <a:spcAft>
                <a:spcPts val="0"/>
              </a:spcAft>
              <a:buClr>
                <a:srgbClr val="5F5F5F"/>
              </a:buClr>
              <a:buSzPts val="1800"/>
              <a:buNone/>
            </a:pPr>
            <a:endParaRPr/>
          </a:p>
        </p:txBody>
      </p:sp>
      <p:sp>
        <p:nvSpPr>
          <p:cNvPr id="391" name="Google Shape;391;p43"/>
          <p:cNvSpPr txBox="1">
            <a:spLocks noGrp="1"/>
          </p:cNvSpPr>
          <p:nvPr>
            <p:ph type="body" idx="2"/>
          </p:nvPr>
        </p:nvSpPr>
        <p:spPr>
          <a:xfrm>
            <a:off x="129541" y="95250"/>
            <a:ext cx="7557134" cy="530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1800"/>
              <a:buFont typeface="Helvetica Neue Light"/>
              <a:buNone/>
            </a:pPr>
            <a:r>
              <a:rPr lang="en-US" sz="1800"/>
              <a:t>Section 2: Creative options and applications of perforated metal </a:t>
            </a:r>
            <a:endParaRPr/>
          </a:p>
          <a:p>
            <a:pPr marL="0" lvl="0" indent="0" algn="l" rtl="0">
              <a:lnSpc>
                <a:spcPct val="100000"/>
              </a:lnSpc>
              <a:spcBef>
                <a:spcPts val="360"/>
              </a:spcBef>
              <a:spcAft>
                <a:spcPts val="0"/>
              </a:spcAft>
              <a:buClr>
                <a:schemeClr val="lt2"/>
              </a:buClr>
              <a:buSzPts val="1800"/>
              <a:buFont typeface="Helvetica Neue Light"/>
              <a:buNone/>
            </a:pPr>
            <a:endParaRPr sz="1800"/>
          </a:p>
        </p:txBody>
      </p:sp>
      <p:pic>
        <p:nvPicPr>
          <p:cNvPr id="392" name="Google Shape;392;p43"/>
          <p:cNvPicPr preferRelativeResize="0"/>
          <p:nvPr/>
        </p:nvPicPr>
        <p:blipFill rotWithShape="1">
          <a:blip r:embed="rId3">
            <a:alphaModFix/>
          </a:blip>
          <a:srcRect t="7220" b="3235"/>
          <a:stretch/>
        </p:blipFill>
        <p:spPr>
          <a:xfrm>
            <a:off x="1096596" y="1835524"/>
            <a:ext cx="6393416" cy="320326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44"/>
          <p:cNvSpPr txBox="1">
            <a:spLocks noGrp="1"/>
          </p:cNvSpPr>
          <p:nvPr>
            <p:ph type="body" idx="1"/>
          </p:nvPr>
        </p:nvSpPr>
        <p:spPr>
          <a:xfrm>
            <a:off x="129541" y="1059815"/>
            <a:ext cx="6537958" cy="381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5F5F5F"/>
              </a:buClr>
              <a:buSzPts val="1800"/>
              <a:buNone/>
            </a:pPr>
            <a:r>
              <a:rPr lang="en-US" b="1"/>
              <a:t>Perforated metal project review</a:t>
            </a:r>
            <a:endParaRPr/>
          </a:p>
          <a:p>
            <a:pPr marL="342900" lvl="0" indent="-342900" algn="l" rtl="0">
              <a:lnSpc>
                <a:spcPct val="100000"/>
              </a:lnSpc>
              <a:spcBef>
                <a:spcPts val="360"/>
              </a:spcBef>
              <a:spcAft>
                <a:spcPts val="0"/>
              </a:spcAft>
              <a:buClr>
                <a:srgbClr val="5F5F5F"/>
              </a:buClr>
              <a:buSzPts val="1800"/>
              <a:buFont typeface="Noto Sans Symbols"/>
              <a:buChar char="▪"/>
            </a:pPr>
            <a:r>
              <a:rPr lang="en-US"/>
              <a:t>Wichita State #7</a:t>
            </a:r>
            <a:endParaRPr/>
          </a:p>
        </p:txBody>
      </p:sp>
      <p:sp>
        <p:nvSpPr>
          <p:cNvPr id="399" name="Google Shape;399;p44"/>
          <p:cNvSpPr txBox="1">
            <a:spLocks noGrp="1"/>
          </p:cNvSpPr>
          <p:nvPr>
            <p:ph type="body" idx="2"/>
          </p:nvPr>
        </p:nvSpPr>
        <p:spPr>
          <a:xfrm>
            <a:off x="129541" y="95250"/>
            <a:ext cx="7557134" cy="530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1800"/>
              <a:buFont typeface="Helvetica Neue Light"/>
              <a:buNone/>
            </a:pPr>
            <a:r>
              <a:rPr lang="en-US" sz="1800"/>
              <a:t>Section 2: Creative options and applications of perforated metal </a:t>
            </a:r>
            <a:endParaRPr/>
          </a:p>
          <a:p>
            <a:pPr marL="0" lvl="0" indent="0" algn="l" rtl="0">
              <a:lnSpc>
                <a:spcPct val="100000"/>
              </a:lnSpc>
              <a:spcBef>
                <a:spcPts val="360"/>
              </a:spcBef>
              <a:spcAft>
                <a:spcPts val="0"/>
              </a:spcAft>
              <a:buClr>
                <a:schemeClr val="lt2"/>
              </a:buClr>
              <a:buSzPts val="1800"/>
              <a:buFont typeface="Helvetica Neue Light"/>
              <a:buNone/>
            </a:pPr>
            <a:endParaRPr sz="1800"/>
          </a:p>
        </p:txBody>
      </p:sp>
      <p:pic>
        <p:nvPicPr>
          <p:cNvPr id="400" name="Google Shape;400;p44"/>
          <p:cNvPicPr preferRelativeResize="0"/>
          <p:nvPr/>
        </p:nvPicPr>
        <p:blipFill rotWithShape="1">
          <a:blip r:embed="rId3">
            <a:alphaModFix/>
          </a:blip>
          <a:srcRect/>
          <a:stretch/>
        </p:blipFill>
        <p:spPr>
          <a:xfrm>
            <a:off x="2453388" y="1499348"/>
            <a:ext cx="4794577" cy="350354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45"/>
          <p:cNvSpPr txBox="1">
            <a:spLocks noGrp="1"/>
          </p:cNvSpPr>
          <p:nvPr>
            <p:ph type="body" idx="1"/>
          </p:nvPr>
        </p:nvSpPr>
        <p:spPr>
          <a:xfrm>
            <a:off x="129541" y="1059815"/>
            <a:ext cx="6537958" cy="381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5F5F5F"/>
              </a:buClr>
              <a:buSzPts val="1800"/>
              <a:buNone/>
            </a:pPr>
            <a:r>
              <a:rPr lang="en-US" b="1"/>
              <a:t>Perforated metal project review</a:t>
            </a:r>
            <a:endParaRPr/>
          </a:p>
          <a:p>
            <a:pPr marL="342900" lvl="0" indent="-342900" algn="l" rtl="0">
              <a:lnSpc>
                <a:spcPct val="100000"/>
              </a:lnSpc>
              <a:spcBef>
                <a:spcPts val="360"/>
              </a:spcBef>
              <a:spcAft>
                <a:spcPts val="0"/>
              </a:spcAft>
              <a:buClr>
                <a:srgbClr val="5F5F5F"/>
              </a:buClr>
              <a:buSzPts val="1800"/>
              <a:buChar char="•"/>
            </a:pPr>
            <a:r>
              <a:rPr lang="en-US"/>
              <a:t>Desert Diamond Casino Parking</a:t>
            </a:r>
            <a:endParaRPr/>
          </a:p>
        </p:txBody>
      </p:sp>
      <p:sp>
        <p:nvSpPr>
          <p:cNvPr id="407" name="Google Shape;407;p45"/>
          <p:cNvSpPr txBox="1">
            <a:spLocks noGrp="1"/>
          </p:cNvSpPr>
          <p:nvPr>
            <p:ph type="body" idx="2"/>
          </p:nvPr>
        </p:nvSpPr>
        <p:spPr>
          <a:xfrm>
            <a:off x="129541" y="95250"/>
            <a:ext cx="7557134" cy="530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1800"/>
              <a:buFont typeface="Helvetica Neue Light"/>
              <a:buNone/>
            </a:pPr>
            <a:r>
              <a:rPr lang="en-US" sz="1800"/>
              <a:t>Section 2: Creative options and applications of perforated metal </a:t>
            </a:r>
            <a:endParaRPr/>
          </a:p>
          <a:p>
            <a:pPr marL="0" lvl="0" indent="0" algn="l" rtl="0">
              <a:lnSpc>
                <a:spcPct val="100000"/>
              </a:lnSpc>
              <a:spcBef>
                <a:spcPts val="360"/>
              </a:spcBef>
              <a:spcAft>
                <a:spcPts val="0"/>
              </a:spcAft>
              <a:buClr>
                <a:schemeClr val="lt2"/>
              </a:buClr>
              <a:buSzPts val="1800"/>
              <a:buFont typeface="Helvetica Neue Light"/>
              <a:buNone/>
            </a:pPr>
            <a:endParaRPr sz="1800"/>
          </a:p>
        </p:txBody>
      </p:sp>
      <p:pic>
        <p:nvPicPr>
          <p:cNvPr id="408" name="Google Shape;408;p45"/>
          <p:cNvPicPr preferRelativeResize="0"/>
          <p:nvPr/>
        </p:nvPicPr>
        <p:blipFill rotWithShape="1">
          <a:blip r:embed="rId3">
            <a:alphaModFix/>
          </a:blip>
          <a:srcRect/>
          <a:stretch/>
        </p:blipFill>
        <p:spPr>
          <a:xfrm>
            <a:off x="1687606" y="1747455"/>
            <a:ext cx="5284694" cy="335570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46"/>
          <p:cNvSpPr txBox="1">
            <a:spLocks noGrp="1"/>
          </p:cNvSpPr>
          <p:nvPr>
            <p:ph type="body" idx="1"/>
          </p:nvPr>
        </p:nvSpPr>
        <p:spPr>
          <a:xfrm>
            <a:off x="129541" y="1059815"/>
            <a:ext cx="6537958" cy="381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5F5F5F"/>
              </a:buClr>
              <a:buSzPts val="1800"/>
              <a:buNone/>
            </a:pPr>
            <a:r>
              <a:rPr lang="en-US" b="1"/>
              <a:t>Perforated metal project review</a:t>
            </a:r>
            <a:endParaRPr/>
          </a:p>
          <a:p>
            <a:pPr marL="342900" lvl="0" indent="-342900" algn="l" rtl="0">
              <a:lnSpc>
                <a:spcPct val="100000"/>
              </a:lnSpc>
              <a:spcBef>
                <a:spcPts val="360"/>
              </a:spcBef>
              <a:spcAft>
                <a:spcPts val="0"/>
              </a:spcAft>
              <a:buClr>
                <a:srgbClr val="5F5F5F"/>
              </a:buClr>
              <a:buSzPts val="1800"/>
              <a:buChar char="•"/>
            </a:pPr>
            <a:r>
              <a:rPr lang="en-US"/>
              <a:t>Best Funeral Services</a:t>
            </a:r>
            <a:endParaRPr/>
          </a:p>
        </p:txBody>
      </p:sp>
      <p:sp>
        <p:nvSpPr>
          <p:cNvPr id="415" name="Google Shape;415;p46"/>
          <p:cNvSpPr txBox="1">
            <a:spLocks noGrp="1"/>
          </p:cNvSpPr>
          <p:nvPr>
            <p:ph type="body" idx="2"/>
          </p:nvPr>
        </p:nvSpPr>
        <p:spPr>
          <a:xfrm>
            <a:off x="129541" y="95250"/>
            <a:ext cx="7557134" cy="530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1800"/>
              <a:buFont typeface="Helvetica Neue Light"/>
              <a:buNone/>
            </a:pPr>
            <a:r>
              <a:rPr lang="en-US" sz="1800"/>
              <a:t>Section 2: Creative options and applications of perforated metal </a:t>
            </a:r>
            <a:endParaRPr/>
          </a:p>
          <a:p>
            <a:pPr marL="0" lvl="0" indent="0" algn="l" rtl="0">
              <a:lnSpc>
                <a:spcPct val="100000"/>
              </a:lnSpc>
              <a:spcBef>
                <a:spcPts val="360"/>
              </a:spcBef>
              <a:spcAft>
                <a:spcPts val="0"/>
              </a:spcAft>
              <a:buClr>
                <a:schemeClr val="lt2"/>
              </a:buClr>
              <a:buSzPts val="1800"/>
              <a:buFont typeface="Helvetica Neue Light"/>
              <a:buNone/>
            </a:pPr>
            <a:endParaRPr sz="1800"/>
          </a:p>
        </p:txBody>
      </p:sp>
      <p:pic>
        <p:nvPicPr>
          <p:cNvPr id="416" name="Google Shape;416;p46"/>
          <p:cNvPicPr preferRelativeResize="0"/>
          <p:nvPr/>
        </p:nvPicPr>
        <p:blipFill rotWithShape="1">
          <a:blip r:embed="rId3">
            <a:alphaModFix/>
          </a:blip>
          <a:srcRect/>
          <a:stretch/>
        </p:blipFill>
        <p:spPr>
          <a:xfrm>
            <a:off x="1795181" y="1720033"/>
            <a:ext cx="5721725" cy="336469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47"/>
          <p:cNvSpPr txBox="1">
            <a:spLocks noGrp="1"/>
          </p:cNvSpPr>
          <p:nvPr>
            <p:ph type="body" idx="1"/>
          </p:nvPr>
        </p:nvSpPr>
        <p:spPr>
          <a:xfrm>
            <a:off x="129541" y="1059815"/>
            <a:ext cx="6537958" cy="381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5F5F5F"/>
              </a:buClr>
              <a:buSzPts val="1800"/>
              <a:buNone/>
            </a:pPr>
            <a:r>
              <a:rPr lang="en-US" b="1"/>
              <a:t>Perforated metal project review</a:t>
            </a:r>
            <a:endParaRPr/>
          </a:p>
          <a:p>
            <a:pPr marL="342900" lvl="0" indent="-342900" algn="l" rtl="0">
              <a:lnSpc>
                <a:spcPct val="100000"/>
              </a:lnSpc>
              <a:spcBef>
                <a:spcPts val="360"/>
              </a:spcBef>
              <a:spcAft>
                <a:spcPts val="0"/>
              </a:spcAft>
              <a:buClr>
                <a:srgbClr val="5F5F5F"/>
              </a:buClr>
              <a:buSzPts val="1800"/>
              <a:buFont typeface="Noto Sans Symbols"/>
              <a:buChar char="▪"/>
            </a:pPr>
            <a:r>
              <a:rPr lang="en-US"/>
              <a:t>Moving Everest Charter School</a:t>
            </a:r>
            <a:endParaRPr/>
          </a:p>
        </p:txBody>
      </p:sp>
      <p:sp>
        <p:nvSpPr>
          <p:cNvPr id="423" name="Google Shape;423;p47"/>
          <p:cNvSpPr txBox="1">
            <a:spLocks noGrp="1"/>
          </p:cNvSpPr>
          <p:nvPr>
            <p:ph type="body" idx="2"/>
          </p:nvPr>
        </p:nvSpPr>
        <p:spPr>
          <a:xfrm>
            <a:off x="129541" y="95250"/>
            <a:ext cx="7557134" cy="530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1800"/>
              <a:buFont typeface="Helvetica Neue Light"/>
              <a:buNone/>
            </a:pPr>
            <a:r>
              <a:rPr lang="en-US" sz="1800"/>
              <a:t>Section 2: Creative options and applications of perforated metal </a:t>
            </a:r>
            <a:endParaRPr/>
          </a:p>
          <a:p>
            <a:pPr marL="0" lvl="0" indent="0" algn="l" rtl="0">
              <a:lnSpc>
                <a:spcPct val="100000"/>
              </a:lnSpc>
              <a:spcBef>
                <a:spcPts val="360"/>
              </a:spcBef>
              <a:spcAft>
                <a:spcPts val="0"/>
              </a:spcAft>
              <a:buClr>
                <a:schemeClr val="lt2"/>
              </a:buClr>
              <a:buSzPts val="1800"/>
              <a:buFont typeface="Helvetica Neue Light"/>
              <a:buNone/>
            </a:pPr>
            <a:endParaRPr sz="1800"/>
          </a:p>
        </p:txBody>
      </p:sp>
      <p:pic>
        <p:nvPicPr>
          <p:cNvPr id="424" name="Google Shape;424;p47"/>
          <p:cNvPicPr preferRelativeResize="0"/>
          <p:nvPr/>
        </p:nvPicPr>
        <p:blipFill rotWithShape="1">
          <a:blip r:embed="rId3">
            <a:alphaModFix/>
          </a:blip>
          <a:srcRect/>
          <a:stretch/>
        </p:blipFill>
        <p:spPr>
          <a:xfrm>
            <a:off x="129542" y="1769885"/>
            <a:ext cx="7207176" cy="3151739"/>
          </a:xfrm>
          <a:prstGeom prst="rect">
            <a:avLst/>
          </a:prstGeom>
          <a:noFill/>
          <a:ln w="12700" cap="flat" cmpd="sng">
            <a:solidFill>
              <a:schemeClr val="lt2"/>
            </a:solidFill>
            <a:prstDash val="solid"/>
            <a:round/>
            <a:headEnd type="none" w="sm" len="sm"/>
            <a:tailEnd type="none" w="sm" len="sm"/>
          </a:ln>
        </p:spPr>
      </p:pic>
      <p:pic>
        <p:nvPicPr>
          <p:cNvPr id="425" name="Google Shape;425;p47"/>
          <p:cNvPicPr preferRelativeResize="0"/>
          <p:nvPr/>
        </p:nvPicPr>
        <p:blipFill rotWithShape="1">
          <a:blip r:embed="rId4">
            <a:alphaModFix/>
          </a:blip>
          <a:srcRect/>
          <a:stretch/>
        </p:blipFill>
        <p:spPr>
          <a:xfrm>
            <a:off x="4520172" y="813548"/>
            <a:ext cx="3066489" cy="2830605"/>
          </a:xfrm>
          <a:prstGeom prst="rect">
            <a:avLst/>
          </a:prstGeom>
          <a:noFill/>
          <a:ln w="12700" cap="flat" cmpd="sng">
            <a:solidFill>
              <a:schemeClr val="lt2"/>
            </a:solidFill>
            <a:prstDash val="solid"/>
            <a:round/>
            <a:headEnd type="none" w="sm" len="sm"/>
            <a:tailEnd type="none" w="sm" len="sm"/>
          </a:ln>
        </p:spPr>
      </p:pic>
      <p:pic>
        <p:nvPicPr>
          <p:cNvPr id="426" name="Google Shape;426;p47"/>
          <p:cNvPicPr preferRelativeResize="0"/>
          <p:nvPr/>
        </p:nvPicPr>
        <p:blipFill rotWithShape="1">
          <a:blip r:embed="rId5">
            <a:alphaModFix/>
          </a:blip>
          <a:srcRect/>
          <a:stretch/>
        </p:blipFill>
        <p:spPr>
          <a:xfrm>
            <a:off x="5944034" y="3274359"/>
            <a:ext cx="3070424" cy="1773891"/>
          </a:xfrm>
          <a:prstGeom prst="rect">
            <a:avLst/>
          </a:prstGeom>
          <a:noFill/>
          <a:ln w="12700" cap="flat" cmpd="sng">
            <a:solidFill>
              <a:schemeClr val="lt2"/>
            </a:solidFill>
            <a:prstDash val="solid"/>
            <a:round/>
            <a:headEnd type="none" w="sm" len="sm"/>
            <a:tailEnd type="none" w="sm" len="sm"/>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8"/>
          <p:cNvSpPr txBox="1">
            <a:spLocks noGrp="1"/>
          </p:cNvSpPr>
          <p:nvPr>
            <p:ph type="body" idx="1"/>
          </p:nvPr>
        </p:nvSpPr>
        <p:spPr>
          <a:xfrm>
            <a:off x="129541" y="1059815"/>
            <a:ext cx="6537958" cy="381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F5F5F"/>
              </a:buClr>
              <a:buSzPts val="1800"/>
              <a:buFont typeface="Arial"/>
              <a:buNone/>
            </a:pPr>
            <a:r>
              <a:rPr lang="en-US" b="1"/>
              <a:t>Simulated finishes</a:t>
            </a:r>
            <a:endParaRPr/>
          </a:p>
          <a:p>
            <a:pPr marL="0" marR="0" lvl="0" indent="0" algn="l" rtl="0">
              <a:lnSpc>
                <a:spcPct val="100000"/>
              </a:lnSpc>
              <a:spcBef>
                <a:spcPts val="0"/>
              </a:spcBef>
              <a:spcAft>
                <a:spcPts val="0"/>
              </a:spcAft>
              <a:buClr>
                <a:srgbClr val="5F5F5F"/>
              </a:buClr>
              <a:buSzPts val="1800"/>
              <a:buFont typeface="Arial"/>
              <a:buNone/>
            </a:pPr>
            <a:endParaRPr/>
          </a:p>
          <a:p>
            <a:pPr marL="342900" lvl="0" indent="-342900" algn="l" rtl="0">
              <a:lnSpc>
                <a:spcPct val="100000"/>
              </a:lnSpc>
              <a:spcBef>
                <a:spcPts val="0"/>
              </a:spcBef>
              <a:spcAft>
                <a:spcPts val="0"/>
              </a:spcAft>
              <a:buClr>
                <a:srgbClr val="5F5F5F"/>
              </a:buClr>
              <a:buSzPts val="1800"/>
              <a:buFont typeface="Noto Sans Symbols"/>
              <a:buChar char="▪"/>
            </a:pPr>
            <a:r>
              <a:rPr lang="en-US"/>
              <a:t>Zinc</a:t>
            </a:r>
            <a:endParaRPr/>
          </a:p>
          <a:p>
            <a:pPr marL="342900" marR="0" lvl="0" indent="-342900" algn="l" rtl="0">
              <a:lnSpc>
                <a:spcPct val="100000"/>
              </a:lnSpc>
              <a:spcBef>
                <a:spcPts val="0"/>
              </a:spcBef>
              <a:spcAft>
                <a:spcPts val="0"/>
              </a:spcAft>
              <a:buClr>
                <a:srgbClr val="5F5F5F"/>
              </a:buClr>
              <a:buSzPts val="1800"/>
              <a:buFont typeface="Noto Sans Symbols"/>
              <a:buChar char="▪"/>
            </a:pPr>
            <a:r>
              <a:rPr lang="en-US"/>
              <a:t>Copper penny</a:t>
            </a:r>
            <a:endParaRPr/>
          </a:p>
          <a:p>
            <a:pPr marL="342900" marR="0" lvl="0" indent="-342900" algn="l" rtl="0">
              <a:lnSpc>
                <a:spcPct val="100000"/>
              </a:lnSpc>
              <a:spcBef>
                <a:spcPts val="0"/>
              </a:spcBef>
              <a:spcAft>
                <a:spcPts val="0"/>
              </a:spcAft>
              <a:buClr>
                <a:srgbClr val="5F5F5F"/>
              </a:buClr>
              <a:buSzPts val="1800"/>
              <a:buFont typeface="Noto Sans Symbols"/>
              <a:buChar char="▪"/>
            </a:pPr>
            <a:r>
              <a:rPr lang="en-US"/>
              <a:t>Weathered copper</a:t>
            </a:r>
            <a:endParaRPr/>
          </a:p>
          <a:p>
            <a:pPr marL="342900" lvl="0" indent="-342900" algn="l" rtl="0">
              <a:lnSpc>
                <a:spcPct val="100000"/>
              </a:lnSpc>
              <a:spcBef>
                <a:spcPts val="0"/>
              </a:spcBef>
              <a:spcAft>
                <a:spcPts val="0"/>
              </a:spcAft>
              <a:buClr>
                <a:srgbClr val="5F5F5F"/>
              </a:buClr>
              <a:buSzPts val="1800"/>
              <a:buFont typeface="Noto Sans Symbols"/>
              <a:buChar char="▪"/>
            </a:pPr>
            <a:r>
              <a:rPr lang="en-US"/>
              <a:t>Weathered steel</a:t>
            </a:r>
            <a:endParaRPr/>
          </a:p>
          <a:p>
            <a:pPr marL="342900" lvl="0" indent="-342900" algn="l" rtl="0">
              <a:lnSpc>
                <a:spcPct val="100000"/>
              </a:lnSpc>
              <a:spcBef>
                <a:spcPts val="0"/>
              </a:spcBef>
              <a:spcAft>
                <a:spcPts val="0"/>
              </a:spcAft>
              <a:buClr>
                <a:srgbClr val="5F5F5F"/>
              </a:buClr>
              <a:buSzPts val="1800"/>
              <a:buFont typeface="Noto Sans Symbols"/>
              <a:buChar char="▪"/>
            </a:pPr>
            <a:r>
              <a:rPr lang="en-US"/>
              <a:t>Weathered zinc</a:t>
            </a:r>
            <a:endParaRPr/>
          </a:p>
          <a:p>
            <a:pPr marL="342900" marR="0" lvl="0" indent="-342900" algn="l" rtl="0">
              <a:lnSpc>
                <a:spcPct val="100000"/>
              </a:lnSpc>
              <a:spcBef>
                <a:spcPts val="0"/>
              </a:spcBef>
              <a:spcAft>
                <a:spcPts val="0"/>
              </a:spcAft>
              <a:buClr>
                <a:srgbClr val="5F5F5F"/>
              </a:buClr>
              <a:buSzPts val="1800"/>
              <a:buFont typeface="Noto Sans Symbols"/>
              <a:buChar char="▪"/>
            </a:pPr>
            <a:r>
              <a:rPr lang="en-US"/>
              <a:t>Wood grain</a:t>
            </a:r>
            <a:endParaRPr/>
          </a:p>
          <a:p>
            <a:pPr marL="342900" marR="0" lvl="0" indent="-342900" algn="l" rtl="0">
              <a:lnSpc>
                <a:spcPct val="100000"/>
              </a:lnSpc>
              <a:spcBef>
                <a:spcPts val="0"/>
              </a:spcBef>
              <a:spcAft>
                <a:spcPts val="0"/>
              </a:spcAft>
              <a:buClr>
                <a:srgbClr val="5F5F5F"/>
              </a:buClr>
              <a:buSzPts val="1800"/>
              <a:buFont typeface="Noto Sans Symbols"/>
              <a:buChar char="▪"/>
            </a:pPr>
            <a:r>
              <a:rPr lang="en-US"/>
              <a:t>Ore</a:t>
            </a:r>
            <a:endParaRPr/>
          </a:p>
        </p:txBody>
      </p:sp>
      <p:sp>
        <p:nvSpPr>
          <p:cNvPr id="433" name="Google Shape;433;p48"/>
          <p:cNvSpPr txBox="1">
            <a:spLocks noGrp="1"/>
          </p:cNvSpPr>
          <p:nvPr>
            <p:ph type="body" idx="2"/>
          </p:nvPr>
        </p:nvSpPr>
        <p:spPr>
          <a:xfrm>
            <a:off x="129541" y="95250"/>
            <a:ext cx="8071484" cy="530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1800"/>
              <a:buFont typeface="Helvetica Neue Light"/>
              <a:buNone/>
            </a:pPr>
            <a:r>
              <a:rPr lang="en-US" sz="1800"/>
              <a:t>Section 3: Simulated finishes</a:t>
            </a:r>
            <a:endParaRPr/>
          </a:p>
        </p:txBody>
      </p:sp>
      <p:pic>
        <p:nvPicPr>
          <p:cNvPr id="434" name="Google Shape;434;p48"/>
          <p:cNvPicPr preferRelativeResize="0"/>
          <p:nvPr/>
        </p:nvPicPr>
        <p:blipFill rotWithShape="1">
          <a:blip r:embed="rId3">
            <a:alphaModFix/>
          </a:blip>
          <a:srcRect/>
          <a:stretch/>
        </p:blipFill>
        <p:spPr>
          <a:xfrm>
            <a:off x="2702765" y="806822"/>
            <a:ext cx="4646056" cy="4282808"/>
          </a:xfrm>
          <a:prstGeom prst="rect">
            <a:avLst/>
          </a:prstGeom>
          <a:noFill/>
          <a:ln>
            <a:noFill/>
          </a:ln>
        </p:spPr>
      </p:pic>
      <p:sp>
        <p:nvSpPr>
          <p:cNvPr id="435" name="Google Shape;435;p48"/>
          <p:cNvSpPr/>
          <p:nvPr/>
        </p:nvSpPr>
        <p:spPr>
          <a:xfrm>
            <a:off x="2702765" y="1376039"/>
            <a:ext cx="4408249" cy="106532"/>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6" name="Google Shape;436;p48"/>
          <p:cNvSpPr/>
          <p:nvPr/>
        </p:nvSpPr>
        <p:spPr>
          <a:xfrm>
            <a:off x="2702765" y="1916911"/>
            <a:ext cx="4408249" cy="106532"/>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7" name="Google Shape;437;p48"/>
          <p:cNvSpPr/>
          <p:nvPr/>
        </p:nvSpPr>
        <p:spPr>
          <a:xfrm>
            <a:off x="2702765" y="2404517"/>
            <a:ext cx="4408249" cy="106532"/>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8" name="Google Shape;438;p48"/>
          <p:cNvSpPr/>
          <p:nvPr/>
        </p:nvSpPr>
        <p:spPr>
          <a:xfrm>
            <a:off x="2702765" y="2911549"/>
            <a:ext cx="4408249" cy="106532"/>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9" name="Google Shape;439;p48"/>
          <p:cNvSpPr/>
          <p:nvPr/>
        </p:nvSpPr>
        <p:spPr>
          <a:xfrm>
            <a:off x="2711643" y="3409703"/>
            <a:ext cx="4408249" cy="106532"/>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40" name="Google Shape;440;p48"/>
          <p:cNvSpPr/>
          <p:nvPr/>
        </p:nvSpPr>
        <p:spPr>
          <a:xfrm>
            <a:off x="2702764" y="3927373"/>
            <a:ext cx="4408249" cy="106532"/>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41" name="Google Shape;441;p48"/>
          <p:cNvSpPr/>
          <p:nvPr/>
        </p:nvSpPr>
        <p:spPr>
          <a:xfrm>
            <a:off x="2702763" y="4445043"/>
            <a:ext cx="4408249" cy="106532"/>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42" name="Google Shape;442;p48"/>
          <p:cNvSpPr/>
          <p:nvPr/>
        </p:nvSpPr>
        <p:spPr>
          <a:xfrm>
            <a:off x="2711643" y="4943197"/>
            <a:ext cx="4408249" cy="106532"/>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49"/>
          <p:cNvSpPr txBox="1">
            <a:spLocks noGrp="1"/>
          </p:cNvSpPr>
          <p:nvPr>
            <p:ph type="body" idx="1"/>
          </p:nvPr>
        </p:nvSpPr>
        <p:spPr>
          <a:xfrm>
            <a:off x="129542" y="1059815"/>
            <a:ext cx="3265840" cy="381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F5F5F"/>
              </a:buClr>
              <a:buSzPts val="1800"/>
              <a:buFont typeface="Arial"/>
              <a:buNone/>
            </a:pPr>
            <a:r>
              <a:rPr lang="en-US" b="1"/>
              <a:t>Simulated finishes</a:t>
            </a:r>
            <a:endParaRPr/>
          </a:p>
          <a:p>
            <a:pPr marL="0" marR="0" lvl="0" indent="0" algn="l" rtl="0">
              <a:lnSpc>
                <a:spcPct val="100000"/>
              </a:lnSpc>
              <a:spcBef>
                <a:spcPts val="0"/>
              </a:spcBef>
              <a:spcAft>
                <a:spcPts val="0"/>
              </a:spcAft>
              <a:buClr>
                <a:srgbClr val="5F5F5F"/>
              </a:buClr>
              <a:buSzPts val="1800"/>
              <a:buFont typeface="Arial"/>
              <a:buNone/>
            </a:pPr>
            <a:endParaRPr b="1"/>
          </a:p>
          <a:p>
            <a:pPr marL="342900" lvl="0" indent="-342900" algn="l" rtl="0">
              <a:lnSpc>
                <a:spcPct val="100000"/>
              </a:lnSpc>
              <a:spcBef>
                <a:spcPts val="0"/>
              </a:spcBef>
              <a:spcAft>
                <a:spcPts val="0"/>
              </a:spcAft>
              <a:buClr>
                <a:srgbClr val="5F5F5F"/>
              </a:buClr>
              <a:buSzPts val="1800"/>
              <a:buFont typeface="Noto Sans Symbols"/>
              <a:buChar char="▪"/>
            </a:pPr>
            <a:r>
              <a:rPr lang="en-US"/>
              <a:t>Enhance aesthetic appeal</a:t>
            </a:r>
            <a:endParaRPr/>
          </a:p>
          <a:p>
            <a:pPr marL="342900" lvl="0" indent="-342900" algn="l" rtl="0">
              <a:lnSpc>
                <a:spcPct val="100000"/>
              </a:lnSpc>
              <a:spcBef>
                <a:spcPts val="0"/>
              </a:spcBef>
              <a:spcAft>
                <a:spcPts val="0"/>
              </a:spcAft>
              <a:buClr>
                <a:srgbClr val="5F5F5F"/>
              </a:buClr>
              <a:buSzPts val="1800"/>
              <a:buFont typeface="Noto Sans Symbols"/>
              <a:buChar char="▪"/>
            </a:pPr>
            <a:r>
              <a:rPr lang="en-US"/>
              <a:t>Weathered metal finishes provide rustic and industrial look </a:t>
            </a:r>
            <a:endParaRPr/>
          </a:p>
          <a:p>
            <a:pPr marL="342900" lvl="0" indent="-342900" algn="l" rtl="0">
              <a:lnSpc>
                <a:spcPct val="100000"/>
              </a:lnSpc>
              <a:spcBef>
                <a:spcPts val="0"/>
              </a:spcBef>
              <a:spcAft>
                <a:spcPts val="0"/>
              </a:spcAft>
              <a:buClr>
                <a:srgbClr val="5F5F5F"/>
              </a:buClr>
              <a:buSzPts val="1800"/>
              <a:buFont typeface="Noto Sans Symbols"/>
              <a:buChar char="▪"/>
            </a:pPr>
            <a:r>
              <a:rPr lang="en-US"/>
              <a:t>Wood grain finishes offer a natural, organic feel </a:t>
            </a:r>
            <a:endParaRPr/>
          </a:p>
          <a:p>
            <a:pPr marL="342900" lvl="0" indent="-342900" algn="l" rtl="0">
              <a:lnSpc>
                <a:spcPct val="100000"/>
              </a:lnSpc>
              <a:spcBef>
                <a:spcPts val="0"/>
              </a:spcBef>
              <a:spcAft>
                <a:spcPts val="0"/>
              </a:spcAft>
              <a:buClr>
                <a:srgbClr val="5F5F5F"/>
              </a:buClr>
              <a:buSzPts val="1800"/>
              <a:buFont typeface="Noto Sans Symbols"/>
              <a:buChar char="▪"/>
            </a:pPr>
            <a:r>
              <a:rPr lang="en-US"/>
              <a:t>Natural ore finishes mimic the raw beauty of minerals and stones </a:t>
            </a:r>
            <a:endParaRPr/>
          </a:p>
          <a:p>
            <a:pPr marL="342900" lvl="0" indent="-342900" algn="l" rtl="0">
              <a:lnSpc>
                <a:spcPct val="100000"/>
              </a:lnSpc>
              <a:spcBef>
                <a:spcPts val="0"/>
              </a:spcBef>
              <a:spcAft>
                <a:spcPts val="0"/>
              </a:spcAft>
              <a:buClr>
                <a:srgbClr val="5F5F5F"/>
              </a:buClr>
              <a:buSzPts val="1800"/>
              <a:buFont typeface="Noto Sans Symbols"/>
              <a:buChar char="▪"/>
            </a:pPr>
            <a:r>
              <a:rPr lang="en-US"/>
              <a:t>Creative possibilities for architects and designers </a:t>
            </a:r>
            <a:endParaRPr/>
          </a:p>
          <a:p>
            <a:pPr marL="342900" lvl="0" indent="-228600" algn="l" rtl="0">
              <a:lnSpc>
                <a:spcPct val="100000"/>
              </a:lnSpc>
              <a:spcBef>
                <a:spcPts val="0"/>
              </a:spcBef>
              <a:spcAft>
                <a:spcPts val="0"/>
              </a:spcAft>
              <a:buClr>
                <a:srgbClr val="5F5F5F"/>
              </a:buClr>
              <a:buSzPts val="1800"/>
              <a:buFont typeface="Noto Sans Symbols"/>
              <a:buNone/>
            </a:pPr>
            <a:endParaRPr b="1"/>
          </a:p>
          <a:p>
            <a:pPr marL="0" marR="0" lvl="0" indent="0" algn="l" rtl="0">
              <a:lnSpc>
                <a:spcPct val="100000"/>
              </a:lnSpc>
              <a:spcBef>
                <a:spcPts val="0"/>
              </a:spcBef>
              <a:spcAft>
                <a:spcPts val="0"/>
              </a:spcAft>
              <a:buClr>
                <a:srgbClr val="5F5F5F"/>
              </a:buClr>
              <a:buSzPts val="1800"/>
              <a:buFont typeface="Arial"/>
              <a:buNone/>
            </a:pPr>
            <a:endParaRPr b="1"/>
          </a:p>
          <a:p>
            <a:pPr marL="0" marR="0" lvl="0" indent="0" algn="l" rtl="0">
              <a:lnSpc>
                <a:spcPct val="100000"/>
              </a:lnSpc>
              <a:spcBef>
                <a:spcPts val="0"/>
              </a:spcBef>
              <a:spcAft>
                <a:spcPts val="0"/>
              </a:spcAft>
              <a:buClr>
                <a:srgbClr val="5F5F5F"/>
              </a:buClr>
              <a:buSzPts val="1800"/>
              <a:buFont typeface="Arial"/>
              <a:buNone/>
            </a:pPr>
            <a:endParaRPr b="1"/>
          </a:p>
          <a:p>
            <a:pPr marL="0" marR="0" lvl="0" indent="0" algn="l" rtl="0">
              <a:lnSpc>
                <a:spcPct val="100000"/>
              </a:lnSpc>
              <a:spcBef>
                <a:spcPts val="0"/>
              </a:spcBef>
              <a:spcAft>
                <a:spcPts val="0"/>
              </a:spcAft>
              <a:buClr>
                <a:srgbClr val="5F5F5F"/>
              </a:buClr>
              <a:buSzPts val="1800"/>
              <a:buFont typeface="Arial"/>
              <a:buNone/>
            </a:pPr>
            <a:endParaRPr/>
          </a:p>
        </p:txBody>
      </p:sp>
      <p:sp>
        <p:nvSpPr>
          <p:cNvPr id="449" name="Google Shape;449;p49"/>
          <p:cNvSpPr txBox="1">
            <a:spLocks noGrp="1"/>
          </p:cNvSpPr>
          <p:nvPr>
            <p:ph type="body" idx="2"/>
          </p:nvPr>
        </p:nvSpPr>
        <p:spPr>
          <a:xfrm>
            <a:off x="129540" y="95250"/>
            <a:ext cx="8057197" cy="530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1800"/>
              <a:buFont typeface="Helvetica Neue Light"/>
              <a:buNone/>
            </a:pPr>
            <a:r>
              <a:rPr lang="en-US" sz="1800"/>
              <a:t>Section 3: Simulated finishes</a:t>
            </a:r>
            <a:endParaRPr/>
          </a:p>
          <a:p>
            <a:pPr marL="0" lvl="0" indent="0" algn="l" rtl="0">
              <a:lnSpc>
                <a:spcPct val="100000"/>
              </a:lnSpc>
              <a:spcBef>
                <a:spcPts val="360"/>
              </a:spcBef>
              <a:spcAft>
                <a:spcPts val="0"/>
              </a:spcAft>
              <a:buClr>
                <a:schemeClr val="lt2"/>
              </a:buClr>
              <a:buSzPts val="1800"/>
              <a:buFont typeface="Helvetica Neue Light"/>
              <a:buNone/>
            </a:pPr>
            <a:endParaRPr sz="1800"/>
          </a:p>
        </p:txBody>
      </p:sp>
      <p:pic>
        <p:nvPicPr>
          <p:cNvPr id="450" name="Google Shape;450;p49"/>
          <p:cNvPicPr preferRelativeResize="0"/>
          <p:nvPr/>
        </p:nvPicPr>
        <p:blipFill rotWithShape="1">
          <a:blip r:embed="rId3">
            <a:alphaModFix/>
          </a:blip>
          <a:srcRect/>
          <a:stretch/>
        </p:blipFill>
        <p:spPr>
          <a:xfrm>
            <a:off x="3765177" y="830636"/>
            <a:ext cx="3567560" cy="421761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5"/>
          <p:cNvSpPr txBox="1">
            <a:spLocks noGrp="1"/>
          </p:cNvSpPr>
          <p:nvPr>
            <p:ph type="body" idx="1"/>
          </p:nvPr>
        </p:nvSpPr>
        <p:spPr>
          <a:xfrm>
            <a:off x="129541" y="1059815"/>
            <a:ext cx="6537958" cy="38100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5F5F5F"/>
              </a:buClr>
              <a:buSzPts val="1800"/>
              <a:buChar char="•"/>
            </a:pPr>
            <a:r>
              <a:rPr lang="en-US"/>
              <a:t>Roof systems</a:t>
            </a:r>
            <a:endParaRPr/>
          </a:p>
          <a:p>
            <a:pPr marL="342900" lvl="0" indent="-228600" algn="l" rtl="0">
              <a:lnSpc>
                <a:spcPct val="100000"/>
              </a:lnSpc>
              <a:spcBef>
                <a:spcPts val="360"/>
              </a:spcBef>
              <a:spcAft>
                <a:spcPts val="0"/>
              </a:spcAft>
              <a:buClr>
                <a:srgbClr val="5F5F5F"/>
              </a:buClr>
              <a:buSzPts val="1800"/>
              <a:buNone/>
            </a:pPr>
            <a:endParaRPr/>
          </a:p>
          <a:p>
            <a:pPr marL="342900" lvl="0" indent="-342900" algn="l" rtl="0">
              <a:lnSpc>
                <a:spcPct val="100000"/>
              </a:lnSpc>
              <a:spcBef>
                <a:spcPts val="360"/>
              </a:spcBef>
              <a:spcAft>
                <a:spcPts val="0"/>
              </a:spcAft>
              <a:buClr>
                <a:srgbClr val="5F5F5F"/>
              </a:buClr>
              <a:buSzPts val="1800"/>
              <a:buChar char="•"/>
            </a:pPr>
            <a:r>
              <a:rPr lang="en-US"/>
              <a:t>Wall systems</a:t>
            </a:r>
            <a:endParaRPr/>
          </a:p>
          <a:p>
            <a:pPr marL="342900" lvl="0" indent="-228600" algn="l" rtl="0">
              <a:lnSpc>
                <a:spcPct val="100000"/>
              </a:lnSpc>
              <a:spcBef>
                <a:spcPts val="360"/>
              </a:spcBef>
              <a:spcAft>
                <a:spcPts val="0"/>
              </a:spcAft>
              <a:buClr>
                <a:srgbClr val="5F5F5F"/>
              </a:buClr>
              <a:buSzPts val="1800"/>
              <a:buNone/>
            </a:pPr>
            <a:endParaRPr/>
          </a:p>
          <a:p>
            <a:pPr marL="342900" lvl="0" indent="-342900" algn="l" rtl="0">
              <a:lnSpc>
                <a:spcPct val="100000"/>
              </a:lnSpc>
              <a:spcBef>
                <a:spcPts val="360"/>
              </a:spcBef>
              <a:spcAft>
                <a:spcPts val="0"/>
              </a:spcAft>
              <a:buClr>
                <a:srgbClr val="5F5F5F"/>
              </a:buClr>
              <a:buSzPts val="1800"/>
              <a:buChar char="•"/>
            </a:pPr>
            <a:r>
              <a:rPr lang="en-US"/>
              <a:t>Soffits</a:t>
            </a:r>
            <a:endParaRPr/>
          </a:p>
          <a:p>
            <a:pPr marL="342900" lvl="0" indent="-228600" algn="l" rtl="0">
              <a:lnSpc>
                <a:spcPct val="100000"/>
              </a:lnSpc>
              <a:spcBef>
                <a:spcPts val="360"/>
              </a:spcBef>
              <a:spcAft>
                <a:spcPts val="0"/>
              </a:spcAft>
              <a:buClr>
                <a:srgbClr val="5F5F5F"/>
              </a:buClr>
              <a:buSzPts val="1800"/>
              <a:buNone/>
            </a:pPr>
            <a:endParaRPr/>
          </a:p>
          <a:p>
            <a:pPr marL="342900" lvl="0" indent="-342900" algn="l" rtl="0">
              <a:lnSpc>
                <a:spcPct val="100000"/>
              </a:lnSpc>
              <a:spcBef>
                <a:spcPts val="360"/>
              </a:spcBef>
              <a:spcAft>
                <a:spcPts val="0"/>
              </a:spcAft>
              <a:buClr>
                <a:srgbClr val="5F5F5F"/>
              </a:buClr>
              <a:buSzPts val="1800"/>
              <a:buChar char="•"/>
            </a:pPr>
            <a:r>
              <a:rPr lang="en-US"/>
              <a:t>Tile</a:t>
            </a:r>
            <a:endParaRPr/>
          </a:p>
          <a:p>
            <a:pPr marL="342900" lvl="0" indent="-228600" algn="l" rtl="0">
              <a:lnSpc>
                <a:spcPct val="100000"/>
              </a:lnSpc>
              <a:spcBef>
                <a:spcPts val="360"/>
              </a:spcBef>
              <a:spcAft>
                <a:spcPts val="0"/>
              </a:spcAft>
              <a:buClr>
                <a:srgbClr val="5F5F5F"/>
              </a:buClr>
              <a:buSzPts val="1800"/>
              <a:buNone/>
            </a:pPr>
            <a:endParaRPr/>
          </a:p>
          <a:p>
            <a:pPr marL="342900" lvl="0" indent="-342900" algn="l" rtl="0">
              <a:lnSpc>
                <a:spcPct val="100000"/>
              </a:lnSpc>
              <a:spcBef>
                <a:spcPts val="360"/>
              </a:spcBef>
              <a:spcAft>
                <a:spcPts val="0"/>
              </a:spcAft>
              <a:buClr>
                <a:srgbClr val="5F5F5F"/>
              </a:buClr>
              <a:buSzPts val="1800"/>
              <a:buChar char="•"/>
            </a:pPr>
            <a:r>
              <a:rPr lang="en-US"/>
              <a:t>Perforation</a:t>
            </a:r>
            <a:endParaRPr/>
          </a:p>
        </p:txBody>
      </p:sp>
      <p:sp>
        <p:nvSpPr>
          <p:cNvPr id="85" name="Google Shape;85;p5"/>
          <p:cNvSpPr txBox="1">
            <a:spLocks noGrp="1"/>
          </p:cNvSpPr>
          <p:nvPr>
            <p:ph type="body" idx="2"/>
          </p:nvPr>
        </p:nvSpPr>
        <p:spPr>
          <a:xfrm>
            <a:off x="129540" y="95250"/>
            <a:ext cx="7824852" cy="530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1800"/>
              <a:buFont typeface="Helvetica Neue Light"/>
              <a:buNone/>
            </a:pPr>
            <a:r>
              <a:rPr lang="en-US" sz="1800"/>
              <a:t>Section 1: Types of architectural metal cladding and how they are applied</a:t>
            </a:r>
            <a:endParaRPr sz="1800">
              <a:latin typeface="Times New Roman"/>
              <a:ea typeface="Times New Roman"/>
              <a:cs typeface="Times New Roman"/>
              <a:sym typeface="Times New Roman"/>
            </a:endParaRPr>
          </a:p>
          <a:p>
            <a:pPr marL="0" lvl="0" indent="0" algn="l" rtl="0">
              <a:lnSpc>
                <a:spcPct val="100000"/>
              </a:lnSpc>
              <a:spcBef>
                <a:spcPts val="560"/>
              </a:spcBef>
              <a:spcAft>
                <a:spcPts val="0"/>
              </a:spcAft>
              <a:buClr>
                <a:schemeClr val="lt2"/>
              </a:buClr>
              <a:buSzPts val="2800"/>
              <a:buFont typeface="Helvetica Neue Light"/>
              <a:buNone/>
            </a:pPr>
            <a:endParaRPr/>
          </a:p>
        </p:txBody>
      </p:sp>
      <p:pic>
        <p:nvPicPr>
          <p:cNvPr id="86" name="Google Shape;86;p5"/>
          <p:cNvPicPr preferRelativeResize="0"/>
          <p:nvPr/>
        </p:nvPicPr>
        <p:blipFill rotWithShape="1">
          <a:blip r:embed="rId3">
            <a:alphaModFix/>
          </a:blip>
          <a:srcRect l="19295" t="23869" r="1714" b="8859"/>
          <a:stretch/>
        </p:blipFill>
        <p:spPr>
          <a:xfrm>
            <a:off x="2224008" y="1250577"/>
            <a:ext cx="2764852" cy="1569010"/>
          </a:xfrm>
          <a:prstGeom prst="rect">
            <a:avLst/>
          </a:prstGeom>
          <a:noFill/>
          <a:ln>
            <a:noFill/>
          </a:ln>
        </p:spPr>
      </p:pic>
      <p:pic>
        <p:nvPicPr>
          <p:cNvPr id="87" name="Google Shape;87;p5"/>
          <p:cNvPicPr preferRelativeResize="0"/>
          <p:nvPr/>
        </p:nvPicPr>
        <p:blipFill rotWithShape="1">
          <a:blip r:embed="rId4">
            <a:alphaModFix/>
          </a:blip>
          <a:srcRect l="18944" t="10196" r="12293" b="20349"/>
          <a:stretch/>
        </p:blipFill>
        <p:spPr>
          <a:xfrm>
            <a:off x="1922929" y="2964815"/>
            <a:ext cx="3536577" cy="2046928"/>
          </a:xfrm>
          <a:prstGeom prst="rect">
            <a:avLst/>
          </a:prstGeom>
          <a:noFill/>
          <a:ln>
            <a:noFill/>
          </a:ln>
        </p:spPr>
      </p:pic>
      <p:pic>
        <p:nvPicPr>
          <p:cNvPr id="88" name="Google Shape;88;p5"/>
          <p:cNvPicPr preferRelativeResize="0"/>
          <p:nvPr/>
        </p:nvPicPr>
        <p:blipFill rotWithShape="1">
          <a:blip r:embed="rId5">
            <a:alphaModFix/>
          </a:blip>
          <a:srcRect t="10414" r="30948" b="5003"/>
          <a:stretch/>
        </p:blipFill>
        <p:spPr>
          <a:xfrm>
            <a:off x="5156106" y="815395"/>
            <a:ext cx="2085135" cy="2004192"/>
          </a:xfrm>
          <a:prstGeom prst="rect">
            <a:avLst/>
          </a:prstGeom>
          <a:noFill/>
          <a:ln>
            <a:noFill/>
          </a:ln>
        </p:spPr>
      </p:pic>
      <p:pic>
        <p:nvPicPr>
          <p:cNvPr id="89" name="Google Shape;89;p5"/>
          <p:cNvPicPr preferRelativeResize="0"/>
          <p:nvPr/>
        </p:nvPicPr>
        <p:blipFill rotWithShape="1">
          <a:blip r:embed="rId6">
            <a:alphaModFix/>
          </a:blip>
          <a:srcRect/>
          <a:stretch/>
        </p:blipFill>
        <p:spPr>
          <a:xfrm>
            <a:off x="5627583" y="2964815"/>
            <a:ext cx="3227530" cy="184897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50"/>
          <p:cNvSpPr txBox="1">
            <a:spLocks noGrp="1"/>
          </p:cNvSpPr>
          <p:nvPr>
            <p:ph type="body" idx="1"/>
          </p:nvPr>
        </p:nvSpPr>
        <p:spPr>
          <a:xfrm>
            <a:off x="129541" y="1400175"/>
            <a:ext cx="7800022" cy="346964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5F5F5F"/>
              </a:buClr>
              <a:buSzPts val="1600"/>
              <a:buAutoNum type="arabicPeriod"/>
            </a:pPr>
            <a:r>
              <a:rPr lang="en-US" sz="1600"/>
              <a:t>Describe the multiple types of metal cladding, including roofing, wall systems, soffits, perforated panels and tiles, and how they are applied to buildings of all shapes, sizes and purposes.</a:t>
            </a:r>
            <a:br>
              <a:rPr lang="en-US" sz="1600"/>
            </a:br>
            <a:endParaRPr sz="1600"/>
          </a:p>
          <a:p>
            <a:pPr marL="342900" lvl="0" indent="-342900" algn="l" rtl="0">
              <a:lnSpc>
                <a:spcPct val="100000"/>
              </a:lnSpc>
              <a:spcBef>
                <a:spcPts val="0"/>
              </a:spcBef>
              <a:spcAft>
                <a:spcPts val="0"/>
              </a:spcAft>
              <a:buClr>
                <a:srgbClr val="5F5F5F"/>
              </a:buClr>
              <a:buSzPts val="1600"/>
              <a:buAutoNum type="arabicPeriod"/>
            </a:pPr>
            <a:r>
              <a:rPr lang="en-US" sz="1600"/>
              <a:t>Explore creative options and applications of perforated metal including hole size, shape, spacing, open space, and how it is applied as equipment screens, aesthetic accents, acoustics and to aid airflow.</a:t>
            </a:r>
            <a:br>
              <a:rPr lang="en-US" sz="1600"/>
            </a:br>
            <a:endParaRPr sz="1600"/>
          </a:p>
          <a:p>
            <a:pPr marL="342900" lvl="0" indent="-342900" algn="l" rtl="0">
              <a:lnSpc>
                <a:spcPct val="100000"/>
              </a:lnSpc>
              <a:spcBef>
                <a:spcPts val="0"/>
              </a:spcBef>
              <a:spcAft>
                <a:spcPts val="0"/>
              </a:spcAft>
              <a:buClr>
                <a:srgbClr val="5F5F5F"/>
              </a:buClr>
              <a:buSzPts val="1600"/>
              <a:buAutoNum type="arabicPeriod"/>
            </a:pPr>
            <a:r>
              <a:rPr lang="en-US" sz="1600"/>
              <a:t>Consider simulated finishes, including copper, weathered metal, wood grain, natural ore, as well as anodized aluminum option to paint. </a:t>
            </a:r>
            <a:br>
              <a:rPr lang="en-US" sz="1600"/>
            </a:br>
            <a:endParaRPr sz="1600"/>
          </a:p>
          <a:p>
            <a:pPr marL="342900" lvl="0" indent="-342900" algn="l" rtl="0">
              <a:lnSpc>
                <a:spcPct val="100000"/>
              </a:lnSpc>
              <a:spcBef>
                <a:spcPts val="0"/>
              </a:spcBef>
              <a:spcAft>
                <a:spcPts val="0"/>
              </a:spcAft>
              <a:buClr>
                <a:srgbClr val="5F5F5F"/>
              </a:buClr>
              <a:buSzPts val="1600"/>
              <a:buAutoNum type="arabicPeriod"/>
            </a:pPr>
            <a:r>
              <a:rPr lang="en-US" sz="1600"/>
              <a:t>Discuss examples of architectural metal applications from numerous case studies showing the varied and creative ways metal is specified and applied. </a:t>
            </a:r>
            <a:endParaRPr/>
          </a:p>
        </p:txBody>
      </p:sp>
      <p:sp>
        <p:nvSpPr>
          <p:cNvPr id="456" name="Google Shape;456;p50"/>
          <p:cNvSpPr txBox="1">
            <a:spLocks noGrp="1"/>
          </p:cNvSpPr>
          <p:nvPr>
            <p:ph type="body" idx="2"/>
          </p:nvPr>
        </p:nvSpPr>
        <p:spPr>
          <a:xfrm>
            <a:off x="129541" y="95250"/>
            <a:ext cx="6537958" cy="530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2800"/>
              <a:buFont typeface="Helvetica Neue Light"/>
              <a:buNone/>
            </a:pPr>
            <a:r>
              <a:rPr lang="en-US"/>
              <a:t>Learning objectives recap</a:t>
            </a:r>
            <a:endParaRPr/>
          </a:p>
        </p:txBody>
      </p:sp>
      <p:sp>
        <p:nvSpPr>
          <p:cNvPr id="457" name="Google Shape;457;p50"/>
          <p:cNvSpPr txBox="1"/>
          <p:nvPr/>
        </p:nvSpPr>
        <p:spPr>
          <a:xfrm>
            <a:off x="285751" y="957263"/>
            <a:ext cx="693010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Arial"/>
                <a:ea typeface="Arial"/>
                <a:cs typeface="Arial"/>
                <a:sym typeface="Arial"/>
              </a:rPr>
              <a:t>Now that you have completed this course, you will be able to: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Helvetica Neue"/>
              <a:ea typeface="Helvetica Neue"/>
              <a:cs typeface="Helvetica Neue"/>
              <a:sym typeface="Helvetica Neue"/>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51"/>
          <p:cNvSpPr txBox="1">
            <a:spLocks noGrp="1"/>
          </p:cNvSpPr>
          <p:nvPr>
            <p:ph type="ctrTitle"/>
          </p:nvPr>
        </p:nvSpPr>
        <p:spPr>
          <a:xfrm>
            <a:off x="3953435" y="1738032"/>
            <a:ext cx="4742329" cy="1523263"/>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1800"/>
              <a:buFont typeface="Helvetica Neue Light"/>
              <a:buNone/>
            </a:pPr>
            <a:r>
              <a:rPr lang="en-US" sz="1800"/>
              <a:t>Thank you for your time. This concludes the </a:t>
            </a:r>
            <a:br>
              <a:rPr lang="en-US" sz="1800"/>
            </a:br>
            <a:r>
              <a:rPr lang="en-US" sz="1800"/>
              <a:t>American Institute of Architects (AIA) </a:t>
            </a:r>
            <a:br>
              <a:rPr lang="en-US" sz="1800"/>
            </a:br>
            <a:r>
              <a:rPr lang="en-US" sz="1800"/>
              <a:t>Continuing Education System (CES) course.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6"/>
          <p:cNvSpPr txBox="1">
            <a:spLocks noGrp="1"/>
          </p:cNvSpPr>
          <p:nvPr>
            <p:ph type="body" idx="1"/>
          </p:nvPr>
        </p:nvSpPr>
        <p:spPr>
          <a:xfrm>
            <a:off x="129541" y="1059815"/>
            <a:ext cx="3158265" cy="381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F5F5F"/>
              </a:buClr>
              <a:buSzPts val="1800"/>
              <a:buFont typeface="Arial"/>
              <a:buNone/>
            </a:pPr>
            <a:r>
              <a:rPr lang="en-US" b="1"/>
              <a:t>Metal roof systems</a:t>
            </a:r>
            <a:endParaRPr/>
          </a:p>
          <a:p>
            <a:pPr marL="0" marR="0" lvl="0" indent="0" algn="l" rtl="0">
              <a:lnSpc>
                <a:spcPct val="100000"/>
              </a:lnSpc>
              <a:spcBef>
                <a:spcPts val="0"/>
              </a:spcBef>
              <a:spcAft>
                <a:spcPts val="0"/>
              </a:spcAft>
              <a:buClr>
                <a:srgbClr val="5F5F5F"/>
              </a:buClr>
              <a:buSzPts val="1800"/>
              <a:buFont typeface="Arial"/>
              <a:buNone/>
            </a:pPr>
            <a:endParaRPr/>
          </a:p>
          <a:p>
            <a:pPr marL="342900" marR="0" lvl="0" indent="-342900" algn="l" rtl="0">
              <a:lnSpc>
                <a:spcPct val="100000"/>
              </a:lnSpc>
              <a:spcBef>
                <a:spcPts val="0"/>
              </a:spcBef>
              <a:spcAft>
                <a:spcPts val="0"/>
              </a:spcAft>
              <a:buClr>
                <a:srgbClr val="5F5F5F"/>
              </a:buClr>
              <a:buSzPts val="1800"/>
              <a:buFont typeface="Noto Sans Symbols"/>
              <a:buChar char="▪"/>
            </a:pPr>
            <a:r>
              <a:rPr lang="en-US"/>
              <a:t>Standing seam</a:t>
            </a:r>
            <a:endParaRPr/>
          </a:p>
          <a:p>
            <a:pPr marL="342900" marR="0" lvl="0" indent="-228600" algn="l" rtl="0">
              <a:lnSpc>
                <a:spcPct val="100000"/>
              </a:lnSpc>
              <a:spcBef>
                <a:spcPts val="0"/>
              </a:spcBef>
              <a:spcAft>
                <a:spcPts val="0"/>
              </a:spcAft>
              <a:buClr>
                <a:srgbClr val="5F5F5F"/>
              </a:buClr>
              <a:buSzPts val="1800"/>
              <a:buFont typeface="Noto Sans Symbols"/>
              <a:buNone/>
            </a:pPr>
            <a:endParaRPr/>
          </a:p>
          <a:p>
            <a:pPr marL="342900" marR="0" lvl="0" indent="-342900" algn="l" rtl="0">
              <a:lnSpc>
                <a:spcPct val="100000"/>
              </a:lnSpc>
              <a:spcBef>
                <a:spcPts val="0"/>
              </a:spcBef>
              <a:spcAft>
                <a:spcPts val="0"/>
              </a:spcAft>
              <a:buClr>
                <a:srgbClr val="5F5F5F"/>
              </a:buClr>
              <a:buSzPts val="1800"/>
              <a:buFont typeface="Noto Sans Symbols"/>
              <a:buChar char="▪"/>
            </a:pPr>
            <a:r>
              <a:rPr lang="en-US"/>
              <a:t>Steel and aluminum</a:t>
            </a:r>
            <a:endParaRPr/>
          </a:p>
          <a:p>
            <a:pPr marL="342900" marR="0" lvl="0" indent="-228600" algn="l" rtl="0">
              <a:lnSpc>
                <a:spcPct val="100000"/>
              </a:lnSpc>
              <a:spcBef>
                <a:spcPts val="0"/>
              </a:spcBef>
              <a:spcAft>
                <a:spcPts val="0"/>
              </a:spcAft>
              <a:buClr>
                <a:srgbClr val="5F5F5F"/>
              </a:buClr>
              <a:buSzPts val="1800"/>
              <a:buFont typeface="Noto Sans Symbols"/>
              <a:buNone/>
            </a:pPr>
            <a:endParaRPr/>
          </a:p>
          <a:p>
            <a:pPr marL="342900" marR="0" lvl="0" indent="-342900" algn="l" rtl="0">
              <a:lnSpc>
                <a:spcPct val="100000"/>
              </a:lnSpc>
              <a:spcBef>
                <a:spcPts val="0"/>
              </a:spcBef>
              <a:spcAft>
                <a:spcPts val="0"/>
              </a:spcAft>
              <a:buClr>
                <a:srgbClr val="5F5F5F"/>
              </a:buClr>
              <a:buSzPts val="1800"/>
              <a:buFont typeface="Noto Sans Symbols"/>
              <a:buChar char="▪"/>
            </a:pPr>
            <a:r>
              <a:rPr lang="en-US"/>
              <a:t>Snap-seam</a:t>
            </a:r>
            <a:endParaRPr/>
          </a:p>
          <a:p>
            <a:pPr marL="342900" marR="0" lvl="0" indent="-228600" algn="l" rtl="0">
              <a:lnSpc>
                <a:spcPct val="100000"/>
              </a:lnSpc>
              <a:spcBef>
                <a:spcPts val="0"/>
              </a:spcBef>
              <a:spcAft>
                <a:spcPts val="0"/>
              </a:spcAft>
              <a:buClr>
                <a:srgbClr val="5F5F5F"/>
              </a:buClr>
              <a:buSzPts val="1800"/>
              <a:buFont typeface="Noto Sans Symbols"/>
              <a:buNone/>
            </a:pPr>
            <a:endParaRPr/>
          </a:p>
          <a:p>
            <a:pPr marL="342900" marR="0" lvl="0" indent="-342900" algn="l" rtl="0">
              <a:lnSpc>
                <a:spcPct val="100000"/>
              </a:lnSpc>
              <a:spcBef>
                <a:spcPts val="0"/>
              </a:spcBef>
              <a:spcAft>
                <a:spcPts val="0"/>
              </a:spcAft>
              <a:buClr>
                <a:srgbClr val="5F5F5F"/>
              </a:buClr>
              <a:buSzPts val="1800"/>
              <a:buFont typeface="Noto Sans Symbols"/>
              <a:buChar char="▪"/>
            </a:pPr>
            <a:r>
              <a:rPr lang="en-US"/>
              <a:t>Mechanically seamed</a:t>
            </a:r>
            <a:endParaRPr/>
          </a:p>
          <a:p>
            <a:pPr marL="342900" marR="0" lvl="0" indent="-228600" algn="l" rtl="0">
              <a:lnSpc>
                <a:spcPct val="100000"/>
              </a:lnSpc>
              <a:spcBef>
                <a:spcPts val="0"/>
              </a:spcBef>
              <a:spcAft>
                <a:spcPts val="0"/>
              </a:spcAft>
              <a:buClr>
                <a:srgbClr val="5F5F5F"/>
              </a:buClr>
              <a:buSzPts val="1800"/>
              <a:buFont typeface="Noto Sans Symbols"/>
              <a:buNone/>
            </a:pPr>
            <a:endParaRPr/>
          </a:p>
        </p:txBody>
      </p:sp>
      <p:sp>
        <p:nvSpPr>
          <p:cNvPr id="96" name="Google Shape;96;p6"/>
          <p:cNvSpPr txBox="1">
            <a:spLocks noGrp="1"/>
          </p:cNvSpPr>
          <p:nvPr>
            <p:ph type="body" idx="2"/>
          </p:nvPr>
        </p:nvSpPr>
        <p:spPr>
          <a:xfrm>
            <a:off x="129541" y="95250"/>
            <a:ext cx="7809114" cy="530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1800"/>
              <a:buFont typeface="Helvetica Neue Light"/>
              <a:buNone/>
            </a:pPr>
            <a:r>
              <a:rPr lang="en-US" sz="1800"/>
              <a:t>Section 1: Types of architectural metal cladding and how they are applied</a:t>
            </a:r>
            <a:endParaRPr sz="1800">
              <a:latin typeface="Times New Roman"/>
              <a:ea typeface="Times New Roman"/>
              <a:cs typeface="Times New Roman"/>
              <a:sym typeface="Times New Roman"/>
            </a:endParaRPr>
          </a:p>
        </p:txBody>
      </p:sp>
      <p:pic>
        <p:nvPicPr>
          <p:cNvPr id="97" name="Google Shape;97;p6"/>
          <p:cNvPicPr preferRelativeResize="0"/>
          <p:nvPr/>
        </p:nvPicPr>
        <p:blipFill rotWithShape="1">
          <a:blip r:embed="rId3">
            <a:alphaModFix/>
          </a:blip>
          <a:srcRect/>
          <a:stretch/>
        </p:blipFill>
        <p:spPr>
          <a:xfrm>
            <a:off x="2988461" y="1683171"/>
            <a:ext cx="4950194" cy="336507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7"/>
          <p:cNvSpPr txBox="1">
            <a:spLocks noGrp="1"/>
          </p:cNvSpPr>
          <p:nvPr>
            <p:ph type="body" idx="1"/>
          </p:nvPr>
        </p:nvSpPr>
        <p:spPr>
          <a:xfrm>
            <a:off x="129542" y="1059815"/>
            <a:ext cx="3225499" cy="381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F5F5F"/>
              </a:buClr>
              <a:buSzPts val="1800"/>
              <a:buFont typeface="Arial"/>
              <a:buNone/>
            </a:pPr>
            <a:r>
              <a:rPr lang="en-US" b="1"/>
              <a:t>Metal roof systems</a:t>
            </a:r>
            <a:endParaRPr/>
          </a:p>
          <a:p>
            <a:pPr marL="0" marR="0" lvl="0" indent="0" algn="l" rtl="0">
              <a:lnSpc>
                <a:spcPct val="100000"/>
              </a:lnSpc>
              <a:spcBef>
                <a:spcPts val="0"/>
              </a:spcBef>
              <a:spcAft>
                <a:spcPts val="0"/>
              </a:spcAft>
              <a:buClr>
                <a:srgbClr val="5F5F5F"/>
              </a:buClr>
              <a:buSzPts val="1800"/>
              <a:buFont typeface="Arial"/>
              <a:buNone/>
            </a:pPr>
            <a:endParaRPr/>
          </a:p>
          <a:p>
            <a:pPr marL="342900" lvl="0" indent="-342900" algn="l" rtl="0">
              <a:lnSpc>
                <a:spcPct val="100000"/>
              </a:lnSpc>
              <a:spcBef>
                <a:spcPts val="0"/>
              </a:spcBef>
              <a:spcAft>
                <a:spcPts val="0"/>
              </a:spcAft>
              <a:buClr>
                <a:srgbClr val="5F5F5F"/>
              </a:buClr>
              <a:buSzPts val="1800"/>
              <a:buFont typeface="Noto Sans Symbols"/>
              <a:buChar char="▪"/>
            </a:pPr>
            <a:r>
              <a:rPr lang="en-US"/>
              <a:t>Produced in factory-formed lengths</a:t>
            </a:r>
            <a:endParaRPr/>
          </a:p>
          <a:p>
            <a:pPr marL="342900" lvl="0" indent="-228600" algn="l" rtl="0">
              <a:lnSpc>
                <a:spcPct val="100000"/>
              </a:lnSpc>
              <a:spcBef>
                <a:spcPts val="0"/>
              </a:spcBef>
              <a:spcAft>
                <a:spcPts val="0"/>
              </a:spcAft>
              <a:buClr>
                <a:srgbClr val="5F5F5F"/>
              </a:buClr>
              <a:buSzPts val="1800"/>
              <a:buFont typeface="Noto Sans Symbols"/>
              <a:buNone/>
            </a:pPr>
            <a:endParaRPr/>
          </a:p>
          <a:p>
            <a:pPr marL="342900" lvl="0" indent="-342900" algn="l" rtl="0">
              <a:lnSpc>
                <a:spcPct val="100000"/>
              </a:lnSpc>
              <a:spcBef>
                <a:spcPts val="0"/>
              </a:spcBef>
              <a:spcAft>
                <a:spcPts val="0"/>
              </a:spcAft>
              <a:buClr>
                <a:srgbClr val="5F5F5F"/>
              </a:buClr>
              <a:buSzPts val="1800"/>
              <a:buFont typeface="Noto Sans Symbols"/>
              <a:buChar char="▪"/>
            </a:pPr>
            <a:r>
              <a:rPr lang="en-US"/>
              <a:t>Longer lengths if formed on jobsite </a:t>
            </a:r>
            <a:endParaRPr/>
          </a:p>
          <a:p>
            <a:pPr marL="342900" lvl="0" indent="-228600" algn="l" rtl="0">
              <a:lnSpc>
                <a:spcPct val="100000"/>
              </a:lnSpc>
              <a:spcBef>
                <a:spcPts val="0"/>
              </a:spcBef>
              <a:spcAft>
                <a:spcPts val="0"/>
              </a:spcAft>
              <a:buClr>
                <a:srgbClr val="5F5F5F"/>
              </a:buClr>
              <a:buSzPts val="1800"/>
              <a:buFont typeface="Noto Sans Symbols"/>
              <a:buNone/>
            </a:pPr>
            <a:endParaRPr/>
          </a:p>
          <a:p>
            <a:pPr marL="342900" lvl="0" indent="-342900" algn="l" rtl="0">
              <a:lnSpc>
                <a:spcPct val="100000"/>
              </a:lnSpc>
              <a:spcBef>
                <a:spcPts val="0"/>
              </a:spcBef>
              <a:spcAft>
                <a:spcPts val="0"/>
              </a:spcAft>
              <a:buClr>
                <a:srgbClr val="5F5F5F"/>
              </a:buClr>
              <a:buSzPts val="1800"/>
              <a:buFont typeface="Noto Sans Symbols"/>
              <a:buChar char="▪"/>
            </a:pPr>
            <a:r>
              <a:rPr lang="en-US"/>
              <a:t>Wide color range</a:t>
            </a:r>
            <a:endParaRPr/>
          </a:p>
          <a:p>
            <a:pPr marL="342900" lvl="0" indent="-228600" algn="l" rtl="0">
              <a:lnSpc>
                <a:spcPct val="100000"/>
              </a:lnSpc>
              <a:spcBef>
                <a:spcPts val="0"/>
              </a:spcBef>
              <a:spcAft>
                <a:spcPts val="0"/>
              </a:spcAft>
              <a:buClr>
                <a:srgbClr val="5F5F5F"/>
              </a:buClr>
              <a:buSzPts val="1800"/>
              <a:buFont typeface="Noto Sans Symbols"/>
              <a:buNone/>
            </a:pPr>
            <a:endParaRPr/>
          </a:p>
          <a:p>
            <a:pPr marL="342900" lvl="0" indent="-342900" algn="l" rtl="0">
              <a:lnSpc>
                <a:spcPct val="100000"/>
              </a:lnSpc>
              <a:spcBef>
                <a:spcPts val="0"/>
              </a:spcBef>
              <a:spcAft>
                <a:spcPts val="0"/>
              </a:spcAft>
              <a:buClr>
                <a:srgbClr val="5F5F5F"/>
              </a:buClr>
              <a:buSzPts val="1800"/>
              <a:buFont typeface="Noto Sans Symbols"/>
              <a:buChar char="▪"/>
            </a:pPr>
            <a:r>
              <a:rPr lang="en-US"/>
              <a:t>Many colors meet LEED</a:t>
            </a:r>
            <a:r>
              <a:rPr lang="en-US" baseline="30000"/>
              <a:t> </a:t>
            </a:r>
            <a:r>
              <a:rPr lang="en-US"/>
              <a:t>requirements and are Cool Roof-rated </a:t>
            </a:r>
            <a:endParaRPr/>
          </a:p>
        </p:txBody>
      </p:sp>
      <p:sp>
        <p:nvSpPr>
          <p:cNvPr id="104" name="Google Shape;104;p7"/>
          <p:cNvSpPr txBox="1">
            <a:spLocks noGrp="1"/>
          </p:cNvSpPr>
          <p:nvPr>
            <p:ph type="body" idx="2"/>
          </p:nvPr>
        </p:nvSpPr>
        <p:spPr>
          <a:xfrm>
            <a:off x="129540" y="95250"/>
            <a:ext cx="7886996" cy="530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1800"/>
              <a:buFont typeface="Helvetica Neue Light"/>
              <a:buNone/>
            </a:pPr>
            <a:r>
              <a:rPr lang="en-US" sz="1800"/>
              <a:t>Section 1: Types of architectural metal cladding and how they are applied</a:t>
            </a:r>
            <a:endParaRPr sz="1800">
              <a:latin typeface="Times New Roman"/>
              <a:ea typeface="Times New Roman"/>
              <a:cs typeface="Times New Roman"/>
              <a:sym typeface="Times New Roman"/>
            </a:endParaRPr>
          </a:p>
          <a:p>
            <a:pPr marL="0" lvl="0" indent="0" algn="l" rtl="0">
              <a:lnSpc>
                <a:spcPct val="100000"/>
              </a:lnSpc>
              <a:spcBef>
                <a:spcPts val="560"/>
              </a:spcBef>
              <a:spcAft>
                <a:spcPts val="0"/>
              </a:spcAft>
              <a:buClr>
                <a:schemeClr val="lt2"/>
              </a:buClr>
              <a:buSzPts val="2800"/>
              <a:buFont typeface="Helvetica Neue Light"/>
              <a:buNone/>
            </a:pPr>
            <a:endParaRPr/>
          </a:p>
        </p:txBody>
      </p:sp>
      <p:pic>
        <p:nvPicPr>
          <p:cNvPr id="105" name="Google Shape;105;p7"/>
          <p:cNvPicPr preferRelativeResize="0"/>
          <p:nvPr/>
        </p:nvPicPr>
        <p:blipFill rotWithShape="1">
          <a:blip r:embed="rId3">
            <a:alphaModFix/>
          </a:blip>
          <a:srcRect/>
          <a:stretch/>
        </p:blipFill>
        <p:spPr>
          <a:xfrm>
            <a:off x="3502960" y="1809847"/>
            <a:ext cx="4958266" cy="323840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8"/>
          <p:cNvSpPr txBox="1">
            <a:spLocks noGrp="1"/>
          </p:cNvSpPr>
          <p:nvPr>
            <p:ph type="body" idx="1"/>
          </p:nvPr>
        </p:nvSpPr>
        <p:spPr>
          <a:xfrm>
            <a:off x="129542" y="1059814"/>
            <a:ext cx="3346524" cy="398843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F5F5F"/>
              </a:buClr>
              <a:buSzPts val="1800"/>
              <a:buFont typeface="Arial"/>
              <a:buNone/>
            </a:pPr>
            <a:r>
              <a:rPr lang="en-US" b="1"/>
              <a:t>Pitch range and applications</a:t>
            </a:r>
            <a:endParaRPr/>
          </a:p>
          <a:p>
            <a:pPr marL="0" marR="0" lvl="0" indent="0" algn="l" rtl="0">
              <a:lnSpc>
                <a:spcPct val="100000"/>
              </a:lnSpc>
              <a:spcBef>
                <a:spcPts val="0"/>
              </a:spcBef>
              <a:spcAft>
                <a:spcPts val="0"/>
              </a:spcAft>
              <a:buClr>
                <a:srgbClr val="5F5F5F"/>
              </a:buClr>
              <a:buSzPts val="1800"/>
              <a:buFont typeface="Arial"/>
              <a:buNone/>
            </a:pPr>
            <a:endParaRPr b="1"/>
          </a:p>
          <a:p>
            <a:pPr marL="342900" lvl="0" indent="-342900" algn="l" rtl="0">
              <a:lnSpc>
                <a:spcPct val="100000"/>
              </a:lnSpc>
              <a:spcBef>
                <a:spcPts val="0"/>
              </a:spcBef>
              <a:spcAft>
                <a:spcPts val="0"/>
              </a:spcAft>
              <a:buClr>
                <a:srgbClr val="5F5F5F"/>
              </a:buClr>
              <a:buSzPts val="1800"/>
              <a:buFont typeface="Noto Sans Symbols"/>
              <a:buChar char="▪"/>
            </a:pPr>
            <a:r>
              <a:rPr lang="en-US"/>
              <a:t>Different types of metal roof panels have specific roof pitch ratings ranging from 1/2:12 to 3:12 </a:t>
            </a:r>
            <a:endParaRPr/>
          </a:p>
          <a:p>
            <a:pPr marL="342900" lvl="0" indent="-228600" algn="l" rtl="0">
              <a:lnSpc>
                <a:spcPct val="100000"/>
              </a:lnSpc>
              <a:spcBef>
                <a:spcPts val="0"/>
              </a:spcBef>
              <a:spcAft>
                <a:spcPts val="0"/>
              </a:spcAft>
              <a:buClr>
                <a:srgbClr val="5F5F5F"/>
              </a:buClr>
              <a:buSzPts val="1800"/>
              <a:buFont typeface="Noto Sans Symbols"/>
              <a:buNone/>
            </a:pPr>
            <a:endParaRPr/>
          </a:p>
          <a:p>
            <a:pPr marL="342900" lvl="0" indent="-342900" algn="l" rtl="0">
              <a:lnSpc>
                <a:spcPct val="100000"/>
              </a:lnSpc>
              <a:spcBef>
                <a:spcPts val="0"/>
              </a:spcBef>
              <a:spcAft>
                <a:spcPts val="0"/>
              </a:spcAft>
              <a:buClr>
                <a:srgbClr val="5F5F5F"/>
              </a:buClr>
              <a:buSzPts val="1800"/>
              <a:buFont typeface="Noto Sans Symbols"/>
              <a:buChar char="▪"/>
            </a:pPr>
            <a:r>
              <a:rPr lang="en-US"/>
              <a:t>Pitch affects panel selection</a:t>
            </a:r>
            <a:endParaRPr/>
          </a:p>
          <a:p>
            <a:pPr marL="342900" lvl="0" indent="-228600" algn="l" rtl="0">
              <a:lnSpc>
                <a:spcPct val="100000"/>
              </a:lnSpc>
              <a:spcBef>
                <a:spcPts val="0"/>
              </a:spcBef>
              <a:spcAft>
                <a:spcPts val="0"/>
              </a:spcAft>
              <a:buClr>
                <a:srgbClr val="5F5F5F"/>
              </a:buClr>
              <a:buSzPts val="1800"/>
              <a:buFont typeface="Noto Sans Symbols"/>
              <a:buNone/>
            </a:pPr>
            <a:endParaRPr/>
          </a:p>
          <a:p>
            <a:pPr marL="342900" lvl="0" indent="-342900" algn="l" rtl="0">
              <a:lnSpc>
                <a:spcPct val="100000"/>
              </a:lnSpc>
              <a:spcBef>
                <a:spcPts val="0"/>
              </a:spcBef>
              <a:spcAft>
                <a:spcPts val="0"/>
              </a:spcAft>
              <a:buClr>
                <a:srgbClr val="5F5F5F"/>
              </a:buClr>
              <a:buSzPts val="1800"/>
              <a:buFont typeface="Noto Sans Symbols"/>
              <a:buChar char="▪"/>
            </a:pPr>
            <a:r>
              <a:rPr lang="en-US"/>
              <a:t>Regions with extreme weather conditions may necessitate a higher roof pitch</a:t>
            </a:r>
            <a:endParaRPr/>
          </a:p>
          <a:p>
            <a:pPr marL="342900" lvl="0" indent="-228600" algn="l" rtl="0">
              <a:lnSpc>
                <a:spcPct val="100000"/>
              </a:lnSpc>
              <a:spcBef>
                <a:spcPts val="0"/>
              </a:spcBef>
              <a:spcAft>
                <a:spcPts val="0"/>
              </a:spcAft>
              <a:buClr>
                <a:srgbClr val="5F5F5F"/>
              </a:buClr>
              <a:buSzPts val="1800"/>
              <a:buFont typeface="Noto Sans Symbols"/>
              <a:buNone/>
            </a:pPr>
            <a:endParaRPr b="1"/>
          </a:p>
          <a:p>
            <a:pPr marL="342900" lvl="0" indent="-228600" algn="l" rtl="0">
              <a:lnSpc>
                <a:spcPct val="100000"/>
              </a:lnSpc>
              <a:spcBef>
                <a:spcPts val="0"/>
              </a:spcBef>
              <a:spcAft>
                <a:spcPts val="0"/>
              </a:spcAft>
              <a:buClr>
                <a:srgbClr val="5F5F5F"/>
              </a:buClr>
              <a:buSzPts val="1800"/>
              <a:buFont typeface="Noto Sans Symbols"/>
              <a:buNone/>
            </a:pPr>
            <a:endParaRPr b="1"/>
          </a:p>
        </p:txBody>
      </p:sp>
      <p:sp>
        <p:nvSpPr>
          <p:cNvPr id="112" name="Google Shape;112;p8"/>
          <p:cNvSpPr txBox="1">
            <a:spLocks noGrp="1"/>
          </p:cNvSpPr>
          <p:nvPr>
            <p:ph type="body" idx="2"/>
          </p:nvPr>
        </p:nvSpPr>
        <p:spPr>
          <a:xfrm>
            <a:off x="129540" y="95250"/>
            <a:ext cx="7878117" cy="530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1800"/>
              <a:buFont typeface="Helvetica Neue Light"/>
              <a:buNone/>
            </a:pPr>
            <a:r>
              <a:rPr lang="en-US" sz="1800"/>
              <a:t>Section 1: Types of architectural metal cladding and how they are applied</a:t>
            </a:r>
            <a:endParaRPr sz="1800">
              <a:latin typeface="Times New Roman"/>
              <a:ea typeface="Times New Roman"/>
              <a:cs typeface="Times New Roman"/>
              <a:sym typeface="Times New Roman"/>
            </a:endParaRPr>
          </a:p>
          <a:p>
            <a:pPr marL="0" lvl="0" indent="0" algn="l" rtl="0">
              <a:lnSpc>
                <a:spcPct val="100000"/>
              </a:lnSpc>
              <a:spcBef>
                <a:spcPts val="360"/>
              </a:spcBef>
              <a:spcAft>
                <a:spcPts val="0"/>
              </a:spcAft>
              <a:buClr>
                <a:schemeClr val="lt2"/>
              </a:buClr>
              <a:buSzPts val="1800"/>
              <a:buFont typeface="Helvetica Neue Light"/>
              <a:buNone/>
            </a:pPr>
            <a:endParaRPr sz="1800"/>
          </a:p>
        </p:txBody>
      </p:sp>
      <p:pic>
        <p:nvPicPr>
          <p:cNvPr id="113" name="Google Shape;113;p8"/>
          <p:cNvPicPr preferRelativeResize="0"/>
          <p:nvPr/>
        </p:nvPicPr>
        <p:blipFill rotWithShape="1">
          <a:blip r:embed="rId3">
            <a:alphaModFix/>
          </a:blip>
          <a:srcRect/>
          <a:stretch/>
        </p:blipFill>
        <p:spPr>
          <a:xfrm>
            <a:off x="3691726" y="1727945"/>
            <a:ext cx="4758761" cy="332030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9"/>
          <p:cNvSpPr txBox="1">
            <a:spLocks noGrp="1"/>
          </p:cNvSpPr>
          <p:nvPr>
            <p:ph type="body" idx="1"/>
          </p:nvPr>
        </p:nvSpPr>
        <p:spPr>
          <a:xfrm>
            <a:off x="129541" y="1059815"/>
            <a:ext cx="6537958" cy="381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F5F5F"/>
              </a:buClr>
              <a:buSzPts val="1800"/>
              <a:buFont typeface="Arial"/>
              <a:buNone/>
            </a:pPr>
            <a:r>
              <a:rPr lang="en-US" b="1"/>
              <a:t>Roof project review</a:t>
            </a:r>
            <a:endParaRPr/>
          </a:p>
          <a:p>
            <a:pPr marL="0" marR="0" lvl="0" indent="0" algn="l" rtl="0">
              <a:lnSpc>
                <a:spcPct val="100000"/>
              </a:lnSpc>
              <a:spcBef>
                <a:spcPts val="0"/>
              </a:spcBef>
              <a:spcAft>
                <a:spcPts val="0"/>
              </a:spcAft>
              <a:buClr>
                <a:srgbClr val="5F5F5F"/>
              </a:buClr>
              <a:buSzPts val="1800"/>
              <a:buFont typeface="Arial"/>
              <a:buNone/>
            </a:pPr>
            <a:endParaRPr b="1"/>
          </a:p>
          <a:p>
            <a:pPr marL="342900" lvl="0" indent="-342900" algn="l" rtl="0">
              <a:lnSpc>
                <a:spcPct val="100000"/>
              </a:lnSpc>
              <a:spcBef>
                <a:spcPts val="0"/>
              </a:spcBef>
              <a:spcAft>
                <a:spcPts val="0"/>
              </a:spcAft>
              <a:buClr>
                <a:srgbClr val="5F5F5F"/>
              </a:buClr>
              <a:buSzPts val="1600"/>
              <a:buFont typeface="Noto Sans Symbols"/>
              <a:buChar char="▪"/>
            </a:pPr>
            <a:r>
              <a:rPr lang="en-US" sz="1600"/>
              <a:t>Sevier County Utility District</a:t>
            </a:r>
            <a:endParaRPr/>
          </a:p>
          <a:p>
            <a:pPr marL="342900" lvl="0" indent="-228600" algn="l" rtl="0">
              <a:lnSpc>
                <a:spcPct val="100000"/>
              </a:lnSpc>
              <a:spcBef>
                <a:spcPts val="0"/>
              </a:spcBef>
              <a:spcAft>
                <a:spcPts val="0"/>
              </a:spcAft>
              <a:buClr>
                <a:srgbClr val="5F5F5F"/>
              </a:buClr>
              <a:buSzPts val="1800"/>
              <a:buFont typeface="Noto Sans Symbols"/>
              <a:buNone/>
            </a:pPr>
            <a:endParaRPr b="1"/>
          </a:p>
        </p:txBody>
      </p:sp>
      <p:sp>
        <p:nvSpPr>
          <p:cNvPr id="120" name="Google Shape;120;p9"/>
          <p:cNvSpPr txBox="1">
            <a:spLocks noGrp="1"/>
          </p:cNvSpPr>
          <p:nvPr>
            <p:ph type="body" idx="2"/>
          </p:nvPr>
        </p:nvSpPr>
        <p:spPr>
          <a:xfrm>
            <a:off x="129540" y="96477"/>
            <a:ext cx="8179959" cy="530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1800"/>
              <a:buFont typeface="Helvetica Neue Light"/>
              <a:buNone/>
            </a:pPr>
            <a:r>
              <a:rPr lang="en-US" sz="1800"/>
              <a:t>Section 1: Types of architectural metal cladding and how they are applied</a:t>
            </a:r>
            <a:endParaRPr sz="1800">
              <a:latin typeface="Times New Roman"/>
              <a:ea typeface="Times New Roman"/>
              <a:cs typeface="Times New Roman"/>
              <a:sym typeface="Times New Roman"/>
            </a:endParaRPr>
          </a:p>
          <a:p>
            <a:pPr marL="0" lvl="0" indent="0" algn="l" rtl="0">
              <a:lnSpc>
                <a:spcPct val="100000"/>
              </a:lnSpc>
              <a:spcBef>
                <a:spcPts val="360"/>
              </a:spcBef>
              <a:spcAft>
                <a:spcPts val="0"/>
              </a:spcAft>
              <a:buClr>
                <a:schemeClr val="lt2"/>
              </a:buClr>
              <a:buSzPts val="1800"/>
              <a:buFont typeface="Helvetica Neue Light"/>
              <a:buNone/>
            </a:pPr>
            <a:endParaRPr sz="1800"/>
          </a:p>
        </p:txBody>
      </p:sp>
      <p:pic>
        <p:nvPicPr>
          <p:cNvPr id="121" name="Google Shape;121;p9"/>
          <p:cNvPicPr preferRelativeResize="0"/>
          <p:nvPr/>
        </p:nvPicPr>
        <p:blipFill rotWithShape="1">
          <a:blip r:embed="rId3">
            <a:alphaModFix/>
          </a:blip>
          <a:srcRect/>
          <a:stretch/>
        </p:blipFill>
        <p:spPr>
          <a:xfrm>
            <a:off x="1647265" y="2061187"/>
            <a:ext cx="4823654" cy="2985836"/>
          </a:xfrm>
          <a:prstGeom prst="rect">
            <a:avLst/>
          </a:prstGeom>
          <a:noFill/>
          <a:ln>
            <a:noFill/>
          </a:ln>
        </p:spPr>
      </p:pic>
    </p:spTree>
  </p:cSld>
  <p:clrMapOvr>
    <a:masterClrMapping/>
  </p:clrMapOvr>
</p:sld>
</file>

<file path=ppt/theme/theme1.xml><?xml version="1.0" encoding="utf-8"?>
<a:theme xmlns:a="http://schemas.openxmlformats.org/drawingml/2006/main" name="Title Slide 1">
  <a:themeElements>
    <a:clrScheme name="Custom 1">
      <a:dk1>
        <a:srgbClr val="3D4857"/>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Slide 2">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ody Slide">
  <a:themeElements>
    <a:clrScheme name="PAC Power Point">
      <a:dk1>
        <a:srgbClr val="3D4857"/>
      </a:dk1>
      <a:lt1>
        <a:srgbClr val="999999"/>
      </a:lt1>
      <a:dk2>
        <a:srgbClr val="6F91BF"/>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Final Slid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3990</Words>
  <Application>Microsoft Office PowerPoint</Application>
  <PresentationFormat>On-screen Show (16:9)</PresentationFormat>
  <Paragraphs>466</Paragraphs>
  <Slides>51</Slides>
  <Notes>51</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51</vt:i4>
      </vt:variant>
    </vt:vector>
  </HeadingPairs>
  <TitlesOfParts>
    <vt:vector size="62" baseType="lpstr">
      <vt:lpstr>Helvetica Neue</vt:lpstr>
      <vt:lpstr>arial</vt:lpstr>
      <vt:lpstr>Times New Roman</vt:lpstr>
      <vt:lpstr>Noto Sans Symbols</vt:lpstr>
      <vt:lpstr>arial</vt:lpstr>
      <vt:lpstr>Calibri</vt:lpstr>
      <vt:lpstr>Helvetica Neue Light</vt:lpstr>
      <vt:lpstr>Title Slide 1</vt:lpstr>
      <vt:lpstr>Title Slide 2</vt:lpstr>
      <vt:lpstr>Body Slide</vt:lpstr>
      <vt:lpstr>Final Slide</vt:lpstr>
      <vt:lpstr>Attractive Accents:  The Versatile Appeal  of Architectural Metal  </vt:lpstr>
      <vt:lpstr>Course registration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your time. This concludes the  American Institute of Architects (AIA)  Continuing Education System (CES) course.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Attractive Accents:  The Versatile Appeal  of Architectural Metal  </dc:title>
  <dc:creator>Rob</dc:creator>
  <cp:lastModifiedBy>Scranton Gillette 365 - 1</cp:lastModifiedBy>
  <cp:revision>2</cp:revision>
  <dcterms:created xsi:type="dcterms:W3CDTF">2016-05-03T17:00:32Z</dcterms:created>
  <dcterms:modified xsi:type="dcterms:W3CDTF">2023-10-25T19:27:29Z</dcterms:modified>
</cp:coreProperties>
</file>