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2" r:id="rId57"/>
    <p:sldId id="311" r:id="rId58"/>
  </p:sldIdLst>
  <p:sldSz cx="18288000" cy="10287000"/>
  <p:notesSz cx="6858000" cy="9144000"/>
  <p:embeddedFontLst>
    <p:embeddedFont>
      <p:font typeface="Canva Sans" panose="020B0604020202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94620" autoAdjust="0"/>
  </p:normalViewPr>
  <p:slideViewPr>
    <p:cSldViewPr>
      <p:cViewPr varScale="1">
        <p:scale>
          <a:sx n="71" d="100"/>
          <a:sy n="71" d="100"/>
        </p:scale>
        <p:origin x="7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15.02.2024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Project: Vicinity Apartments</a:t>
            </a:r>
          </a:p>
          <a:p>
            <a:r>
              <a:rPr lang="en-US"/>
              <a:t>Installer: Nordstrom Architectural Sheet Metal</a:t>
            </a:r>
          </a:p>
          <a:p>
            <a:r>
              <a:rPr lang="en-US"/>
              <a:t>Location: Minneapolis, MN</a:t>
            </a:r>
          </a:p>
          <a:p>
            <a:r>
              <a:rPr lang="en-US"/>
              <a:t>Product: 6" V-Groove in Light Cherry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average carbon footprint for a person in Canada is 18.5 </a:t>
            </a:r>
            <a:r>
              <a:rPr lang="en-US" dirty="0" err="1"/>
              <a:t>tonnes</a:t>
            </a:r>
            <a:r>
              <a:rPr lang="en-US" dirty="0"/>
              <a:t> and  15.5 in the United States, one of the highest rates in the world. </a:t>
            </a:r>
          </a:p>
          <a:p>
            <a:r>
              <a:rPr lang="en-US" dirty="0"/>
              <a:t>This is due to the colder climate and the additional space heating required for our houses. </a:t>
            </a:r>
          </a:p>
          <a:p>
            <a:endParaRPr lang="en-US" dirty="0"/>
          </a:p>
          <a:p>
            <a:r>
              <a:rPr lang="en-US" dirty="0"/>
              <a:t>The global average is around 4.0 </a:t>
            </a:r>
            <a:r>
              <a:rPr lang="en-US" dirty="0" err="1"/>
              <a:t>tonnes</a:t>
            </a:r>
            <a:r>
              <a:rPr lang="en-US" dirty="0"/>
              <a:t> CO2e per person per year.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According to a press release published by UN in November 2022, CO2 emissions from buildings and construction hit new high, leaving sector off track to decarbonize by 2050.</a:t>
            </a:r>
          </a:p>
          <a:p>
            <a:endParaRPr lang="en-US"/>
          </a:p>
          <a:p>
            <a:r>
              <a:rPr lang="en-US"/>
              <a:t>Despite an increase in energy efficiency investment and lower energy intensity, the building and construction sector’s energy consumption and CO2 emissions have rebounded from the COVID-19 pandemic to an all-time high. The sector accounted for over 34% of energy demand and around 37 per cent of energy and process-related CO2 emissions in 2021.</a:t>
            </a:r>
          </a:p>
          <a:p>
            <a:endParaRPr lang="en-US"/>
          </a:p>
          <a:p>
            <a:r>
              <a:rPr lang="en-US"/>
              <a:t>The sector’s operational energy-related CO2 emissions reached ten gigatonnes of CO2 equivalent – five per cent over 2020 levels and two per cent over the pre-pandemic peak in 2019. In 2021, operational energy demand for heating, cooling, lighting and equipment in buildings increased by around four per cent from 2020 and three per cent from 2019.</a:t>
            </a:r>
          </a:p>
          <a:p>
            <a:endParaRPr lang="en-US"/>
          </a:p>
          <a:p>
            <a:r>
              <a:rPr lang="en-US"/>
              <a:t>This, according to the report from the Global Alliance for Buildings and Construction (GlobalABC), means that the gap between the climate performance of the sector and the 2050 decarbonization pathway is widening.</a:t>
            </a:r>
          </a:p>
          <a:p>
            <a:endParaRPr lang="en-US"/>
          </a:p>
          <a:p>
            <a:endParaRPr lang="en-US"/>
          </a:p>
          <a:p>
            <a:endParaRPr lang="en-US"/>
          </a:p>
          <a:p>
            <a:r>
              <a:rPr lang="en-US"/>
              <a:t>Project: Orleans Health Hub</a:t>
            </a:r>
          </a:p>
          <a:p>
            <a:r>
              <a:rPr lang="en-US"/>
              <a:t>Installer: BBS Construction</a:t>
            </a:r>
          </a:p>
          <a:p>
            <a:r>
              <a:rPr lang="en-US"/>
              <a:t>Location: ON, Canada</a:t>
            </a:r>
          </a:p>
          <a:p>
            <a:r>
              <a:rPr lang="en-US"/>
              <a:t>Product: 6” V Groove, Light Cherry &amp; 1x5 Beam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Decarbonizing the buildings sector by 2050 is critical to delivering these cuts. To reduce overall emissions, the sector must improve building energy performance, decrease building materials’ carbon footprint, multiply policy commitments alongside action and increase investment in energy efficiency.</a:t>
            </a:r>
          </a:p>
          <a:p>
            <a:endParaRPr lang="en-US"/>
          </a:p>
          <a:p>
            <a:endParaRPr lang="en-US"/>
          </a:p>
          <a:p>
            <a:r>
              <a:rPr lang="en-US"/>
              <a:t>Project: Luxe Apartments</a:t>
            </a:r>
          </a:p>
          <a:p>
            <a:r>
              <a:rPr lang="en-US"/>
              <a:t>Location: Minnetonka, MN</a:t>
            </a:r>
          </a:p>
          <a:p>
            <a:r>
              <a:rPr lang="en-US"/>
              <a:t>Product: 1x5 Beam, White Oak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We’ll now talk about Aluminum life cycle.</a:t>
            </a:r>
          </a:p>
          <a:p>
            <a:endParaRPr lang="en-US"/>
          </a:p>
          <a:p>
            <a:endParaRPr lang="en-US"/>
          </a:p>
          <a:p>
            <a:r>
              <a:rPr lang="en-US"/>
              <a:t>Project: Crystal MOB Clinic</a:t>
            </a:r>
          </a:p>
          <a:p>
            <a:r>
              <a:rPr lang="en-US"/>
              <a:t>Location: Crystal, Minnesota</a:t>
            </a:r>
          </a:p>
          <a:p>
            <a:r>
              <a:rPr lang="en-US"/>
              <a:t>Product: 5" Privacy beams in Light National Walnut</a:t>
            </a:r>
          </a:p>
          <a:p>
            <a:r>
              <a:rPr lang="en-US"/>
              <a:t>Installer: Specialty Systems Inc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When using extruded aluminum products with no recycled content, you are adding to your building all the CO2 emissions from the full cycle. </a:t>
            </a:r>
          </a:p>
          <a:p>
            <a:r>
              <a:rPr lang="en-US" dirty="0"/>
              <a:t>From extracting the Bauxite Ore mining, to adding it to aluminum, smelting it , alloying, extrusion and decoration. </a:t>
            </a:r>
          </a:p>
          <a:p>
            <a:endParaRPr lang="en-US" dirty="0"/>
          </a:p>
          <a:p>
            <a:endParaRPr lang="en-US" dirty="0"/>
          </a:p>
          <a:p>
            <a:r>
              <a:rPr lang="en-US" dirty="0"/>
              <a:t>After ore is mined, the Bayer process which refines bauxite into alumina accounts for 28% of the entire embodied carbon of aluminum products.</a:t>
            </a:r>
          </a:p>
          <a:p>
            <a:r>
              <a:rPr lang="en-US" dirty="0"/>
              <a:t>Next, the electrolysis smelting Hall–</a:t>
            </a:r>
            <a:r>
              <a:rPr lang="en-US" dirty="0" err="1"/>
              <a:t>Héroult</a:t>
            </a:r>
            <a:r>
              <a:rPr lang="en-US" dirty="0"/>
              <a:t> process produces 99.5–99.8% pure. This energy intensive process is the largest contributor to the carbon emissions of the aluminum production cycle. Recycled aluminum requires no electrolysis, thus it does not end up in this process.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using aluminum with recycled content you begin the process at the casthouse, alloying the aluminum, extruding it, powder coating and decorating it. It results in less greenhouse gas emissions and generates less than 50% of the industry average embodied carbon. </a:t>
            </a:r>
          </a:p>
          <a:p>
            <a:endParaRPr lang="en-US"/>
          </a:p>
          <a:p>
            <a:r>
              <a:rPr lang="en-US"/>
              <a:t>These products meet the same strict quality benchmarks as a premium architectural extruded aluminum product, and are offered with the same robust warranties, and possess verified life cycle impact analysis (LCIA) and environmental product declarations (EPD). This provide architects, designers, and builders with a sustainable option for reducing embodied carbon, support LEED certification, and make achieving net-zero emissions attainable.</a:t>
            </a:r>
          </a:p>
          <a:p>
            <a:endParaRPr lang="en-US"/>
          </a:p>
          <a:p>
            <a:endParaRPr lang="en-US"/>
          </a:p>
          <a:p>
            <a:r>
              <a:rPr lang="en-US"/>
              <a:t>Less mining, less refining, and less smelting means a savings of approximately 45% of total embodied carbon in our Longboard ECO™ aluminum products. Our products have more recycled aluminum than the industry average, meaning we are reducing embodied carbon on a tangible level to make change.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some ways manufacturers can contribute to reducing material waste and improving resource efficiencies throughout the building life cycle. </a:t>
            </a:r>
          </a:p>
          <a:p>
            <a:endParaRPr lang="en-US"/>
          </a:p>
          <a:p>
            <a:r>
              <a:rPr lang="en-US"/>
              <a:t>PRODUCT:</a:t>
            </a:r>
          </a:p>
          <a:p>
            <a:endParaRPr lang="en-US"/>
          </a:p>
          <a:p>
            <a:r>
              <a:rPr lang="en-US"/>
              <a:t>manufacturing</a:t>
            </a:r>
          </a:p>
          <a:p>
            <a:r>
              <a:rPr lang="en-US"/>
              <a:t>Choose a product with recycled content</a:t>
            </a:r>
          </a:p>
          <a:p>
            <a:r>
              <a:rPr lang="en-US"/>
              <a:t>Product with specific EPD &amp; LCA;</a:t>
            </a:r>
          </a:p>
          <a:p>
            <a:r>
              <a:rPr lang="en-US"/>
              <a:t>Finishes with AAMA 2605 Performance Level Durability</a:t>
            </a:r>
          </a:p>
          <a:p>
            <a:r>
              <a:rPr lang="en-US"/>
              <a:t>Innovative Product Design</a:t>
            </a:r>
          </a:p>
          <a:p>
            <a:r>
              <a:rPr lang="en-US"/>
              <a:t>services</a:t>
            </a:r>
          </a:p>
          <a:p>
            <a:r>
              <a:rPr lang="en-US"/>
              <a:t>Materials estimate &amp; Shop drawings. Having the manufacturer providing it, can help reduce waste. Reducing carbon, reduces cost!</a:t>
            </a:r>
          </a:p>
          <a:p>
            <a:r>
              <a:rPr lang="en-US"/>
              <a:t>Design Assist</a:t>
            </a:r>
          </a:p>
          <a:p>
            <a:r>
              <a:rPr lang="en-US"/>
              <a:t>Pre construction training &amp; support</a:t>
            </a:r>
          </a:p>
          <a:p>
            <a:endParaRPr lang="en-US"/>
          </a:p>
          <a:p>
            <a:r>
              <a:rPr lang="en-US"/>
              <a:t>CONSTRUCTION:</a:t>
            </a:r>
          </a:p>
          <a:p>
            <a:r>
              <a:rPr lang="en-US"/>
              <a:t>IPD helps with materials optimization reducing waste. As much as 30% of all building materials delivered to a typical construction site can end up as waste.</a:t>
            </a:r>
          </a:p>
          <a:p>
            <a:r>
              <a:rPr lang="en-US"/>
              <a:t>The Environmental Protection Agency (EPA)  reported that the Construction &amp; Demolition Waste (CDW) is double that of municipal waste from households and businesses.</a:t>
            </a:r>
          </a:p>
          <a:p>
            <a:endParaRPr lang="en-US"/>
          </a:p>
          <a:p>
            <a:r>
              <a:rPr lang="en-US"/>
              <a:t>USE:</a:t>
            </a:r>
          </a:p>
          <a:p>
            <a:r>
              <a:rPr lang="en-US"/>
              <a:t>Passive house buildings consume 90% less energy compared to conventional buildings.</a:t>
            </a:r>
          </a:p>
          <a:p>
            <a:r>
              <a:rPr lang="en-US"/>
              <a:t>Operational carbon saving. </a:t>
            </a:r>
          </a:p>
          <a:p>
            <a:endParaRPr lang="en-US"/>
          </a:p>
          <a:p>
            <a:r>
              <a:rPr lang="en-US"/>
              <a:t>END-OF-LIFE:</a:t>
            </a:r>
          </a:p>
          <a:p>
            <a:r>
              <a:rPr lang="en-US"/>
              <a:t>Environmental Protection Agency (EPA) reported that demolition represents 90% of the Construction &amp; Demolition Waste (CDW) while construction represents only 10% of total CDW</a:t>
            </a:r>
          </a:p>
          <a:p>
            <a:r>
              <a:rPr lang="en-US"/>
              <a:t>Aluminum is Infinitely Recyclable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Type III EPD is a declaration that considers the full Life Cycle Assessment (LCA) of goods and services. </a:t>
            </a:r>
          </a:p>
          <a:p>
            <a:endParaRPr lang="en-US"/>
          </a:p>
          <a:p>
            <a:r>
              <a:rPr lang="en-US"/>
              <a:t>Project: The Towns at Emerald City</a:t>
            </a:r>
          </a:p>
          <a:p>
            <a:r>
              <a:rPr lang="en-US"/>
              <a:t>Location: Toronto, Ontario</a:t>
            </a:r>
          </a:p>
          <a:p>
            <a:r>
              <a:rPr lang="en-US"/>
              <a:t>Product: 6" Channel</a:t>
            </a:r>
          </a:p>
          <a:p>
            <a:r>
              <a:rPr lang="en-US"/>
              <a:t>Finish: Light Cherry</a:t>
            </a:r>
          </a:p>
          <a:p>
            <a:r>
              <a:rPr lang="en-US"/>
              <a:t>Architect: WZMH Architects</a:t>
            </a:r>
          </a:p>
          <a:p>
            <a:r>
              <a:rPr lang="en-US"/>
              <a:t>Installer: Frost Inc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We’ll now explore the advantages of using aluminum cladding when compared to real wood, fiber cement, and vinyl.</a:t>
            </a:r>
          </a:p>
          <a:p>
            <a:endParaRPr lang="en-US"/>
          </a:p>
          <a:p>
            <a:r>
              <a:rPr lang="en-US"/>
              <a:t>Project: Starbucks</a:t>
            </a:r>
          </a:p>
          <a:p>
            <a:r>
              <a:rPr lang="en-US"/>
              <a:t>Product: 6" V-Groove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Fiber cement siding is a popular and durable material used in construction for its resistance to fire, moisture, and pests, as well as its low maintenance requirements. </a:t>
            </a:r>
          </a:p>
          <a:p>
            <a:r>
              <a:rPr lang="en-US"/>
              <a:t>However, like any building material, fiber cement siding has its drawbacks and potential issues. </a:t>
            </a:r>
          </a:p>
          <a:p>
            <a:r>
              <a:rPr lang="en-US"/>
              <a:t>Overtime the layers of fiber cement can separate or delaminate. It's susceptible to cracking and the install can be challenging.</a:t>
            </a:r>
          </a:p>
          <a:p>
            <a:endParaRPr lang="en-US"/>
          </a:p>
          <a:p>
            <a:r>
              <a:rPr lang="en-US"/>
              <a:t>Wood can release chemicals into the environment with each new application of paint or stain.</a:t>
            </a:r>
          </a:p>
          <a:p>
            <a:endParaRPr lang="en-US"/>
          </a:p>
          <a:p>
            <a:r>
              <a:rPr lang="en-US"/>
              <a:t>Vinyl siding is a popular choice for homeowners because it is relatively inexpensive, durable, and low-maintenance. However, there are several disadvantages to vinyl siding, including: fading, cracking and warping. Specially under extreme temperatures, such as during hot summers or cold winters. This can lead to gaps in the siding that can allow moisture to enter and cause damage to the underlying structure.</a:t>
            </a:r>
          </a:p>
          <a:p>
            <a:r>
              <a:rPr lang="en-US"/>
              <a:t>Although vinyl siding is relatively durable, it can be damaged by hail, flying debris, and other impacts.</a:t>
            </a:r>
          </a:p>
          <a:p>
            <a:endParaRPr lang="en-US"/>
          </a:p>
          <a:p>
            <a:r>
              <a:rPr lang="en-US"/>
              <a:t>It has limited color variation and requires maintenance over time.</a:t>
            </a:r>
          </a:p>
          <a:p>
            <a:endParaRPr lang="en-US"/>
          </a:p>
          <a:p>
            <a:r>
              <a:rPr lang="en-US"/>
              <a:t>Aluminum does not require maintenance. It has a solvent free process. No hazardous pollutants are released during manufacturing. It will not crack, it has minimum color variation over time. It's impact, abrasion and chemical resistant.</a:t>
            </a:r>
          </a:p>
          <a:p>
            <a:endParaRPr lang="en-US"/>
          </a:p>
          <a:p>
            <a:r>
              <a:rPr lang="en-US"/>
              <a:t>It is durable and strong, approximately 34 times stronger than vinyl and 43 times stronger than wood.</a:t>
            </a:r>
          </a:p>
          <a:p>
            <a:endParaRPr lang="en-US"/>
          </a:p>
          <a:p>
            <a:endParaRPr lang="en-US"/>
          </a:p>
          <a:p>
            <a:endParaRPr lang="en-US"/>
          </a:p>
          <a:p>
            <a:endParaRPr lang="en-US"/>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Project: The Commons</a:t>
            </a:r>
          </a:p>
          <a:p>
            <a:r>
              <a:rPr lang="en-US"/>
              <a:t>Installer: Henbart LLC</a:t>
            </a:r>
          </a:p>
          <a:p>
            <a:r>
              <a:rPr lang="en-US"/>
              <a:t>Location: Seattle</a:t>
            </a:r>
          </a:p>
          <a:p>
            <a:r>
              <a:rPr lang="en-US"/>
              <a:t>Product: 6" V-Groove in Dark Cherry, Dark National Walnut, and Light Fir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Here is a video showing some projects with aluminum siding.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We'll now summarize the main aluminum architectural products atributes:</a:t>
            </a:r>
          </a:p>
          <a:p>
            <a:endParaRPr lang="en-US"/>
          </a:p>
          <a:p>
            <a:r>
              <a:rPr lang="en-US"/>
              <a:t>Guarantees years of worry-free solutions without the need for a repair or periodic maintenance</a:t>
            </a:r>
          </a:p>
          <a:p>
            <a:endParaRPr lang="en-US"/>
          </a:p>
          <a:p>
            <a:r>
              <a:rPr lang="en-US"/>
              <a:t>Critical to the ongoing shift towards sustainable construction as it does not emit harmful gases, and it is non-toxic, making it safe for interior and exterior use</a:t>
            </a:r>
          </a:p>
          <a:p>
            <a:endParaRPr lang="en-US"/>
          </a:p>
          <a:p>
            <a:r>
              <a:rPr lang="en-US"/>
              <a:t>100% recyclable</a:t>
            </a:r>
          </a:p>
          <a:p>
            <a:endParaRPr lang="en-US"/>
          </a:p>
          <a:p>
            <a:r>
              <a:rPr lang="en-US"/>
              <a:t>Available in a wide range of solid colours, and woodgrain finishes</a:t>
            </a:r>
          </a:p>
          <a:p>
            <a:endParaRPr lang="en-US"/>
          </a:p>
          <a:p>
            <a:r>
              <a:rPr lang="en-US"/>
              <a:t>Designed to follow the trends contributing to curb appeal</a:t>
            </a:r>
          </a:p>
          <a:p>
            <a:endParaRPr lang="en-US"/>
          </a:p>
          <a:p>
            <a:r>
              <a:rPr lang="en-US"/>
              <a:t>Non-combustible</a:t>
            </a:r>
          </a:p>
          <a:p>
            <a:endParaRPr lang="en-US"/>
          </a:p>
          <a:p>
            <a:r>
              <a:rPr lang="en-US"/>
              <a:t>Project: John Paul Pastoral</a:t>
            </a:r>
          </a:p>
          <a:p>
            <a:r>
              <a:rPr lang="en-US"/>
              <a:t>Location: Vancouver, BC</a:t>
            </a:r>
          </a:p>
          <a:p>
            <a:r>
              <a:rPr lang="en-US"/>
              <a:t>Product: 6” V Groove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the US, there are different types of recycling centers depending on the materials they accept and process. </a:t>
            </a:r>
          </a:p>
          <a:p>
            <a:endParaRPr lang="en-US"/>
          </a:p>
          <a:p>
            <a:r>
              <a:rPr lang="en-US"/>
              <a:t>Project: Texcan</a:t>
            </a:r>
          </a:p>
          <a:p>
            <a:r>
              <a:rPr lang="en-US"/>
              <a:t>Location: Vancouver, BC</a:t>
            </a:r>
          </a:p>
          <a:p>
            <a:r>
              <a:rPr lang="en-US"/>
              <a:t>Product: 6” V Groove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are some of the most common types:</a:t>
            </a:r>
          </a:p>
          <a:p>
            <a:endParaRPr lang="en-US"/>
          </a:p>
          <a:p>
            <a:r>
              <a:rPr lang="en-US"/>
              <a:t>Single-stream , paper, plastic, glass, metal, electronics and hazardous.</a:t>
            </a:r>
          </a:p>
          <a:p>
            <a:endParaRPr lang="en-US"/>
          </a:p>
          <a:p>
            <a:r>
              <a:rPr lang="en-US"/>
              <a:t>Metal recycling centers: These centers focus on collecting and processing metal products, such as aluminum cans, steel cans, and scrap metal.</a:t>
            </a:r>
          </a:p>
          <a:p>
            <a:endParaRPr lang="en-US"/>
          </a:p>
          <a:p>
            <a:r>
              <a:rPr lang="en-US"/>
              <a:t>Single-stream recycling centers: These centers accept a wide range of recyclables, including paper, plastic, glass, and metal, which are all placed in the same bin.</a:t>
            </a:r>
          </a:p>
          <a:p>
            <a:endParaRPr lang="en-US"/>
          </a:p>
          <a:p>
            <a:r>
              <a:rPr lang="en-US"/>
              <a:t>Paper recycling centers: These centers focus on collecting and processing paper products, including newspapers, magazines, cardboard, and office paper.</a:t>
            </a:r>
          </a:p>
          <a:p>
            <a:endParaRPr lang="en-US"/>
          </a:p>
          <a:p>
            <a:r>
              <a:rPr lang="en-US"/>
              <a:t>Plastic recycling centers: These centers specialize in collecting and processing plastic products, such as bottles, containers, and bags.</a:t>
            </a:r>
          </a:p>
          <a:p>
            <a:endParaRPr lang="en-US"/>
          </a:p>
          <a:p>
            <a:r>
              <a:rPr lang="en-US"/>
              <a:t>Glass recycling centers: These centers are dedicated to collecting and processing glass products, such as bottles and jars.</a:t>
            </a:r>
          </a:p>
          <a:p>
            <a:endParaRPr lang="en-US"/>
          </a:p>
          <a:p>
            <a:r>
              <a:rPr lang="en-US"/>
              <a:t>Electronics recycling centers: These centers specialize in collecting and processing electronic waste, such as old computers, TVs, and cell phones.</a:t>
            </a:r>
          </a:p>
          <a:p>
            <a:endParaRPr lang="en-US"/>
          </a:p>
          <a:p>
            <a:r>
              <a:rPr lang="en-US"/>
              <a:t>Hazardous waste recycling centers: These centers accept and dispose of hazardous waste, such as batteries, paint, and chemicals.</a:t>
            </a:r>
          </a:p>
          <a:p>
            <a:endParaRPr lang="en-US"/>
          </a:p>
          <a:p>
            <a:r>
              <a:rPr lang="en-US"/>
              <a:t>Project: Target (Sawgrass)</a:t>
            </a:r>
          </a:p>
          <a:p>
            <a:r>
              <a:rPr lang="en-US"/>
              <a:t>Location: Florida</a:t>
            </a:r>
          </a:p>
          <a:p>
            <a:r>
              <a:rPr lang="en-US"/>
              <a:t>Product: 4" V-Groove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Aluminum is a sustainable building material. </a:t>
            </a:r>
          </a:p>
          <a:p>
            <a:endParaRPr lang="en-US"/>
          </a:p>
          <a:p>
            <a:r>
              <a:rPr lang="en-US"/>
              <a:t>- It’s the most abundant element after Oxygen and silicon; and the most abundant metal. Aluminum makes up about 8% of Earth’s crust.</a:t>
            </a:r>
          </a:p>
          <a:p>
            <a:r>
              <a:rPr lang="en-US"/>
              <a:t>- It’s non combustible</a:t>
            </a:r>
          </a:p>
          <a:p>
            <a:r>
              <a:rPr lang="en-US"/>
              <a:t>- It’s lightweight. Aluminum is extremely light weight and reduces the need for excessive structural requirements on buildings.</a:t>
            </a:r>
          </a:p>
          <a:p>
            <a:r>
              <a:rPr lang="en-US"/>
              <a:t>- Strong. It is durable and strong, approximately 34 times stronger than vinyl and 43 times stronger than wood.</a:t>
            </a:r>
          </a:p>
          <a:p>
            <a:r>
              <a:rPr lang="en-US"/>
              <a:t>- Corrosion resistant. It generates its own protective oxide coating that is corrosion resistant and surface treatment and finishes enhance this property.</a:t>
            </a:r>
          </a:p>
          <a:p>
            <a:r>
              <a:rPr lang="en-US"/>
              <a:t>- Aluminum is non-toxic, impermeable and doesn’t release odors.</a:t>
            </a:r>
          </a:p>
          <a:p>
            <a:r>
              <a:rPr lang="en-US"/>
              <a:t>- 100% and Infinitely recyclable with no loss of its inherent properties at only 8% the original energy. Aluminum supports the principles of a Circular Economy.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aluminum industry has made great strides over the past three decades to improve the production and energy efficiencies of the aluminum process. The Aluminum Association recently reported that since 1991, the carbon footprint of primary aluminum production has declined by 49%.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is what comes next on aluminum manufacturing.</a:t>
            </a:r>
          </a:p>
          <a:p>
            <a:endParaRPr lang="en-US"/>
          </a:p>
          <a:p>
            <a:r>
              <a:rPr lang="en-US"/>
              <a:t>Elysis a Canadian company is a delivering a disruptive technology for the aluminum smelting industry by generating oxygen as a by-product. It is a partnership between Aloca, Rio Tinto, Apple, the Canadian Government, and the Quebec Government.</a:t>
            </a:r>
          </a:p>
          <a:p>
            <a:endParaRPr lang="en-US"/>
          </a:p>
          <a:p>
            <a:r>
              <a:rPr lang="en-US"/>
              <a:t>Commerical launch by 2024.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We'll now going to talk about Passive House.</a:t>
            </a:r>
          </a:p>
          <a:p>
            <a:endParaRPr lang="en-US"/>
          </a:p>
          <a:p>
            <a:r>
              <a:rPr lang="en-US"/>
              <a:t>Passive House is a high-performance building standard which is recognized internationally as the optimal way to build healthy, climate-resilient, affordable, and energy-efficient. The Passive House Institute (PHI) is an independent research institute founded 1996 in Germany. </a:t>
            </a:r>
          </a:p>
          <a:p>
            <a:endParaRPr lang="en-US"/>
          </a:p>
          <a:p>
            <a:r>
              <a:rPr lang="en-US"/>
              <a:t>It's a construction method that prioritizes energy efficiency and comfort, resulting in buildings that require very little energy for heating and cooling.</a:t>
            </a:r>
          </a:p>
          <a:p>
            <a:endParaRPr lang="en-US"/>
          </a:p>
          <a:p>
            <a:endParaRPr lang="en-US"/>
          </a:p>
          <a:p>
            <a:r>
              <a:rPr lang="en-US"/>
              <a:t>Passive Houses allow for space heating and cooling related energy savings of up to 90% compared with typical building stock and over 75% compared to average new builds. A Passive House requirement is that the Space Heating &amp; Cooling Energy Demand will not exceed 15 kWh per square meter of net living space per year.</a:t>
            </a:r>
          </a:p>
          <a:p>
            <a:endParaRPr lang="en-US"/>
          </a:p>
          <a:p>
            <a:endParaRPr lang="en-US"/>
          </a:p>
          <a:p>
            <a:endParaRPr lang="en-US"/>
          </a:p>
          <a:p>
            <a:r>
              <a:rPr lang="en-US"/>
              <a:t>Project: Northern Lakes College</a:t>
            </a:r>
          </a:p>
          <a:p>
            <a:r>
              <a:rPr lang="en-US"/>
              <a:t>Architect: Reimagine Architecture</a:t>
            </a:r>
          </a:p>
          <a:p>
            <a:r>
              <a:rPr lang="en-US"/>
              <a:t>Location: Alberta, Canada</a:t>
            </a:r>
          </a:p>
          <a:p>
            <a:r>
              <a:rPr lang="en-US"/>
              <a:t>Product: 4” Link &amp; Lock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Passive Houses make efficient use of the sun, internal heat sources and heat recovery, rendering conventional heating systems unnecessary throughout even the coldest of winters. During warmer months, Passive Houses make use of passive cooling techniques such as strategic shading to keep comfortably cool.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following five basic principles apply for the construction of Passive Houses:</a:t>
            </a:r>
          </a:p>
          <a:p>
            <a:r>
              <a:rPr lang="en-US"/>
              <a:t>1)	Passive House certified low-e triple pane windows </a:t>
            </a:r>
          </a:p>
          <a:p>
            <a:r>
              <a:rPr lang="en-US"/>
              <a:t>2)	Air Tightness </a:t>
            </a:r>
          </a:p>
          <a:p>
            <a:r>
              <a:rPr lang="en-US"/>
              <a:t>3)	Ventilation with Heat Recovery</a:t>
            </a:r>
          </a:p>
          <a:p>
            <a:r>
              <a:rPr lang="en-US"/>
              <a:t>4)	Super Thermal Insulation </a:t>
            </a:r>
          </a:p>
          <a:p>
            <a:r>
              <a:rPr lang="en-US"/>
              <a:t>5)	No Thermal Bridging </a:t>
            </a:r>
          </a:p>
          <a:p>
            <a:r>
              <a:rPr lang="en-US"/>
              <a:t>Because of the unique building aspects and specialized building components Passive Houses do cost 7-10% more upfront compared to conventional homes.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Project: 564 Beatty</a:t>
            </a:r>
          </a:p>
          <a:p>
            <a:r>
              <a:rPr lang="en-US" dirty="0"/>
              <a:t>Architect: IBI Group Architects</a:t>
            </a:r>
          </a:p>
          <a:p>
            <a:r>
              <a:rPr lang="en-US" dirty="0"/>
              <a:t>Location: Vancouver, BC</a:t>
            </a:r>
          </a:p>
          <a:p>
            <a:r>
              <a:rPr lang="en-US" dirty="0"/>
              <a:t>Product: 6” V Groove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Energy Efficiency: Passive House buildings can reduce energy consumption by up to 90% compared to conventional buildings. They achieve this through a combination of super-insulation, airtight construction, and passive solar heating.</a:t>
            </a:r>
          </a:p>
          <a:p>
            <a:endParaRPr lang="en-US"/>
          </a:p>
          <a:p>
            <a:r>
              <a:rPr lang="en-US"/>
              <a:t>Comfort: Passive House buildings are designed to maintain a constant and comfortable indoor temperature year-round, with no cold spots or drafts. This is achieved through careful design and high-quality building materials.</a:t>
            </a:r>
          </a:p>
          <a:p>
            <a:endParaRPr lang="en-US"/>
          </a:p>
          <a:p>
            <a:r>
              <a:rPr lang="en-US"/>
              <a:t>Health: Passive House buildings prioritize indoor air quality, using mechanical ventilation systems that filter and distribute fresh air throughout the building. This can improve the health and well-being of occupants, particularly those with respiratory issues.</a:t>
            </a:r>
          </a:p>
          <a:p>
            <a:endParaRPr lang="en-US"/>
          </a:p>
          <a:p>
            <a:r>
              <a:rPr lang="en-US"/>
              <a:t>Durability: Passive House buildings are designed to last for decades, with high-quality materials and construction methods that are less prone to damage from weather or wear and tear.</a:t>
            </a:r>
          </a:p>
          <a:p>
            <a:endParaRPr lang="en-US"/>
          </a:p>
          <a:p>
            <a:r>
              <a:rPr lang="en-US"/>
              <a:t>Cost Savings: While the initial construction costs for a Passive House building may be higher than a conventional building, the long-term cost savings in energy bills and maintenance costs can be significant. In many cases, the cost savings can offset the initial investment within a few years.</a:t>
            </a:r>
          </a:p>
          <a:p>
            <a:endParaRPr lang="en-US"/>
          </a:p>
          <a:p>
            <a:r>
              <a:rPr lang="en-US"/>
              <a:t>Sustainability: Passive House buildings are a sustainable building option, reducing the demand for fossil fuels and lowering carbon emissions. They can also be designed to incorporate renewable energy sources such as solar panels or geothermal heating.</a:t>
            </a:r>
          </a:p>
          <a:p>
            <a:endParaRPr lang="en-US"/>
          </a:p>
          <a:p>
            <a:r>
              <a:rPr lang="en-US"/>
              <a:t>Overall, Passive House construction offers numerous advantages, including improved energy efficiency, comfort, health, durability, cost savings, and sustainability. It is becoming an increasingly popular choice for new construction and retrofit projects, particularly in regions with cold climates.</a:t>
            </a:r>
          </a:p>
          <a:p>
            <a:endParaRPr lang="en-US"/>
          </a:p>
          <a:p>
            <a:r>
              <a:rPr lang="en-US"/>
              <a:t>Project: ISS</a:t>
            </a:r>
          </a:p>
          <a:p>
            <a:r>
              <a:rPr lang="en-US"/>
              <a:t>Architect: Henriquez Partners Architects</a:t>
            </a:r>
          </a:p>
          <a:p>
            <a:r>
              <a:rPr lang="en-US"/>
              <a:t>Location: Vancouver, BC</a:t>
            </a:r>
          </a:p>
          <a:p>
            <a:r>
              <a:rPr lang="en-US"/>
              <a:t>Product: 6” V Groove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Building codes and high-performance energy standards like Passive House and Net-Zero are evolving to meet multiple objectives, including reducing energy consumption and reducing greenhouse gas emissions.</a:t>
            </a:r>
          </a:p>
          <a:p>
            <a:r>
              <a:rPr lang="en-US"/>
              <a:t>The most efficient methods of insulating a building’s exterior walls are those that incorporate the principles of continuous exterior insulation with no or minimal thermal bridging to limit thermal loss.</a:t>
            </a:r>
          </a:p>
          <a:p>
            <a:r>
              <a:rPr lang="en-US"/>
              <a:t>Thermal break components are essential for achieving Net Zero and Passive House Certification because they help to minimize heat loss through building envelopes. Net Zero and Passive House buildings are designed to be highly energy-efficient, and one of the key strategies to achieve this is to reduce the amount of heat that is lost through the walls, roof, windows, and other building components.</a:t>
            </a:r>
          </a:p>
          <a:p>
            <a:endParaRPr lang="en-US"/>
          </a:p>
          <a:p>
            <a:r>
              <a:rPr lang="en-US"/>
              <a:t>By reducing heat loss through building components, thermal breaks help to reduce the amount of energy required to maintain comfortable indoor temperatures, which is a key component of achieving Net Zero and Passive House Certification. In addition, they can help to improve indoor comfort, reduce the risk of condensation, and prolong the lifespan of building components.</a:t>
            </a:r>
          </a:p>
          <a:p>
            <a:endParaRPr lang="en-US"/>
          </a:p>
          <a:p>
            <a:r>
              <a:rPr lang="en-US"/>
              <a:t>Attachment systems with thermal break, can achieve effective R-values exceeding R60 for various types of wall assemblies while supporting heavy cladding loads in high wind load and seismic conditions.  The attachment  system can accommodate continuous exterior insulation thicknesses between 1” and 16” and is therefore suitable for use in all Passive House and ASHRAE climate zones across North America.</a:t>
            </a:r>
          </a:p>
          <a:p>
            <a:endParaRPr lang="en-US"/>
          </a:p>
          <a:p>
            <a:r>
              <a:rPr lang="en-US"/>
              <a:t>Products that hold the Passive House Component certification have been tested for quality assurance and reliability with regards to energy performance, comfort, and indoor air quality criteria.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circular economy is an economic system that aims to reduce waste and maximize the use of resources by keeping products, components, and materials in use for as long as possible. In contrast to the traditional linear economy, which follows a "take-make-dispose" model, the circular economy seeks to create a closed loop where products and materials are reused, repaired, or recycled at the end of their useful life.</a:t>
            </a:r>
          </a:p>
          <a:p>
            <a:endParaRPr lang="en-US"/>
          </a:p>
          <a:p>
            <a:r>
              <a:rPr lang="en-US"/>
              <a:t>Project: AdventHealth Training Center</a:t>
            </a:r>
          </a:p>
          <a:p>
            <a:r>
              <a:rPr lang="en-US"/>
              <a:t>Location: Orlando, FL</a:t>
            </a:r>
          </a:p>
          <a:p>
            <a:r>
              <a:rPr lang="en-US"/>
              <a:t>Product: 6" V-Groove &amp; 6" Link &amp; Lock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a circular economy, products are designed to be durable, repairable, and reusable. When products are no longer needed, they are either disassembled and their components are reused, or they are recycled to create new products. This reduces the need for new raw materials and minimizes waste, contributing to a more sustainable and efficient economic system.</a:t>
            </a:r>
          </a:p>
          <a:p>
            <a:endParaRPr lang="en-US"/>
          </a:p>
          <a:p>
            <a:r>
              <a:rPr lang="en-US"/>
              <a:t>The circular economy is gaining popularity as a way to address the environmental challenges of the modern world, including climate change, resource depletion, and waste generation. By prioritizing resource conservation, product design, and waste reduction, the circular economy can help create a more sustainable and equitable world for future generations.</a:t>
            </a:r>
          </a:p>
          <a:p>
            <a:endParaRPr lang="en-US"/>
          </a:p>
          <a:p>
            <a:r>
              <a:rPr lang="en-US"/>
              <a:t>Project: Starbucks TO</a:t>
            </a:r>
          </a:p>
          <a:p>
            <a:r>
              <a:rPr lang="en-US"/>
              <a:t>Location: ON, Canada</a:t>
            </a:r>
          </a:p>
          <a:p>
            <a:r>
              <a:rPr lang="en-US"/>
              <a:t>Product: 1 x 5" Privacy Beam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Project: Union Community Health Connection </a:t>
            </a:r>
          </a:p>
          <a:p>
            <a:r>
              <a:rPr lang="en-US"/>
              <a:t>Architect: KKT Architects</a:t>
            </a:r>
          </a:p>
          <a:p>
            <a:r>
              <a:rPr lang="en-US"/>
              <a:t>Location: Tulsa, OK</a:t>
            </a:r>
          </a:p>
          <a:p>
            <a:r>
              <a:rPr lang="en-US"/>
              <a:t>Product: 6” V Groove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latest climate data tells us that reducing carbon emissions is not enough. More than 40% of U.S. greenhouse gases can be attributed to the built environment; architects, engineers, and owners play a key role.</a:t>
            </a:r>
          </a:p>
          <a:p>
            <a:endParaRPr lang="en-US"/>
          </a:p>
          <a:p>
            <a:r>
              <a:rPr lang="en-US"/>
              <a:t>To make the biggest impact, we must all commit to net zero emissions by 2030—a path that requires strong, immediate action. By setting ambitious targets and promoting sustainable design practices, the commitment aims to reduce the environmental impact of the built environment and promote a more sustainable future.  By joining the commitment, the firm reassure its commitment with improving energy performance. </a:t>
            </a:r>
          </a:p>
          <a:p>
            <a:endParaRPr lang="en-US"/>
          </a:p>
          <a:p>
            <a:r>
              <a:rPr lang="en-US"/>
              <a:t>Source: https://www.aia.org/pages/6464938-the-aia-2030-commitment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we’ll explore the role of the architects on the AIA 2030 Commitment.</a:t>
            </a:r>
          </a:p>
          <a:p>
            <a:endParaRPr lang="en-US"/>
          </a:p>
          <a:p>
            <a:r>
              <a:rPr lang="en-US"/>
              <a:t>Project: The Haven at National Harbor</a:t>
            </a:r>
          </a:p>
          <a:p>
            <a:r>
              <a:rPr lang="en-US"/>
              <a:t>Architect: Peterson Companies</a:t>
            </a:r>
          </a:p>
          <a:p>
            <a:r>
              <a:rPr lang="en-US"/>
              <a:t>Location: MD, USA</a:t>
            </a:r>
          </a:p>
          <a:p>
            <a:r>
              <a:rPr lang="en-US"/>
              <a:t>Product: 6” V Groove, Light Cherry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Energy: Buildings must use and produce only clean energy. </a:t>
            </a:r>
          </a:p>
          <a:p>
            <a:endParaRPr lang="en-US"/>
          </a:p>
          <a:p>
            <a:r>
              <a:rPr lang="en-US"/>
              <a:t>• Use climate-responsive design on all projects. </a:t>
            </a:r>
          </a:p>
          <a:p>
            <a:r>
              <a:rPr lang="en-US"/>
              <a:t>• Specify high-performance, long-lasting envelopes and systems. </a:t>
            </a:r>
          </a:p>
          <a:p>
            <a:r>
              <a:rPr lang="en-US"/>
              <a:t>• Move buildings to clean-sourced all-electric, incorporating building integrated renewable energy. </a:t>
            </a:r>
          </a:p>
          <a:p>
            <a:r>
              <a:rPr lang="en-US"/>
              <a:t>• Move to islandable microgrid connections, potentially at the neighborhood scale. </a:t>
            </a:r>
          </a:p>
          <a:p>
            <a:endParaRPr lang="en-US"/>
          </a:p>
          <a:p>
            <a:r>
              <a:rPr lang="en-US"/>
              <a:t>Project: The Shore Condominiums </a:t>
            </a:r>
          </a:p>
          <a:p>
            <a:r>
              <a:rPr lang="en-US"/>
              <a:t>Architect: Zeidler Architecture</a:t>
            </a:r>
          </a:p>
          <a:p>
            <a:r>
              <a:rPr lang="en-US"/>
              <a:t>Location: Kelowna, BC</a:t>
            </a:r>
          </a:p>
          <a:p>
            <a:r>
              <a:rPr lang="en-US"/>
              <a:t>Product: 6” V Groove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Materials: Buildings must sequester carbon. </a:t>
            </a:r>
          </a:p>
          <a:p>
            <a:r>
              <a:rPr lang="en-US"/>
              <a:t>• Re-use buildings and building materials first before recycling. </a:t>
            </a:r>
          </a:p>
          <a:p>
            <a:r>
              <a:rPr lang="en-US"/>
              <a:t>• Address building life cycles through cradle-to-cradle resource use. </a:t>
            </a:r>
          </a:p>
          <a:p>
            <a:r>
              <a:rPr lang="en-US"/>
              <a:t>• Practice embodied carbon design on all projects. </a:t>
            </a:r>
          </a:p>
          <a:p>
            <a:r>
              <a:rPr lang="en-US"/>
              <a:t>• Evaluate materials on end-of-life reuse, off-gassing, and impacts from natural and man-made disasters. </a:t>
            </a:r>
          </a:p>
          <a:p>
            <a:r>
              <a:rPr lang="en-US"/>
              <a:t>• Design for adaptability and deconstruction. </a:t>
            </a:r>
          </a:p>
          <a:p>
            <a:endParaRPr lang="en-US"/>
          </a:p>
          <a:p>
            <a:endParaRPr lang="en-US"/>
          </a:p>
          <a:p>
            <a:r>
              <a:rPr lang="en-US"/>
              <a:t>Project: Townson Commons</a:t>
            </a:r>
          </a:p>
          <a:p>
            <a:r>
              <a:rPr lang="en-US"/>
              <a:t>Location: Townson, Maryland</a:t>
            </a:r>
          </a:p>
          <a:p>
            <a:r>
              <a:rPr lang="en-US"/>
              <a:t>Product: 1x3 Privacy Beam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Project: Jolibee Calgary</a:t>
            </a:r>
          </a:p>
          <a:p>
            <a:r>
              <a:rPr lang="en-US"/>
              <a:t>Location: Calgary, AB</a:t>
            </a:r>
          </a:p>
          <a:p>
            <a:r>
              <a:rPr lang="en-US"/>
              <a:t>Product: 5" V-Groove</a:t>
            </a:r>
          </a:p>
          <a:p>
            <a:r>
              <a:rPr lang="en-US"/>
              <a:t>Finish: Light Cherry</a:t>
            </a:r>
          </a:p>
          <a:p>
            <a:r>
              <a:rPr lang="en-US"/>
              <a:t>Installer: South Pacific Builds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Design and Health: Buildings must be designed to promote health and wellbeing. </a:t>
            </a:r>
          </a:p>
          <a:p>
            <a:r>
              <a:rPr lang="en-US"/>
              <a:t>• Design buildings to improve air and water quality. </a:t>
            </a:r>
          </a:p>
          <a:p>
            <a:r>
              <a:rPr lang="en-US"/>
              <a:t>• Design buildings to promote activity and fitness. </a:t>
            </a:r>
          </a:p>
          <a:p>
            <a:r>
              <a:rPr lang="en-US"/>
              <a:t>• Design buildings to connect people and nature. </a:t>
            </a:r>
          </a:p>
          <a:p>
            <a:r>
              <a:rPr lang="en-US"/>
              <a:t>• Design buildings to support mental health and social wellbeing. </a:t>
            </a:r>
          </a:p>
          <a:p>
            <a:endParaRPr lang="en-US"/>
          </a:p>
          <a:p>
            <a:endParaRPr lang="en-US"/>
          </a:p>
          <a:p>
            <a:r>
              <a:rPr lang="en-US"/>
              <a:t>Project: Cadence</a:t>
            </a:r>
          </a:p>
          <a:p>
            <a:r>
              <a:rPr lang="en-US"/>
              <a:t>Location: Portland, Oregon</a:t>
            </a:r>
          </a:p>
          <a:p>
            <a:r>
              <a:rPr lang="en-US"/>
              <a:t>Product: 6” V Groove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Resilience: Buildings must be resilient and adaptable. </a:t>
            </a:r>
          </a:p>
          <a:p>
            <a:r>
              <a:rPr lang="en-US"/>
              <a:t>• Design buildings to be safe and secure. </a:t>
            </a:r>
          </a:p>
          <a:p>
            <a:r>
              <a:rPr lang="en-US"/>
              <a:t>• Design buildings to survive and recover. </a:t>
            </a:r>
          </a:p>
          <a:p>
            <a:r>
              <a:rPr lang="en-US"/>
              <a:t>• Design buildings to adapt to future climate conditions. </a:t>
            </a:r>
          </a:p>
          <a:p>
            <a:r>
              <a:rPr lang="en-US"/>
              <a:t>• Avoid building in highly vulnerable locations.</a:t>
            </a:r>
          </a:p>
          <a:p>
            <a:endParaRPr lang="en-US"/>
          </a:p>
          <a:p>
            <a:endParaRPr lang="en-US"/>
          </a:p>
          <a:p>
            <a:r>
              <a:rPr lang="en-US"/>
              <a:t>Project: Fulton &amp; Ogden</a:t>
            </a:r>
          </a:p>
          <a:p>
            <a:r>
              <a:rPr lang="en-US"/>
              <a:t>Location: Chicago, IL</a:t>
            </a:r>
          </a:p>
          <a:p>
            <a:r>
              <a:rPr lang="en-US"/>
              <a:t>Architect: ESG Architecture &amp; Design</a:t>
            </a:r>
          </a:p>
          <a:p>
            <a:r>
              <a:rPr lang="en-US"/>
              <a:t>Product: 6” V Groove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materials selection have a big influence on the achievement of the AIA Commitment.</a:t>
            </a:r>
          </a:p>
          <a:p>
            <a:endParaRPr lang="en-US"/>
          </a:p>
          <a:p>
            <a:r>
              <a:rPr lang="en-US"/>
              <a:t>To achieve an Energy efficient building it’s important to prioritize a high-performance, long-lasting envelopes and systems.</a:t>
            </a:r>
          </a:p>
          <a:p>
            <a:endParaRPr lang="en-US"/>
          </a:p>
          <a:p>
            <a:r>
              <a:rPr lang="en-US"/>
              <a:t>Project: Lakeshore Condos</a:t>
            </a:r>
          </a:p>
          <a:p>
            <a:r>
              <a:rPr lang="en-US"/>
              <a:t>Location: Ontario, Canada</a:t>
            </a:r>
          </a:p>
          <a:p>
            <a:r>
              <a:rPr lang="en-US"/>
              <a:t>Product: Soffit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Project: Tandem Apartments</a:t>
            </a:r>
          </a:p>
          <a:p>
            <a:r>
              <a:rPr lang="en-US"/>
              <a:t>Architect: Fugere Architecture</a:t>
            </a:r>
          </a:p>
          <a:p>
            <a:r>
              <a:rPr lang="en-US"/>
              <a:t>Location: QC, Canada</a:t>
            </a:r>
          </a:p>
          <a:p>
            <a:r>
              <a:rPr lang="en-US"/>
              <a:t>Product: 4” V Groove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World Renowned Japanese Architect </a:t>
            </a:r>
            <a:r>
              <a:rPr lang="en-US" dirty="0" err="1"/>
              <a:t>Kengo</a:t>
            </a:r>
            <a:r>
              <a:rPr lang="en-US" dirty="0"/>
              <a:t> Kuma</a:t>
            </a:r>
          </a:p>
          <a:p>
            <a:endParaRPr lang="en-US" dirty="0"/>
          </a:p>
          <a:p>
            <a:r>
              <a:rPr lang="en-US" dirty="0"/>
              <a:t>43 </a:t>
            </a:r>
            <a:r>
              <a:rPr lang="en-US" dirty="0" err="1"/>
              <a:t>storey</a:t>
            </a:r>
            <a:r>
              <a:rPr lang="en-US" dirty="0"/>
              <a:t> High-end Residential Tower</a:t>
            </a:r>
          </a:p>
          <a:p>
            <a:endParaRPr lang="en-US" dirty="0"/>
          </a:p>
          <a:p>
            <a:r>
              <a:rPr lang="en-US" dirty="0"/>
              <a:t>Design Assist Partner in an Intricate Japanese Inspired Ceiling Feature:</a:t>
            </a:r>
          </a:p>
          <a:p>
            <a:endParaRPr lang="en-US" dirty="0"/>
          </a:p>
          <a:p>
            <a:r>
              <a:rPr lang="en-US" dirty="0"/>
              <a:t> - 27,000 </a:t>
            </a:r>
            <a:r>
              <a:rPr lang="en-US" dirty="0" err="1"/>
              <a:t>lf</a:t>
            </a:r>
            <a:r>
              <a:rPr lang="en-US" dirty="0"/>
              <a:t> of custom woodgrain aluminum tubes</a:t>
            </a:r>
          </a:p>
          <a:p>
            <a:r>
              <a:rPr lang="en-US" dirty="0"/>
              <a:t> - 4,000 Individual tubes</a:t>
            </a:r>
          </a:p>
          <a:p>
            <a:r>
              <a:rPr lang="en-US" dirty="0"/>
              <a:t> - 190x Unique Fabricated Parts</a:t>
            </a:r>
          </a:p>
          <a:p>
            <a:r>
              <a:rPr lang="en-US" dirty="0"/>
              <a:t> - Total Ceiling Feature Weight of 23,000lbs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Providence, Rhode Island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Western Colorado University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Fairfield, Connecticut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45-unit affordable housing development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Project: AdventHealth College Boulevard</a:t>
            </a:r>
          </a:p>
          <a:p>
            <a:r>
              <a:rPr lang="en-US"/>
              <a:t>Location: Kansas, US</a:t>
            </a:r>
          </a:p>
          <a:p>
            <a:r>
              <a:rPr lang="en-US"/>
              <a:t>Product: 6” V-Groove, 1 x 5 Privacy Beam</a:t>
            </a:r>
          </a:p>
          <a:p>
            <a:r>
              <a:rPr lang="en-US"/>
              <a:t>Finish: Dark Cherry</a:t>
            </a:r>
          </a:p>
          <a:p>
            <a:r>
              <a:rPr lang="en-US"/>
              <a:t>Installer: Standard Sheet Metal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Project: Orleans Health Hub</a:t>
            </a:r>
          </a:p>
          <a:p>
            <a:r>
              <a:rPr lang="en-US"/>
              <a:t>Installer: BBS Construction</a:t>
            </a:r>
          </a:p>
          <a:p>
            <a:r>
              <a:rPr lang="en-US"/>
              <a:t>Location: ON, Canada</a:t>
            </a:r>
          </a:p>
          <a:p>
            <a:r>
              <a:rPr lang="en-US"/>
              <a:t>Product: 6” V Groove, Light Cherry &amp; 1x5 Beam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Aluminum provides the economic and systematic foundation for many other recycling initiatives. Choosing aluminum based products accelerates our drive to sustainability.</a:t>
            </a:r>
          </a:p>
          <a:p>
            <a:endParaRPr lang="en-US" dirty="0"/>
          </a:p>
          <a:p>
            <a:r>
              <a:rPr lang="en-US" dirty="0"/>
              <a:t>The fact that premium products and finishes are extremely durable and will last for many years further, / reduces operational carbon impacts when it comes to repair and maintenance.</a:t>
            </a:r>
          </a:p>
          <a:p>
            <a:endParaRPr lang="en-US" dirty="0"/>
          </a:p>
          <a:p>
            <a:r>
              <a:rPr lang="en-US" dirty="0"/>
              <a:t>By reducing heat loss through building components, thermal breaks help to reduce the amount of energy required to maintain comfortable indoor temperatures , which is a key component of achieving  Net Zero and Passive house Certification.</a:t>
            </a:r>
          </a:p>
          <a:p>
            <a:endParaRPr lang="en-US" dirty="0"/>
          </a:p>
          <a:p>
            <a:r>
              <a:rPr lang="en-US" dirty="0"/>
              <a:t>LCIA show that when using aluminum siding with a minimum of 50% recycled content, from a cradle-to-gate perspective it shows that it contains 45% less embodied carbon compared to the industry average extruded products.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this CEU Course, we will:</a:t>
            </a:r>
          </a:p>
          <a:p>
            <a:r>
              <a:rPr lang="en-US"/>
              <a:t> </a:t>
            </a:r>
          </a:p>
          <a:p>
            <a:r>
              <a:rPr lang="en-US"/>
              <a:t>- Introduce you to carbon footprint concept; and how materials choice can impact it</a:t>
            </a:r>
          </a:p>
          <a:p>
            <a:r>
              <a:rPr lang="en-US"/>
              <a:t>- Introduce the PASSIVE HOUSE concepts;</a:t>
            </a:r>
          </a:p>
          <a:p>
            <a:r>
              <a:rPr lang="en-US"/>
              <a:t>- Introduce Circular Economy concepts</a:t>
            </a:r>
          </a:p>
          <a:p>
            <a:r>
              <a:rPr lang="en-US"/>
              <a:t>- Understand how materials selection can help you achieve the 2030 AIA Commitment</a:t>
            </a:r>
          </a:p>
          <a:p>
            <a:r>
              <a:rPr lang="en-US"/>
              <a:t>- We will also share some case studies from various residential and commercial projects;</a:t>
            </a:r>
          </a:p>
          <a:p>
            <a:r>
              <a:rPr lang="en-US"/>
              <a:t>- And finally, we’ll conclude with a summary of key learnings.</a:t>
            </a:r>
          </a:p>
          <a:p>
            <a:endParaRPr lang="en-US"/>
          </a:p>
          <a:p>
            <a:r>
              <a:rPr lang="en-US"/>
              <a:t>Project: Abora Court</a:t>
            </a:r>
          </a:p>
          <a:p>
            <a:r>
              <a:rPr lang="en-US"/>
              <a:t>Installer: AVA Siding LLC</a:t>
            </a:r>
          </a:p>
          <a:p>
            <a:r>
              <a:rPr lang="en-US"/>
              <a:t>Location: Seattle</a:t>
            </a:r>
          </a:p>
          <a:p>
            <a:r>
              <a:rPr lang="en-US"/>
              <a:t>Product: 6" V-Groove, 4" and 6" Link &amp; Lock Battens in Light Cherry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Following this seminar, you’ll have learned:</a:t>
            </a:r>
          </a:p>
          <a:p>
            <a:endParaRPr lang="en-US"/>
          </a:p>
          <a:p>
            <a:r>
              <a:rPr lang="en-US"/>
              <a:t>- How to select materials in order to reduce the construction carbon footprint.</a:t>
            </a:r>
          </a:p>
          <a:p>
            <a:r>
              <a:rPr lang="en-US"/>
              <a:t>- Understand the benefits of aluminum siding when compared to wood, Fiber Cement, and Vinyl.</a:t>
            </a:r>
          </a:p>
          <a:p>
            <a:r>
              <a:rPr lang="en-US"/>
              <a:t>- Consider the significance of thermal break components to achieve Net Zero and Passive House Certification.</a:t>
            </a:r>
          </a:p>
          <a:p>
            <a:r>
              <a:rPr lang="en-US"/>
              <a:t>- Understand the basics of the circular economy.</a:t>
            </a:r>
          </a:p>
          <a:p>
            <a:r>
              <a:rPr lang="en-US"/>
              <a:t>- Summarize the various case study applications.</a:t>
            </a:r>
          </a:p>
          <a:p>
            <a:endParaRPr lang="en-US"/>
          </a:p>
          <a:p>
            <a:r>
              <a:rPr lang="en-US"/>
              <a:t>Project: Hilton Garden Inn</a:t>
            </a:r>
          </a:p>
          <a:p>
            <a:r>
              <a:rPr lang="en-US"/>
              <a:t>Location: Brookfield, Wisconsin</a:t>
            </a:r>
          </a:p>
          <a:p>
            <a:r>
              <a:rPr lang="en-US"/>
              <a:t>Product: 6” V Groove in Dark Fir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carbon footprint is the total amount of greenhouse gases that are generated by our actions. Many of our daily activities cause emissions of GHG, for example burning gasoline when we drive, burning oil or gas when cooking, or using electricity generated from coal, natural gas, and oil. </a:t>
            </a:r>
          </a:p>
          <a:p>
            <a:endParaRPr lang="en-US"/>
          </a:p>
          <a:p>
            <a:r>
              <a:rPr lang="en-US"/>
              <a:t>Project: Whole Foods</a:t>
            </a:r>
          </a:p>
          <a:p>
            <a:r>
              <a:rPr lang="en-US"/>
              <a:t>Location: Birmingham, Michigan</a:t>
            </a:r>
          </a:p>
          <a:p>
            <a:r>
              <a:rPr lang="en-US"/>
              <a:t>Product: 6” V Groove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term embodied carbon refers to all greenhouse gas (GHG) emissions associated with the extraction and manufacture of a product or delivery of a service. They differ from operational carbon emissions, which are associated with the energy used in heating, cooling, lighting, and powering a building or related equipment (e.g. lift). </a:t>
            </a:r>
          </a:p>
          <a:p>
            <a:endParaRPr lang="en-US"/>
          </a:p>
          <a:p>
            <a:r>
              <a:rPr lang="en-US"/>
              <a:t>In buildings, embodied carbon includes emissions associated with the extraction and supply of raw material, their transportation to the manufacturing plant and their manufacturing and fabrication into building materials and products. Following this product stage, construction causes further emissions through the transport of these materials and assembly on site, and the construction and installation process on the project site itself. Lastly embodied carbon emissions are generated through repair, refurbishment, and maintenance throughout a building’s lifespan, and finally the disposal of these materials and products or demolition at the end of a building’s life.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6.sv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6.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6.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6.sv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26" Type="http://schemas.openxmlformats.org/officeDocument/2006/relationships/image" Target="../media/image48.sv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notesSlide" Target="../notesSlides/notesSlide16.xml"/><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24" Type="http://schemas.openxmlformats.org/officeDocument/2006/relationships/image" Target="../media/image46.sv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sv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4.svg"/><Relationship Id="rId27"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jpeg"/><Relationship Id="rId7"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4.jpeg"/><Relationship Id="rId7"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sv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sv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18" Type="http://schemas.openxmlformats.org/officeDocument/2006/relationships/image" Target="../media/image76.svg"/><Relationship Id="rId3" Type="http://schemas.openxmlformats.org/officeDocument/2006/relationships/image" Target="../media/image4.jpe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75.png"/><Relationship Id="rId2" Type="http://schemas.openxmlformats.org/officeDocument/2006/relationships/notesSlide" Target="../notesSlides/notesSlide24.xml"/><Relationship Id="rId16" Type="http://schemas.openxmlformats.org/officeDocument/2006/relationships/image" Target="../media/image74.svg"/><Relationship Id="rId20"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svg"/><Relationship Id="rId15" Type="http://schemas.openxmlformats.org/officeDocument/2006/relationships/image" Target="../media/image73.png"/><Relationship Id="rId10" Type="http://schemas.openxmlformats.org/officeDocument/2006/relationships/image" Target="../media/image68.svg"/><Relationship Id="rId19" Type="http://schemas.openxmlformats.org/officeDocument/2006/relationships/image" Target="../media/image77.png"/><Relationship Id="rId4" Type="http://schemas.openxmlformats.org/officeDocument/2006/relationships/image" Target="../media/image5.png"/><Relationship Id="rId9" Type="http://schemas.openxmlformats.org/officeDocument/2006/relationships/image" Target="../media/image67.png"/><Relationship Id="rId14" Type="http://schemas.openxmlformats.org/officeDocument/2006/relationships/image" Target="../media/image72.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79.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jpeg"/><Relationship Id="rId7"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6.sv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4.jpeg"/><Relationship Id="rId7"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sv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6.pn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89.pn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6.sv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jpeg"/><Relationship Id="rId7"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3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6.sv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96.jpeg"/><Relationship Id="rId5" Type="http://schemas.openxmlformats.org/officeDocument/2006/relationships/image" Target="../media/image6.sv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8.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6.sv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4.jpeg"/><Relationship Id="rId7" Type="http://schemas.openxmlformats.org/officeDocument/2006/relationships/image" Target="../media/image102.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1.jpeg"/><Relationship Id="rId5" Type="http://schemas.openxmlformats.org/officeDocument/2006/relationships/image" Target="../media/image6.sv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4.jpeg"/><Relationship Id="rId7" Type="http://schemas.openxmlformats.org/officeDocument/2006/relationships/image" Target="../media/image105.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6.sv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4.jpeg"/><Relationship Id="rId7" Type="http://schemas.openxmlformats.org/officeDocument/2006/relationships/image" Target="../media/image108.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6.sv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4.jpeg"/><Relationship Id="rId7" Type="http://schemas.openxmlformats.org/officeDocument/2006/relationships/image" Target="../media/image111.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6.sv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6.sv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jpeg"/><Relationship Id="rId4" Type="http://schemas.openxmlformats.org/officeDocument/2006/relationships/image" Target="../media/image115.jpeg"/></Relationships>
</file>

<file path=ppt/slides/_rels/slide4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21.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4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6.sv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5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36.jpeg"/><Relationship Id="rId4" Type="http://schemas.openxmlformats.org/officeDocument/2006/relationships/image" Target="../media/image135.jpeg"/></Relationships>
</file>

<file path=ppt/slides/_rels/slide54.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2.png"/><Relationship Id="rId7" Type="http://schemas.openxmlformats.org/officeDocument/2006/relationships/image" Target="../media/image139.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3.svg"/><Relationship Id="rId9" Type="http://schemas.openxmlformats.org/officeDocument/2006/relationships/image" Target="../media/image141.pn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6.sv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4.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6.sv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7898006" y="8232317"/>
            <a:ext cx="399519" cy="1025983"/>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
        <p:nvSpPr>
          <p:cNvPr id="6" name="TextBox 6"/>
          <p:cNvSpPr txBox="1"/>
          <p:nvPr/>
        </p:nvSpPr>
        <p:spPr>
          <a:xfrm>
            <a:off x="1028700" y="3851275"/>
            <a:ext cx="16230600" cy="2441575"/>
          </a:xfrm>
          <a:prstGeom prst="rect">
            <a:avLst/>
          </a:prstGeom>
        </p:spPr>
        <p:txBody>
          <a:bodyPr lIns="0" tIns="0" rIns="0" bIns="0" rtlCol="0" anchor="t">
            <a:spAutoFit/>
          </a:bodyPr>
          <a:lstStyle/>
          <a:p>
            <a:pPr algn="ctr">
              <a:lnSpc>
                <a:spcPts val="9799"/>
              </a:lnSpc>
              <a:spcBef>
                <a:spcPct val="0"/>
              </a:spcBef>
            </a:pPr>
            <a:r>
              <a:rPr lang="en-US" sz="6999" dirty="0">
                <a:solidFill>
                  <a:srgbClr val="FFFFFF"/>
                </a:solidFill>
                <a:latin typeface="SF Pro Display 1"/>
              </a:rPr>
              <a:t>REDUCING CARBON EMISSIONS USING ALUMINUM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7898006" y="8232317"/>
            <a:ext cx="399519" cy="1025983"/>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grpSp>
        <p:nvGrpSpPr>
          <p:cNvPr id="6" name="Group 6"/>
          <p:cNvGrpSpPr/>
          <p:nvPr/>
        </p:nvGrpSpPr>
        <p:grpSpPr>
          <a:xfrm>
            <a:off x="0" y="0"/>
            <a:ext cx="9596465" cy="10287000"/>
            <a:chOff x="0" y="0"/>
            <a:chExt cx="12795286" cy="13716000"/>
          </a:xfrm>
        </p:grpSpPr>
        <p:pic>
          <p:nvPicPr>
            <p:cNvPr id="7"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12795286" cy="13716000"/>
            </a:xfrm>
            <a:prstGeom prst="rect">
              <a:avLst/>
            </a:prstGeom>
          </p:spPr>
        </p:pic>
      </p:grpSp>
      <p:sp>
        <p:nvSpPr>
          <p:cNvPr id="8" name="TextBox 8"/>
          <p:cNvSpPr txBox="1"/>
          <p:nvPr/>
        </p:nvSpPr>
        <p:spPr>
          <a:xfrm>
            <a:off x="10151218" y="2594622"/>
            <a:ext cx="7467959" cy="1908175"/>
          </a:xfrm>
          <a:prstGeom prst="rect">
            <a:avLst/>
          </a:prstGeom>
        </p:spPr>
        <p:txBody>
          <a:bodyPr lIns="0" tIns="0" rIns="0" bIns="0" rtlCol="0" anchor="t">
            <a:spAutoFit/>
          </a:bodyPr>
          <a:lstStyle/>
          <a:p>
            <a:pPr>
              <a:lnSpc>
                <a:spcPts val="7699"/>
              </a:lnSpc>
              <a:spcBef>
                <a:spcPct val="0"/>
              </a:spcBef>
            </a:pPr>
            <a:r>
              <a:rPr lang="en-US" sz="5499">
                <a:solidFill>
                  <a:srgbClr val="000000"/>
                </a:solidFill>
                <a:latin typeface="SF Pro Display 1"/>
              </a:rPr>
              <a:t>WHAT IS YOUR CARBON FOOTPRINT?</a:t>
            </a:r>
          </a:p>
        </p:txBody>
      </p:sp>
      <p:sp>
        <p:nvSpPr>
          <p:cNvPr id="9" name="TextBox 9"/>
          <p:cNvSpPr txBox="1"/>
          <p:nvPr/>
        </p:nvSpPr>
        <p:spPr>
          <a:xfrm>
            <a:off x="10151218" y="4944733"/>
            <a:ext cx="6825133" cy="2642870"/>
          </a:xfrm>
          <a:prstGeom prst="rect">
            <a:avLst/>
          </a:prstGeom>
        </p:spPr>
        <p:txBody>
          <a:bodyPr lIns="0" tIns="0" rIns="0" bIns="0" rtlCol="0" anchor="t">
            <a:spAutoFit/>
          </a:bodyPr>
          <a:lstStyle/>
          <a:p>
            <a:pPr>
              <a:lnSpc>
                <a:spcPts val="2380"/>
              </a:lnSpc>
            </a:pPr>
            <a:r>
              <a:rPr lang="en-US" sz="1700">
                <a:solidFill>
                  <a:srgbClr val="171616"/>
                </a:solidFill>
                <a:latin typeface="SF Pro Display 2"/>
              </a:rPr>
              <a:t>The average per capita carbon emissions in Canada is 18.5 tonnes CO2e per year. </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This is higher than the USA, which is sitting at 15.5 tonnes of CO2e per year. This is due to the colder climate and the additional space heating required for our houses. </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The global average is around 4.0 tonnes CO2e per person per year. </a:t>
            </a:r>
          </a:p>
          <a:p>
            <a:pPr>
              <a:lnSpc>
                <a:spcPts val="2380"/>
              </a:lnSpc>
              <a:spcBef>
                <a:spcPct val="0"/>
              </a:spcBef>
            </a:pPr>
            <a:endParaRPr lang="en-US" sz="1700">
              <a:solidFill>
                <a:srgbClr val="171616"/>
              </a:solidFill>
              <a:latin typeface="SF Pro Display 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7898006" y="8232317"/>
            <a:ext cx="399519" cy="1025983"/>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grpSp>
        <p:nvGrpSpPr>
          <p:cNvPr id="6" name="Group 6"/>
          <p:cNvGrpSpPr/>
          <p:nvPr/>
        </p:nvGrpSpPr>
        <p:grpSpPr>
          <a:xfrm>
            <a:off x="-27194" y="0"/>
            <a:ext cx="18342387" cy="6576449"/>
            <a:chOff x="0" y="0"/>
            <a:chExt cx="24456516" cy="8768598"/>
          </a:xfrm>
        </p:grpSpPr>
        <p:pic>
          <p:nvPicPr>
            <p:cNvPr id="7"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24456516" cy="8768598"/>
            </a:xfrm>
            <a:prstGeom prst="rect">
              <a:avLst/>
            </a:prstGeom>
          </p:spPr>
        </p:pic>
      </p:grpSp>
      <p:grpSp>
        <p:nvGrpSpPr>
          <p:cNvPr id="8" name="Group 8"/>
          <p:cNvGrpSpPr/>
          <p:nvPr/>
        </p:nvGrpSpPr>
        <p:grpSpPr>
          <a:xfrm>
            <a:off x="3138930" y="6015963"/>
            <a:ext cx="12010140" cy="3012467"/>
            <a:chOff x="0" y="0"/>
            <a:chExt cx="4381331" cy="1098956"/>
          </a:xfrm>
        </p:grpSpPr>
        <p:sp>
          <p:nvSpPr>
            <p:cNvPr id="9" name="Freeform 9"/>
            <p:cNvSpPr/>
            <p:nvPr/>
          </p:nvSpPr>
          <p:spPr>
            <a:xfrm>
              <a:off x="0" y="0"/>
              <a:ext cx="4381331" cy="1098956"/>
            </a:xfrm>
            <a:custGeom>
              <a:avLst/>
              <a:gdLst/>
              <a:ahLst/>
              <a:cxnLst/>
              <a:rect l="l" t="t" r="r" b="b"/>
              <a:pathLst>
                <a:path w="4381331" h="1098956">
                  <a:moveTo>
                    <a:pt x="0" y="0"/>
                  </a:moveTo>
                  <a:lnTo>
                    <a:pt x="4381331" y="0"/>
                  </a:lnTo>
                  <a:lnTo>
                    <a:pt x="4381331" y="1098956"/>
                  </a:lnTo>
                  <a:lnTo>
                    <a:pt x="0" y="1098956"/>
                  </a:lnTo>
                  <a:close/>
                </a:path>
              </a:pathLst>
            </a:custGeom>
            <a:solidFill>
              <a:srgbClr val="F4F2F2"/>
            </a:solidFill>
          </p:spPr>
          <p:txBody>
            <a:bodyPr/>
            <a:lstStyle/>
            <a:p>
              <a:endParaRPr lang="en-US"/>
            </a:p>
          </p:txBody>
        </p:sp>
      </p:grpSp>
      <p:sp>
        <p:nvSpPr>
          <p:cNvPr id="10" name="TextBox 10"/>
          <p:cNvSpPr txBox="1"/>
          <p:nvPr/>
        </p:nvSpPr>
        <p:spPr>
          <a:xfrm>
            <a:off x="4438635" y="6693522"/>
            <a:ext cx="9410730" cy="1590675"/>
          </a:xfrm>
          <a:prstGeom prst="rect">
            <a:avLst/>
          </a:prstGeom>
        </p:spPr>
        <p:txBody>
          <a:bodyPr lIns="0" tIns="0" rIns="0" bIns="0" rtlCol="0" anchor="t">
            <a:spAutoFit/>
          </a:bodyPr>
          <a:lstStyle/>
          <a:p>
            <a:pPr algn="ctr">
              <a:lnSpc>
                <a:spcPts val="4200"/>
              </a:lnSpc>
              <a:spcBef>
                <a:spcPct val="0"/>
              </a:spcBef>
            </a:pPr>
            <a:r>
              <a:rPr lang="en-US" sz="3000">
                <a:solidFill>
                  <a:srgbClr val="171616"/>
                </a:solidFill>
                <a:latin typeface="SF Pro Display 1"/>
              </a:rPr>
              <a:t>C02 emissions from buildings and construction hit a new high, leaving the sector off track to decarbonize by 2050.</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8691535" y="0"/>
            <a:ext cx="9596465" cy="10287000"/>
            <a:chOff x="0" y="0"/>
            <a:chExt cx="12795286" cy="13716000"/>
          </a:xfrm>
        </p:grpSpPr>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12795286" cy="13716000"/>
            </a:xfrm>
            <a:prstGeom prst="rect">
              <a:avLst/>
            </a:prstGeom>
          </p:spPr>
        </p:pic>
      </p:grpSp>
      <p:grpSp>
        <p:nvGrpSpPr>
          <p:cNvPr id="6" name="Group 6"/>
          <p:cNvGrpSpPr/>
          <p:nvPr/>
        </p:nvGrpSpPr>
        <p:grpSpPr>
          <a:xfrm>
            <a:off x="17898006" y="8232317"/>
            <a:ext cx="399519" cy="1025983"/>
            <a:chOff x="0" y="0"/>
            <a:chExt cx="1280047" cy="3287216"/>
          </a:xfrm>
        </p:grpSpPr>
        <p:sp>
          <p:nvSpPr>
            <p:cNvPr id="7" name="Freeform 7"/>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
        <p:nvSpPr>
          <p:cNvPr id="8" name="TextBox 8"/>
          <p:cNvSpPr txBox="1"/>
          <p:nvPr/>
        </p:nvSpPr>
        <p:spPr>
          <a:xfrm>
            <a:off x="1028700" y="2359411"/>
            <a:ext cx="7467959" cy="3194050"/>
          </a:xfrm>
          <a:prstGeom prst="rect">
            <a:avLst/>
          </a:prstGeom>
        </p:spPr>
        <p:txBody>
          <a:bodyPr lIns="0" tIns="0" rIns="0" bIns="0" rtlCol="0" anchor="t">
            <a:spAutoFit/>
          </a:bodyPr>
          <a:lstStyle/>
          <a:p>
            <a:pPr>
              <a:lnSpc>
                <a:spcPts val="7000"/>
              </a:lnSpc>
            </a:pPr>
            <a:r>
              <a:rPr lang="en-US" sz="5000">
                <a:solidFill>
                  <a:srgbClr val="000000"/>
                </a:solidFill>
                <a:latin typeface="SF Pro Display 1"/>
              </a:rPr>
              <a:t>DECARBONIZING </a:t>
            </a:r>
          </a:p>
          <a:p>
            <a:pPr>
              <a:lnSpc>
                <a:spcPts val="7000"/>
              </a:lnSpc>
            </a:pPr>
            <a:r>
              <a:rPr lang="en-US" sz="5000">
                <a:solidFill>
                  <a:srgbClr val="000000"/>
                </a:solidFill>
                <a:latin typeface="SF Pro Display 1"/>
              </a:rPr>
              <a:t>THE BUILDINGS SECTOR BY 2050 IS CRITICAL</a:t>
            </a:r>
          </a:p>
          <a:p>
            <a:pPr>
              <a:lnSpc>
                <a:spcPts val="4200"/>
              </a:lnSpc>
              <a:spcBef>
                <a:spcPct val="0"/>
              </a:spcBef>
            </a:pPr>
            <a:endParaRPr lang="en-US" sz="5000">
              <a:solidFill>
                <a:srgbClr val="000000"/>
              </a:solidFill>
              <a:latin typeface="SF Pro Display 1"/>
            </a:endParaRPr>
          </a:p>
        </p:txBody>
      </p:sp>
      <p:sp>
        <p:nvSpPr>
          <p:cNvPr id="9" name="TextBox 9"/>
          <p:cNvSpPr txBox="1"/>
          <p:nvPr/>
        </p:nvSpPr>
        <p:spPr>
          <a:xfrm>
            <a:off x="1028700" y="6416289"/>
            <a:ext cx="5413474" cy="1406525"/>
          </a:xfrm>
          <a:prstGeom prst="rect">
            <a:avLst/>
          </a:prstGeom>
        </p:spPr>
        <p:txBody>
          <a:bodyPr lIns="0" tIns="0" rIns="0" bIns="0" rtlCol="0" anchor="t">
            <a:spAutoFit/>
          </a:bodyPr>
          <a:lstStyle/>
          <a:p>
            <a:pPr marL="431801" lvl="1" indent="-215900">
              <a:lnSpc>
                <a:spcPts val="2800"/>
              </a:lnSpc>
              <a:buFont typeface="Arial"/>
              <a:buChar char="•"/>
            </a:pPr>
            <a:r>
              <a:rPr lang="en-US" sz="2000">
                <a:solidFill>
                  <a:srgbClr val="000000"/>
                </a:solidFill>
                <a:latin typeface="SF Pro Display 2"/>
              </a:rPr>
              <a:t>Improve building energy performance </a:t>
            </a:r>
          </a:p>
          <a:p>
            <a:pPr marL="431801" lvl="1" indent="-215900">
              <a:lnSpc>
                <a:spcPts val="2800"/>
              </a:lnSpc>
              <a:buFont typeface="Arial"/>
              <a:buChar char="•"/>
            </a:pPr>
            <a:r>
              <a:rPr lang="en-US" sz="2000">
                <a:solidFill>
                  <a:srgbClr val="000000"/>
                </a:solidFill>
                <a:latin typeface="SF Pro Display 2"/>
              </a:rPr>
              <a:t>Decrease building materials' carbon footprint</a:t>
            </a:r>
          </a:p>
          <a:p>
            <a:pPr marL="431801" lvl="1" indent="-215900" algn="ctr">
              <a:lnSpc>
                <a:spcPts val="2800"/>
              </a:lnSpc>
              <a:buFont typeface="Arial"/>
              <a:buChar char="•"/>
            </a:pPr>
            <a:r>
              <a:rPr lang="en-US" sz="2000">
                <a:solidFill>
                  <a:srgbClr val="000000"/>
                </a:solidFill>
                <a:latin typeface="SF Pro Display 2"/>
              </a:rPr>
              <a:t>Multiply policy commitments alongside action</a:t>
            </a:r>
          </a:p>
          <a:p>
            <a:pPr marL="431801" lvl="1" indent="-215900">
              <a:lnSpc>
                <a:spcPts val="2800"/>
              </a:lnSpc>
              <a:buFont typeface="Arial"/>
              <a:buChar char="•"/>
            </a:pPr>
            <a:r>
              <a:rPr lang="en-US" sz="2000">
                <a:solidFill>
                  <a:srgbClr val="000000"/>
                </a:solidFill>
                <a:latin typeface="SF Pro Display 2"/>
              </a:rPr>
              <a:t>Increase investment in energy efficiency </a:t>
            </a:r>
          </a:p>
        </p:txBody>
      </p:sp>
      <p:sp>
        <p:nvSpPr>
          <p:cNvPr id="10" name="TextBox 10"/>
          <p:cNvSpPr txBox="1"/>
          <p:nvPr/>
        </p:nvSpPr>
        <p:spPr>
          <a:xfrm>
            <a:off x="1028700" y="5772536"/>
            <a:ext cx="6676430" cy="422275"/>
          </a:xfrm>
          <a:prstGeom prst="rect">
            <a:avLst/>
          </a:prstGeom>
        </p:spPr>
        <p:txBody>
          <a:bodyPr lIns="0" tIns="0" rIns="0" bIns="0" rtlCol="0" anchor="t">
            <a:spAutoFit/>
          </a:bodyPr>
          <a:lstStyle/>
          <a:p>
            <a:pPr algn="ctr">
              <a:lnSpc>
                <a:spcPts val="3499"/>
              </a:lnSpc>
            </a:pPr>
            <a:r>
              <a:rPr lang="en-US" sz="2499">
                <a:solidFill>
                  <a:srgbClr val="000000"/>
                </a:solidFill>
                <a:latin typeface="SF Pro Display 1"/>
              </a:rPr>
              <a:t>To reduce overall emissions the sector must: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6213210" y="692236"/>
            <a:ext cx="14233283" cy="936625"/>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SF Pro Display 1"/>
              </a:rPr>
              <a:t>ALUMINUM LIFE CYCLE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17898006" y="8232317"/>
            <a:ext cx="399519" cy="1025983"/>
            <a:chOff x="0" y="0"/>
            <a:chExt cx="1280047" cy="3287216"/>
          </a:xfrm>
        </p:grpSpPr>
        <p:sp>
          <p:nvSpPr>
            <p:cNvPr id="4" name="Freeform 4"/>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
        <p:nvSpPr>
          <p:cNvPr id="5" name="Freeform 5"/>
          <p:cNvSpPr/>
          <p:nvPr/>
        </p:nvSpPr>
        <p:spPr>
          <a:xfrm>
            <a:off x="9525" y="33004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a:stretch>
          </a:blipFill>
        </p:spPr>
        <p:txBody>
          <a:bodyPr/>
          <a:lstStyle/>
          <a:p>
            <a:endParaRPr lang="en-US"/>
          </a:p>
        </p:txBody>
      </p:sp>
      <p:grpSp>
        <p:nvGrpSpPr>
          <p:cNvPr id="6" name="Group 6"/>
          <p:cNvGrpSpPr/>
          <p:nvPr/>
        </p:nvGrpSpPr>
        <p:grpSpPr>
          <a:xfrm>
            <a:off x="4876543" y="896815"/>
            <a:ext cx="8553965" cy="1356748"/>
            <a:chOff x="0" y="0"/>
            <a:chExt cx="2252896" cy="357333"/>
          </a:xfrm>
        </p:grpSpPr>
        <p:sp>
          <p:nvSpPr>
            <p:cNvPr id="7" name="Freeform 7"/>
            <p:cNvSpPr/>
            <p:nvPr/>
          </p:nvSpPr>
          <p:spPr>
            <a:xfrm>
              <a:off x="0" y="0"/>
              <a:ext cx="2252896" cy="357333"/>
            </a:xfrm>
            <a:custGeom>
              <a:avLst/>
              <a:gdLst/>
              <a:ahLst/>
              <a:cxnLst/>
              <a:rect l="l" t="t" r="r" b="b"/>
              <a:pathLst>
                <a:path w="2252896" h="357333">
                  <a:moveTo>
                    <a:pt x="0" y="0"/>
                  </a:moveTo>
                  <a:lnTo>
                    <a:pt x="2252896" y="0"/>
                  </a:lnTo>
                  <a:lnTo>
                    <a:pt x="2252896" y="357333"/>
                  </a:lnTo>
                  <a:lnTo>
                    <a:pt x="0" y="357333"/>
                  </a:lnTo>
                  <a:close/>
                </a:path>
              </a:pathLst>
            </a:custGeom>
            <a:solidFill>
              <a:srgbClr val="FFFFFF"/>
            </a:solidFill>
          </p:spPr>
          <p:txBody>
            <a:bodyPr/>
            <a:lstStyle/>
            <a:p>
              <a:endParaRPr lang="en-US"/>
            </a:p>
          </p:txBody>
        </p:sp>
        <p:sp>
          <p:nvSpPr>
            <p:cNvPr id="8" name="TextBox 8"/>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sp>
        <p:nvSpPr>
          <p:cNvPr id="9" name="TextBox 9"/>
          <p:cNvSpPr txBox="1"/>
          <p:nvPr/>
        </p:nvSpPr>
        <p:spPr>
          <a:xfrm>
            <a:off x="1013531" y="22225"/>
            <a:ext cx="16279989" cy="1908175"/>
          </a:xfrm>
          <a:prstGeom prst="rect">
            <a:avLst/>
          </a:prstGeom>
        </p:spPr>
        <p:txBody>
          <a:bodyPr lIns="0" tIns="0" rIns="0" bIns="0" rtlCol="0" anchor="t">
            <a:spAutoFit/>
          </a:bodyPr>
          <a:lstStyle/>
          <a:p>
            <a:pPr algn="ctr">
              <a:lnSpc>
                <a:spcPts val="7699"/>
              </a:lnSpc>
              <a:spcBef>
                <a:spcPct val="0"/>
              </a:spcBef>
            </a:pPr>
            <a:r>
              <a:rPr lang="en-US" sz="5499" dirty="0">
                <a:solidFill>
                  <a:srgbClr val="000000"/>
                </a:solidFill>
                <a:latin typeface="SF Pro Display 1"/>
              </a:rPr>
              <a:t>C02 CRADLE-TO-GATE </a:t>
            </a:r>
          </a:p>
          <a:p>
            <a:pPr algn="ctr">
              <a:lnSpc>
                <a:spcPts val="7699"/>
              </a:lnSpc>
              <a:spcBef>
                <a:spcPct val="0"/>
              </a:spcBef>
            </a:pPr>
            <a:r>
              <a:rPr lang="en-US" sz="5499" dirty="0">
                <a:solidFill>
                  <a:srgbClr val="000000"/>
                </a:solidFill>
                <a:latin typeface="SF Pro Display 1"/>
              </a:rPr>
              <a:t>(USING 0% RECYCLED ALUMINUM)</a:t>
            </a:r>
          </a:p>
        </p:txBody>
      </p:sp>
      <p:grpSp>
        <p:nvGrpSpPr>
          <p:cNvPr id="10" name="Group 10"/>
          <p:cNvGrpSpPr/>
          <p:nvPr/>
        </p:nvGrpSpPr>
        <p:grpSpPr>
          <a:xfrm>
            <a:off x="100399" y="9561041"/>
            <a:ext cx="4244546" cy="475735"/>
            <a:chOff x="0" y="0"/>
            <a:chExt cx="1117905" cy="125296"/>
          </a:xfrm>
        </p:grpSpPr>
        <p:sp>
          <p:nvSpPr>
            <p:cNvPr id="11" name="Freeform 11"/>
            <p:cNvSpPr/>
            <p:nvPr/>
          </p:nvSpPr>
          <p:spPr>
            <a:xfrm>
              <a:off x="0" y="0"/>
              <a:ext cx="1117905" cy="125296"/>
            </a:xfrm>
            <a:custGeom>
              <a:avLst/>
              <a:gdLst/>
              <a:ahLst/>
              <a:cxnLst/>
              <a:rect l="l" t="t" r="r" b="b"/>
              <a:pathLst>
                <a:path w="1117905" h="125296">
                  <a:moveTo>
                    <a:pt x="0" y="0"/>
                  </a:moveTo>
                  <a:lnTo>
                    <a:pt x="1117905" y="0"/>
                  </a:lnTo>
                  <a:lnTo>
                    <a:pt x="1117905" y="125296"/>
                  </a:lnTo>
                  <a:lnTo>
                    <a:pt x="0" y="125296"/>
                  </a:lnTo>
                  <a:close/>
                </a:path>
              </a:pathLst>
            </a:custGeom>
            <a:solidFill>
              <a:srgbClr val="FFFFFF"/>
            </a:solidFill>
          </p:spPr>
          <p:txBody>
            <a:bodyPr/>
            <a:lstStyle/>
            <a:p>
              <a:endParaRPr lang="en-US"/>
            </a:p>
          </p:txBody>
        </p:sp>
        <p:sp>
          <p:nvSpPr>
            <p:cNvPr id="12" name="TextBox 12"/>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76543" y="896815"/>
            <a:ext cx="8553965" cy="738910"/>
            <a:chOff x="0" y="0"/>
            <a:chExt cx="2252896" cy="194610"/>
          </a:xfrm>
        </p:grpSpPr>
        <p:sp>
          <p:nvSpPr>
            <p:cNvPr id="3" name="Freeform 3"/>
            <p:cNvSpPr/>
            <p:nvPr/>
          </p:nvSpPr>
          <p:spPr>
            <a:xfrm>
              <a:off x="0" y="0"/>
              <a:ext cx="2252896" cy="194610"/>
            </a:xfrm>
            <a:custGeom>
              <a:avLst/>
              <a:gdLst/>
              <a:ahLst/>
              <a:cxnLst/>
              <a:rect l="l" t="t" r="r" b="b"/>
              <a:pathLst>
                <a:path w="2252896" h="194610">
                  <a:moveTo>
                    <a:pt x="0" y="0"/>
                  </a:moveTo>
                  <a:lnTo>
                    <a:pt x="2252896" y="0"/>
                  </a:lnTo>
                  <a:lnTo>
                    <a:pt x="2252896" y="194610"/>
                  </a:lnTo>
                  <a:lnTo>
                    <a:pt x="0" y="194610"/>
                  </a:lnTo>
                  <a:close/>
                </a:path>
              </a:pathLst>
            </a:custGeom>
            <a:solidFill>
              <a:srgbClr val="FFFFFF"/>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5" name="Group 5"/>
          <p:cNvGrpSpPr/>
          <p:nvPr/>
        </p:nvGrpSpPr>
        <p:grpSpPr>
          <a:xfrm>
            <a:off x="5805103" y="-832536"/>
            <a:ext cx="6592330" cy="1861236"/>
            <a:chOff x="0" y="0"/>
            <a:chExt cx="1736251" cy="490202"/>
          </a:xfrm>
        </p:grpSpPr>
        <p:sp>
          <p:nvSpPr>
            <p:cNvPr id="6" name="Freeform 6"/>
            <p:cNvSpPr/>
            <p:nvPr/>
          </p:nvSpPr>
          <p:spPr>
            <a:xfrm>
              <a:off x="0" y="0"/>
              <a:ext cx="1736251" cy="490202"/>
            </a:xfrm>
            <a:custGeom>
              <a:avLst/>
              <a:gdLst/>
              <a:ahLst/>
              <a:cxnLst/>
              <a:rect l="l" t="t" r="r" b="b"/>
              <a:pathLst>
                <a:path w="1736251" h="490202">
                  <a:moveTo>
                    <a:pt x="0" y="0"/>
                  </a:moveTo>
                  <a:lnTo>
                    <a:pt x="1736251" y="0"/>
                  </a:lnTo>
                  <a:lnTo>
                    <a:pt x="1736251" y="490202"/>
                  </a:lnTo>
                  <a:lnTo>
                    <a:pt x="0" y="490202"/>
                  </a:lnTo>
                  <a:close/>
                </a:path>
              </a:pathLst>
            </a:custGeom>
            <a:solidFill>
              <a:srgbClr val="FFFFFF"/>
            </a:solidFill>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sp>
        <p:nvSpPr>
          <p:cNvPr id="8" name="Freeform 8"/>
          <p:cNvSpPr/>
          <p:nvPr/>
        </p:nvSpPr>
        <p:spPr>
          <a:xfrm>
            <a:off x="0" y="157791"/>
            <a:ext cx="18501753" cy="10407236"/>
          </a:xfrm>
          <a:custGeom>
            <a:avLst/>
            <a:gdLst/>
            <a:ahLst/>
            <a:cxnLst/>
            <a:rect l="l" t="t" r="r" b="b"/>
            <a:pathLst>
              <a:path w="18501753" h="10407236">
                <a:moveTo>
                  <a:pt x="0" y="0"/>
                </a:moveTo>
                <a:lnTo>
                  <a:pt x="18501753" y="0"/>
                </a:lnTo>
                <a:lnTo>
                  <a:pt x="18501753" y="10407236"/>
                </a:lnTo>
                <a:lnTo>
                  <a:pt x="0" y="10407236"/>
                </a:lnTo>
                <a:lnTo>
                  <a:pt x="0" y="0"/>
                </a:lnTo>
                <a:close/>
              </a:path>
            </a:pathLst>
          </a:custGeom>
          <a:blipFill>
            <a:blip r:embed="rId3"/>
            <a:stretch>
              <a:fillRect/>
            </a:stretch>
          </a:blipFill>
        </p:spPr>
        <p:txBody>
          <a:bodyPr/>
          <a:lstStyle/>
          <a:p>
            <a:endParaRPr lang="en-US"/>
          </a:p>
        </p:txBody>
      </p:sp>
      <p:grpSp>
        <p:nvGrpSpPr>
          <p:cNvPr id="9" name="Group 9"/>
          <p:cNvGrpSpPr/>
          <p:nvPr/>
        </p:nvGrpSpPr>
        <p:grpSpPr>
          <a:xfrm>
            <a:off x="5537372" y="262581"/>
            <a:ext cx="7781668" cy="1572397"/>
            <a:chOff x="0" y="0"/>
            <a:chExt cx="2049493" cy="414129"/>
          </a:xfrm>
        </p:grpSpPr>
        <p:sp>
          <p:nvSpPr>
            <p:cNvPr id="10" name="Freeform 10"/>
            <p:cNvSpPr/>
            <p:nvPr/>
          </p:nvSpPr>
          <p:spPr>
            <a:xfrm>
              <a:off x="0" y="0"/>
              <a:ext cx="2049493" cy="414129"/>
            </a:xfrm>
            <a:custGeom>
              <a:avLst/>
              <a:gdLst/>
              <a:ahLst/>
              <a:cxnLst/>
              <a:rect l="l" t="t" r="r" b="b"/>
              <a:pathLst>
                <a:path w="2049493" h="414129">
                  <a:moveTo>
                    <a:pt x="0" y="0"/>
                  </a:moveTo>
                  <a:lnTo>
                    <a:pt x="2049493" y="0"/>
                  </a:lnTo>
                  <a:lnTo>
                    <a:pt x="2049493" y="414129"/>
                  </a:lnTo>
                  <a:lnTo>
                    <a:pt x="0" y="414129"/>
                  </a:lnTo>
                  <a:close/>
                </a:path>
              </a:pathLst>
            </a:custGeom>
            <a:solidFill>
              <a:srgbClr val="FFFFFF"/>
            </a:solidFill>
          </p:spPr>
          <p:txBody>
            <a:bodyPr/>
            <a:lstStyle/>
            <a:p>
              <a:endParaRPr lang="en-US"/>
            </a:p>
          </p:txBody>
        </p:sp>
        <p:sp>
          <p:nvSpPr>
            <p:cNvPr id="11" name="TextBox 11"/>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12" name="Group 12"/>
          <p:cNvGrpSpPr/>
          <p:nvPr/>
        </p:nvGrpSpPr>
        <p:grpSpPr>
          <a:xfrm>
            <a:off x="100399" y="9561041"/>
            <a:ext cx="4244546" cy="475735"/>
            <a:chOff x="0" y="0"/>
            <a:chExt cx="1117905" cy="125296"/>
          </a:xfrm>
        </p:grpSpPr>
        <p:sp>
          <p:nvSpPr>
            <p:cNvPr id="13" name="Freeform 13"/>
            <p:cNvSpPr/>
            <p:nvPr/>
          </p:nvSpPr>
          <p:spPr>
            <a:xfrm>
              <a:off x="0" y="0"/>
              <a:ext cx="1117905" cy="125296"/>
            </a:xfrm>
            <a:custGeom>
              <a:avLst/>
              <a:gdLst/>
              <a:ahLst/>
              <a:cxnLst/>
              <a:rect l="l" t="t" r="r" b="b"/>
              <a:pathLst>
                <a:path w="1117905" h="125296">
                  <a:moveTo>
                    <a:pt x="0" y="0"/>
                  </a:moveTo>
                  <a:lnTo>
                    <a:pt x="1117905" y="0"/>
                  </a:lnTo>
                  <a:lnTo>
                    <a:pt x="1117905" y="125296"/>
                  </a:lnTo>
                  <a:lnTo>
                    <a:pt x="0" y="125296"/>
                  </a:lnTo>
                  <a:close/>
                </a:path>
              </a:pathLst>
            </a:custGeom>
            <a:solidFill>
              <a:srgbClr val="FFFFFF"/>
            </a:solidFill>
          </p:spPr>
          <p:txBody>
            <a:bodyPr/>
            <a:lstStyle/>
            <a:p>
              <a:endParaRPr lang="en-US"/>
            </a:p>
          </p:txBody>
        </p:sp>
        <p:sp>
          <p:nvSpPr>
            <p:cNvPr id="14" name="TextBox 14"/>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sp>
        <p:nvSpPr>
          <p:cNvPr id="15" name="TextBox 15"/>
          <p:cNvSpPr txBox="1"/>
          <p:nvPr/>
        </p:nvSpPr>
        <p:spPr>
          <a:xfrm>
            <a:off x="961274" y="22225"/>
            <a:ext cx="16279989" cy="1908175"/>
          </a:xfrm>
          <a:prstGeom prst="rect">
            <a:avLst/>
          </a:prstGeom>
        </p:spPr>
        <p:txBody>
          <a:bodyPr lIns="0" tIns="0" rIns="0" bIns="0" rtlCol="0" anchor="t">
            <a:spAutoFit/>
          </a:bodyPr>
          <a:lstStyle/>
          <a:p>
            <a:pPr algn="ctr">
              <a:lnSpc>
                <a:spcPts val="7699"/>
              </a:lnSpc>
              <a:spcBef>
                <a:spcPct val="0"/>
              </a:spcBef>
            </a:pPr>
            <a:r>
              <a:rPr lang="en-US" sz="5499" dirty="0">
                <a:solidFill>
                  <a:srgbClr val="000000"/>
                </a:solidFill>
                <a:latin typeface="SF Pro Display 1"/>
              </a:rPr>
              <a:t>C02 CRADLE-TO-GATE </a:t>
            </a:r>
          </a:p>
          <a:p>
            <a:pPr algn="ctr">
              <a:lnSpc>
                <a:spcPts val="7699"/>
              </a:lnSpc>
              <a:spcBef>
                <a:spcPct val="0"/>
              </a:spcBef>
            </a:pPr>
            <a:r>
              <a:rPr lang="en-US" sz="5499" dirty="0">
                <a:solidFill>
                  <a:srgbClr val="000000"/>
                </a:solidFill>
                <a:latin typeface="SF Pro Display 1"/>
              </a:rPr>
              <a:t>(USING 50% RECYCLED ALUMINUM)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76543" y="896815"/>
            <a:ext cx="8553965" cy="738910"/>
            <a:chOff x="0" y="0"/>
            <a:chExt cx="2252896" cy="194610"/>
          </a:xfrm>
        </p:grpSpPr>
        <p:sp>
          <p:nvSpPr>
            <p:cNvPr id="3" name="Freeform 3"/>
            <p:cNvSpPr/>
            <p:nvPr/>
          </p:nvSpPr>
          <p:spPr>
            <a:xfrm>
              <a:off x="0" y="0"/>
              <a:ext cx="2252896" cy="194610"/>
            </a:xfrm>
            <a:custGeom>
              <a:avLst/>
              <a:gdLst/>
              <a:ahLst/>
              <a:cxnLst/>
              <a:rect l="l" t="t" r="r" b="b"/>
              <a:pathLst>
                <a:path w="2252896" h="194610">
                  <a:moveTo>
                    <a:pt x="0" y="0"/>
                  </a:moveTo>
                  <a:lnTo>
                    <a:pt x="2252896" y="0"/>
                  </a:lnTo>
                  <a:lnTo>
                    <a:pt x="2252896" y="194610"/>
                  </a:lnTo>
                  <a:lnTo>
                    <a:pt x="0" y="194610"/>
                  </a:lnTo>
                  <a:close/>
                </a:path>
              </a:pathLst>
            </a:custGeom>
            <a:solidFill>
              <a:srgbClr val="FFFFFF"/>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5" name="Group 5"/>
          <p:cNvGrpSpPr/>
          <p:nvPr/>
        </p:nvGrpSpPr>
        <p:grpSpPr>
          <a:xfrm>
            <a:off x="5805103" y="-832536"/>
            <a:ext cx="6592330" cy="1861236"/>
            <a:chOff x="0" y="0"/>
            <a:chExt cx="1736251" cy="490202"/>
          </a:xfrm>
        </p:grpSpPr>
        <p:sp>
          <p:nvSpPr>
            <p:cNvPr id="6" name="Freeform 6"/>
            <p:cNvSpPr/>
            <p:nvPr/>
          </p:nvSpPr>
          <p:spPr>
            <a:xfrm>
              <a:off x="0" y="0"/>
              <a:ext cx="1736251" cy="490202"/>
            </a:xfrm>
            <a:custGeom>
              <a:avLst/>
              <a:gdLst/>
              <a:ahLst/>
              <a:cxnLst/>
              <a:rect l="l" t="t" r="r" b="b"/>
              <a:pathLst>
                <a:path w="1736251" h="490202">
                  <a:moveTo>
                    <a:pt x="0" y="0"/>
                  </a:moveTo>
                  <a:lnTo>
                    <a:pt x="1736251" y="0"/>
                  </a:lnTo>
                  <a:lnTo>
                    <a:pt x="1736251" y="490202"/>
                  </a:lnTo>
                  <a:lnTo>
                    <a:pt x="0" y="490202"/>
                  </a:lnTo>
                  <a:close/>
                </a:path>
              </a:pathLst>
            </a:custGeom>
            <a:solidFill>
              <a:srgbClr val="FFFFFF"/>
            </a:solidFill>
          </p:spPr>
          <p:txBody>
            <a:bodyPr/>
            <a:lstStyle/>
            <a:p>
              <a:endParaRPr lang="en-US"/>
            </a:p>
          </p:txBody>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8" name="Group 8"/>
          <p:cNvGrpSpPr/>
          <p:nvPr/>
        </p:nvGrpSpPr>
        <p:grpSpPr>
          <a:xfrm>
            <a:off x="5537372" y="262581"/>
            <a:ext cx="7781668" cy="1572397"/>
            <a:chOff x="0" y="0"/>
            <a:chExt cx="2049493" cy="414129"/>
          </a:xfrm>
        </p:grpSpPr>
        <p:sp>
          <p:nvSpPr>
            <p:cNvPr id="9" name="Freeform 9"/>
            <p:cNvSpPr/>
            <p:nvPr/>
          </p:nvSpPr>
          <p:spPr>
            <a:xfrm>
              <a:off x="0" y="0"/>
              <a:ext cx="2049493" cy="414129"/>
            </a:xfrm>
            <a:custGeom>
              <a:avLst/>
              <a:gdLst/>
              <a:ahLst/>
              <a:cxnLst/>
              <a:rect l="l" t="t" r="r" b="b"/>
              <a:pathLst>
                <a:path w="2049493" h="414129">
                  <a:moveTo>
                    <a:pt x="0" y="0"/>
                  </a:moveTo>
                  <a:lnTo>
                    <a:pt x="2049493" y="0"/>
                  </a:lnTo>
                  <a:lnTo>
                    <a:pt x="2049493" y="414129"/>
                  </a:lnTo>
                  <a:lnTo>
                    <a:pt x="0" y="414129"/>
                  </a:lnTo>
                  <a:close/>
                </a:path>
              </a:pathLst>
            </a:custGeom>
            <a:solidFill>
              <a:srgbClr val="FFFFFF"/>
            </a:solidFill>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11" name="Group 11"/>
          <p:cNvGrpSpPr/>
          <p:nvPr/>
        </p:nvGrpSpPr>
        <p:grpSpPr>
          <a:xfrm>
            <a:off x="16669" y="2925798"/>
            <a:ext cx="4867018" cy="3163330"/>
            <a:chOff x="0" y="0"/>
            <a:chExt cx="1281848" cy="833140"/>
          </a:xfrm>
        </p:grpSpPr>
        <p:sp>
          <p:nvSpPr>
            <p:cNvPr id="12" name="Freeform 12"/>
            <p:cNvSpPr/>
            <p:nvPr/>
          </p:nvSpPr>
          <p:spPr>
            <a:xfrm>
              <a:off x="0" y="0"/>
              <a:ext cx="1281848" cy="833140"/>
            </a:xfrm>
            <a:custGeom>
              <a:avLst/>
              <a:gdLst/>
              <a:ahLst/>
              <a:cxnLst/>
              <a:rect l="l" t="t" r="r" b="b"/>
              <a:pathLst>
                <a:path w="1281848" h="833140">
                  <a:moveTo>
                    <a:pt x="0" y="0"/>
                  </a:moveTo>
                  <a:lnTo>
                    <a:pt x="1281848" y="0"/>
                  </a:lnTo>
                  <a:lnTo>
                    <a:pt x="1281848" y="833140"/>
                  </a:lnTo>
                  <a:lnTo>
                    <a:pt x="0" y="833140"/>
                  </a:lnTo>
                  <a:close/>
                </a:path>
              </a:pathLst>
            </a:custGeom>
            <a:solidFill>
              <a:srgbClr val="F4F2F2"/>
            </a:solidFill>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14" name="Group 14"/>
          <p:cNvGrpSpPr/>
          <p:nvPr/>
        </p:nvGrpSpPr>
        <p:grpSpPr>
          <a:xfrm>
            <a:off x="16669" y="2925798"/>
            <a:ext cx="4867018" cy="491181"/>
            <a:chOff x="0" y="0"/>
            <a:chExt cx="1281848" cy="129365"/>
          </a:xfrm>
        </p:grpSpPr>
        <p:sp>
          <p:nvSpPr>
            <p:cNvPr id="15" name="Freeform 15"/>
            <p:cNvSpPr/>
            <p:nvPr/>
          </p:nvSpPr>
          <p:spPr>
            <a:xfrm>
              <a:off x="0" y="0"/>
              <a:ext cx="1281848" cy="129365"/>
            </a:xfrm>
            <a:custGeom>
              <a:avLst/>
              <a:gdLst/>
              <a:ahLst/>
              <a:cxnLst/>
              <a:rect l="l" t="t" r="r" b="b"/>
              <a:pathLst>
                <a:path w="1281848" h="129365">
                  <a:moveTo>
                    <a:pt x="0" y="0"/>
                  </a:moveTo>
                  <a:lnTo>
                    <a:pt x="1281848" y="0"/>
                  </a:lnTo>
                  <a:lnTo>
                    <a:pt x="1281848" y="129365"/>
                  </a:lnTo>
                  <a:lnTo>
                    <a:pt x="0" y="129365"/>
                  </a:lnTo>
                  <a:close/>
                </a:path>
              </a:pathLst>
            </a:custGeom>
            <a:solidFill>
              <a:srgbClr val="485155"/>
            </a:solidFill>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17" name="Group 17"/>
          <p:cNvGrpSpPr/>
          <p:nvPr/>
        </p:nvGrpSpPr>
        <p:grpSpPr>
          <a:xfrm>
            <a:off x="184166" y="3702729"/>
            <a:ext cx="1734322" cy="1387046"/>
            <a:chOff x="0" y="0"/>
            <a:chExt cx="456776" cy="365313"/>
          </a:xfrm>
        </p:grpSpPr>
        <p:sp>
          <p:nvSpPr>
            <p:cNvPr id="18" name="Freeform 18"/>
            <p:cNvSpPr/>
            <p:nvPr/>
          </p:nvSpPr>
          <p:spPr>
            <a:xfrm>
              <a:off x="0" y="0"/>
              <a:ext cx="456776" cy="365313"/>
            </a:xfrm>
            <a:custGeom>
              <a:avLst/>
              <a:gdLst/>
              <a:ahLst/>
              <a:cxnLst/>
              <a:rect l="l" t="t" r="r" b="b"/>
              <a:pathLst>
                <a:path w="456776" h="365313">
                  <a:moveTo>
                    <a:pt x="182656" y="0"/>
                  </a:moveTo>
                  <a:lnTo>
                    <a:pt x="274120" y="0"/>
                  </a:lnTo>
                  <a:cubicBezTo>
                    <a:pt x="374998" y="0"/>
                    <a:pt x="456776" y="81778"/>
                    <a:pt x="456776" y="182656"/>
                  </a:cubicBezTo>
                  <a:lnTo>
                    <a:pt x="456776" y="182656"/>
                  </a:lnTo>
                  <a:cubicBezTo>
                    <a:pt x="456776" y="231100"/>
                    <a:pt x="437532" y="277559"/>
                    <a:pt x="403277" y="311814"/>
                  </a:cubicBezTo>
                  <a:cubicBezTo>
                    <a:pt x="369023" y="346068"/>
                    <a:pt x="322563" y="365313"/>
                    <a:pt x="274120" y="365313"/>
                  </a:cubicBezTo>
                  <a:lnTo>
                    <a:pt x="182656" y="365313"/>
                  </a:lnTo>
                  <a:cubicBezTo>
                    <a:pt x="134213" y="365313"/>
                    <a:pt x="87753" y="346068"/>
                    <a:pt x="53499" y="311814"/>
                  </a:cubicBezTo>
                  <a:cubicBezTo>
                    <a:pt x="19244" y="277559"/>
                    <a:pt x="0" y="231100"/>
                    <a:pt x="0" y="182656"/>
                  </a:cubicBezTo>
                  <a:lnTo>
                    <a:pt x="0" y="182656"/>
                  </a:lnTo>
                  <a:cubicBezTo>
                    <a:pt x="0" y="134213"/>
                    <a:pt x="19244" y="87753"/>
                    <a:pt x="53499" y="53499"/>
                  </a:cubicBezTo>
                  <a:cubicBezTo>
                    <a:pt x="87753" y="19244"/>
                    <a:pt x="134213" y="0"/>
                    <a:pt x="182656" y="0"/>
                  </a:cubicBezTo>
                  <a:close/>
                </a:path>
              </a:pathLst>
            </a:custGeom>
            <a:solidFill>
              <a:srgbClr val="485155"/>
            </a:solidFill>
          </p:spPr>
          <p:txBody>
            <a:bodyPr/>
            <a:lstStyle/>
            <a:p>
              <a:endParaRPr lang="en-US"/>
            </a:p>
          </p:txBody>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20" name="Group 20"/>
          <p:cNvGrpSpPr/>
          <p:nvPr/>
        </p:nvGrpSpPr>
        <p:grpSpPr>
          <a:xfrm>
            <a:off x="2966238" y="3702729"/>
            <a:ext cx="1742303" cy="1387046"/>
            <a:chOff x="0" y="0"/>
            <a:chExt cx="458878" cy="365313"/>
          </a:xfrm>
        </p:grpSpPr>
        <p:sp>
          <p:nvSpPr>
            <p:cNvPr id="21" name="Freeform 21"/>
            <p:cNvSpPr/>
            <p:nvPr/>
          </p:nvSpPr>
          <p:spPr>
            <a:xfrm>
              <a:off x="0" y="0"/>
              <a:ext cx="458878" cy="365313"/>
            </a:xfrm>
            <a:custGeom>
              <a:avLst/>
              <a:gdLst/>
              <a:ahLst/>
              <a:cxnLst/>
              <a:rect l="l" t="t" r="r" b="b"/>
              <a:pathLst>
                <a:path w="458878" h="365313">
                  <a:moveTo>
                    <a:pt x="182656" y="0"/>
                  </a:moveTo>
                  <a:lnTo>
                    <a:pt x="276222" y="0"/>
                  </a:lnTo>
                  <a:cubicBezTo>
                    <a:pt x="377100" y="0"/>
                    <a:pt x="458878" y="81778"/>
                    <a:pt x="458878" y="182656"/>
                  </a:cubicBezTo>
                  <a:lnTo>
                    <a:pt x="458878" y="182656"/>
                  </a:lnTo>
                  <a:cubicBezTo>
                    <a:pt x="458878" y="231100"/>
                    <a:pt x="439634" y="277559"/>
                    <a:pt x="405379" y="311814"/>
                  </a:cubicBezTo>
                  <a:cubicBezTo>
                    <a:pt x="371125" y="346068"/>
                    <a:pt x="324665" y="365313"/>
                    <a:pt x="276222" y="365313"/>
                  </a:cubicBezTo>
                  <a:lnTo>
                    <a:pt x="182656" y="365313"/>
                  </a:lnTo>
                  <a:cubicBezTo>
                    <a:pt x="134213" y="365313"/>
                    <a:pt x="87753" y="346068"/>
                    <a:pt x="53499" y="311814"/>
                  </a:cubicBezTo>
                  <a:cubicBezTo>
                    <a:pt x="19244" y="277559"/>
                    <a:pt x="0" y="231100"/>
                    <a:pt x="0" y="182656"/>
                  </a:cubicBezTo>
                  <a:lnTo>
                    <a:pt x="0" y="182656"/>
                  </a:lnTo>
                  <a:cubicBezTo>
                    <a:pt x="0" y="134213"/>
                    <a:pt x="19244" y="87753"/>
                    <a:pt x="53499" y="53499"/>
                  </a:cubicBezTo>
                  <a:cubicBezTo>
                    <a:pt x="87753" y="19244"/>
                    <a:pt x="134213" y="0"/>
                    <a:pt x="182656" y="0"/>
                  </a:cubicBezTo>
                  <a:close/>
                </a:path>
              </a:pathLst>
            </a:custGeom>
            <a:solidFill>
              <a:srgbClr val="485155"/>
            </a:solidFill>
          </p:spPr>
          <p:txBody>
            <a:bodyPr/>
            <a:lstStyle/>
            <a:p>
              <a:endParaRPr lang="en-US"/>
            </a:p>
          </p:txBody>
        </p:sp>
        <p:sp>
          <p:nvSpPr>
            <p:cNvPr id="22" name="TextBox 22"/>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sp>
        <p:nvSpPr>
          <p:cNvPr id="23" name="Freeform 23"/>
          <p:cNvSpPr/>
          <p:nvPr/>
        </p:nvSpPr>
        <p:spPr>
          <a:xfrm>
            <a:off x="3315610" y="3852369"/>
            <a:ext cx="1043560" cy="1043560"/>
          </a:xfrm>
          <a:custGeom>
            <a:avLst/>
            <a:gdLst/>
            <a:ahLst/>
            <a:cxnLst/>
            <a:rect l="l" t="t" r="r" b="b"/>
            <a:pathLst>
              <a:path w="1043560" h="1043560">
                <a:moveTo>
                  <a:pt x="0" y="0"/>
                </a:moveTo>
                <a:lnTo>
                  <a:pt x="1043559" y="0"/>
                </a:lnTo>
                <a:lnTo>
                  <a:pt x="1043559" y="1043560"/>
                </a:lnTo>
                <a:lnTo>
                  <a:pt x="0" y="1043560"/>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24" name="Freeform 24"/>
          <p:cNvSpPr/>
          <p:nvPr/>
        </p:nvSpPr>
        <p:spPr>
          <a:xfrm>
            <a:off x="499377" y="3845764"/>
            <a:ext cx="1103900" cy="1085962"/>
          </a:xfrm>
          <a:custGeom>
            <a:avLst/>
            <a:gdLst/>
            <a:ahLst/>
            <a:cxnLst/>
            <a:rect l="l" t="t" r="r" b="b"/>
            <a:pathLst>
              <a:path w="1103900" h="1085962">
                <a:moveTo>
                  <a:pt x="0" y="0"/>
                </a:moveTo>
                <a:lnTo>
                  <a:pt x="1103900" y="0"/>
                </a:lnTo>
                <a:lnTo>
                  <a:pt x="1103900" y="1085962"/>
                </a:lnTo>
                <a:lnTo>
                  <a:pt x="0" y="10859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5" name="Group 25"/>
          <p:cNvGrpSpPr/>
          <p:nvPr/>
        </p:nvGrpSpPr>
        <p:grpSpPr>
          <a:xfrm>
            <a:off x="5840822" y="1996559"/>
            <a:ext cx="1361969" cy="836992"/>
            <a:chOff x="0" y="0"/>
            <a:chExt cx="1815958" cy="1115989"/>
          </a:xfrm>
        </p:grpSpPr>
        <p:sp>
          <p:nvSpPr>
            <p:cNvPr id="26" name="Freeform 26"/>
            <p:cNvSpPr/>
            <p:nvPr/>
          </p:nvSpPr>
          <p:spPr>
            <a:xfrm>
              <a:off x="0" y="0"/>
              <a:ext cx="1815958" cy="1115989"/>
            </a:xfrm>
            <a:custGeom>
              <a:avLst/>
              <a:gdLst/>
              <a:ahLst/>
              <a:cxnLst/>
              <a:rect l="l" t="t" r="r" b="b"/>
              <a:pathLst>
                <a:path w="1815958" h="1115989">
                  <a:moveTo>
                    <a:pt x="0" y="0"/>
                  </a:moveTo>
                  <a:lnTo>
                    <a:pt x="1815958" y="0"/>
                  </a:lnTo>
                  <a:lnTo>
                    <a:pt x="1815958" y="1115989"/>
                  </a:lnTo>
                  <a:lnTo>
                    <a:pt x="0" y="1115989"/>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27" name="TextBox 27"/>
            <p:cNvSpPr txBox="1"/>
            <p:nvPr/>
          </p:nvSpPr>
          <p:spPr>
            <a:xfrm>
              <a:off x="419915" y="432707"/>
              <a:ext cx="793187" cy="488779"/>
            </a:xfrm>
            <a:prstGeom prst="rect">
              <a:avLst/>
            </a:prstGeom>
          </p:spPr>
          <p:txBody>
            <a:bodyPr lIns="0" tIns="0" rIns="0" bIns="0" rtlCol="0" anchor="t">
              <a:spAutoFit/>
            </a:bodyPr>
            <a:lstStyle/>
            <a:p>
              <a:pPr algn="ctr">
                <a:lnSpc>
                  <a:spcPts val="3104"/>
                </a:lnSpc>
              </a:pPr>
              <a:r>
                <a:rPr lang="en-US" sz="2217">
                  <a:solidFill>
                    <a:srgbClr val="000000"/>
                  </a:solidFill>
                  <a:latin typeface="SF Pro Display 1"/>
                </a:rPr>
                <a:t>CO2</a:t>
              </a:r>
            </a:p>
          </p:txBody>
        </p:sp>
      </p:grpSp>
      <p:sp>
        <p:nvSpPr>
          <p:cNvPr id="28" name="Freeform 28"/>
          <p:cNvSpPr/>
          <p:nvPr/>
        </p:nvSpPr>
        <p:spPr>
          <a:xfrm>
            <a:off x="11295595" y="1996559"/>
            <a:ext cx="1361969" cy="836992"/>
          </a:xfrm>
          <a:custGeom>
            <a:avLst/>
            <a:gdLst/>
            <a:ahLst/>
            <a:cxnLst/>
            <a:rect l="l" t="t" r="r" b="b"/>
            <a:pathLst>
              <a:path w="1361969" h="836992">
                <a:moveTo>
                  <a:pt x="0" y="0"/>
                </a:moveTo>
                <a:lnTo>
                  <a:pt x="1361969" y="0"/>
                </a:lnTo>
                <a:lnTo>
                  <a:pt x="1361969" y="836992"/>
                </a:lnTo>
                <a:lnTo>
                  <a:pt x="0" y="836992"/>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29" name="TextBox 29"/>
          <p:cNvSpPr txBox="1"/>
          <p:nvPr/>
        </p:nvSpPr>
        <p:spPr>
          <a:xfrm>
            <a:off x="11660084" y="2300250"/>
            <a:ext cx="594890" cy="378490"/>
          </a:xfrm>
          <a:prstGeom prst="rect">
            <a:avLst/>
          </a:prstGeom>
        </p:spPr>
        <p:txBody>
          <a:bodyPr lIns="0" tIns="0" rIns="0" bIns="0" rtlCol="0" anchor="t">
            <a:spAutoFit/>
          </a:bodyPr>
          <a:lstStyle/>
          <a:p>
            <a:pPr algn="ctr">
              <a:lnSpc>
                <a:spcPts val="3104"/>
              </a:lnSpc>
            </a:pPr>
            <a:r>
              <a:rPr lang="en-US" sz="2217">
                <a:solidFill>
                  <a:srgbClr val="000000"/>
                </a:solidFill>
                <a:latin typeface="SF Pro Display 1"/>
              </a:rPr>
              <a:t>CO2</a:t>
            </a:r>
          </a:p>
        </p:txBody>
      </p:sp>
      <p:sp>
        <p:nvSpPr>
          <p:cNvPr id="30" name="Freeform 30"/>
          <p:cNvSpPr/>
          <p:nvPr/>
        </p:nvSpPr>
        <p:spPr>
          <a:xfrm>
            <a:off x="8994627" y="1996559"/>
            <a:ext cx="1361969" cy="836992"/>
          </a:xfrm>
          <a:custGeom>
            <a:avLst/>
            <a:gdLst/>
            <a:ahLst/>
            <a:cxnLst/>
            <a:rect l="l" t="t" r="r" b="b"/>
            <a:pathLst>
              <a:path w="1361969" h="836992">
                <a:moveTo>
                  <a:pt x="0" y="0"/>
                </a:moveTo>
                <a:lnTo>
                  <a:pt x="1361968" y="0"/>
                </a:lnTo>
                <a:lnTo>
                  <a:pt x="1361968" y="836992"/>
                </a:lnTo>
                <a:lnTo>
                  <a:pt x="0" y="836992"/>
                </a:lnTo>
                <a:lnTo>
                  <a:pt x="0" y="0"/>
                </a:lnTo>
                <a:close/>
              </a:path>
            </a:pathLst>
          </a:custGeom>
          <a: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TextBox 31"/>
          <p:cNvSpPr txBox="1"/>
          <p:nvPr/>
        </p:nvSpPr>
        <p:spPr>
          <a:xfrm>
            <a:off x="9322774" y="2300250"/>
            <a:ext cx="594890" cy="378490"/>
          </a:xfrm>
          <a:prstGeom prst="rect">
            <a:avLst/>
          </a:prstGeom>
        </p:spPr>
        <p:txBody>
          <a:bodyPr lIns="0" tIns="0" rIns="0" bIns="0" rtlCol="0" anchor="t">
            <a:spAutoFit/>
          </a:bodyPr>
          <a:lstStyle/>
          <a:p>
            <a:pPr algn="ctr">
              <a:lnSpc>
                <a:spcPts val="3104"/>
              </a:lnSpc>
            </a:pPr>
            <a:r>
              <a:rPr lang="en-US" sz="2217">
                <a:solidFill>
                  <a:srgbClr val="000000"/>
                </a:solidFill>
                <a:latin typeface="SF Pro Display 1"/>
              </a:rPr>
              <a:t>CO2</a:t>
            </a:r>
          </a:p>
        </p:txBody>
      </p:sp>
      <p:grpSp>
        <p:nvGrpSpPr>
          <p:cNvPr id="32" name="Group 32"/>
          <p:cNvGrpSpPr/>
          <p:nvPr/>
        </p:nvGrpSpPr>
        <p:grpSpPr>
          <a:xfrm>
            <a:off x="4942330" y="2925798"/>
            <a:ext cx="3158953" cy="3163330"/>
            <a:chOff x="0" y="0"/>
            <a:chExt cx="831988" cy="833140"/>
          </a:xfrm>
        </p:grpSpPr>
        <p:sp>
          <p:nvSpPr>
            <p:cNvPr id="33" name="Freeform 33"/>
            <p:cNvSpPr/>
            <p:nvPr/>
          </p:nvSpPr>
          <p:spPr>
            <a:xfrm>
              <a:off x="0" y="0"/>
              <a:ext cx="831988" cy="833140"/>
            </a:xfrm>
            <a:custGeom>
              <a:avLst/>
              <a:gdLst/>
              <a:ahLst/>
              <a:cxnLst/>
              <a:rect l="l" t="t" r="r" b="b"/>
              <a:pathLst>
                <a:path w="831988" h="833140">
                  <a:moveTo>
                    <a:pt x="0" y="0"/>
                  </a:moveTo>
                  <a:lnTo>
                    <a:pt x="831988" y="0"/>
                  </a:lnTo>
                  <a:lnTo>
                    <a:pt x="831988" y="833140"/>
                  </a:lnTo>
                  <a:lnTo>
                    <a:pt x="0" y="833140"/>
                  </a:lnTo>
                  <a:close/>
                </a:path>
              </a:pathLst>
            </a:custGeom>
            <a:solidFill>
              <a:srgbClr val="F4F2F2"/>
            </a:solidFill>
          </p:spPr>
          <p:txBody>
            <a:bodyPr/>
            <a:lstStyle/>
            <a:p>
              <a:endParaRPr lang="en-US"/>
            </a:p>
          </p:txBody>
        </p:sp>
        <p:sp>
          <p:nvSpPr>
            <p:cNvPr id="34" name="TextBox 34"/>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35" name="Group 35"/>
          <p:cNvGrpSpPr/>
          <p:nvPr/>
        </p:nvGrpSpPr>
        <p:grpSpPr>
          <a:xfrm>
            <a:off x="4942330" y="2925798"/>
            <a:ext cx="3158953" cy="491181"/>
            <a:chOff x="0" y="0"/>
            <a:chExt cx="831988" cy="129365"/>
          </a:xfrm>
        </p:grpSpPr>
        <p:sp>
          <p:nvSpPr>
            <p:cNvPr id="36" name="Freeform 36"/>
            <p:cNvSpPr/>
            <p:nvPr/>
          </p:nvSpPr>
          <p:spPr>
            <a:xfrm>
              <a:off x="0" y="0"/>
              <a:ext cx="831988" cy="129365"/>
            </a:xfrm>
            <a:custGeom>
              <a:avLst/>
              <a:gdLst/>
              <a:ahLst/>
              <a:cxnLst/>
              <a:rect l="l" t="t" r="r" b="b"/>
              <a:pathLst>
                <a:path w="831988" h="129365">
                  <a:moveTo>
                    <a:pt x="0" y="0"/>
                  </a:moveTo>
                  <a:lnTo>
                    <a:pt x="831988" y="0"/>
                  </a:lnTo>
                  <a:lnTo>
                    <a:pt x="831988" y="129365"/>
                  </a:lnTo>
                  <a:lnTo>
                    <a:pt x="0" y="129365"/>
                  </a:lnTo>
                  <a:close/>
                </a:path>
              </a:pathLst>
            </a:custGeom>
            <a:solidFill>
              <a:srgbClr val="485155"/>
            </a:solidFill>
          </p:spPr>
          <p:txBody>
            <a:bodyPr/>
            <a:lstStyle/>
            <a:p>
              <a:endParaRPr lang="en-US"/>
            </a:p>
          </p:txBody>
        </p:sp>
        <p:sp>
          <p:nvSpPr>
            <p:cNvPr id="37" name="TextBox 37"/>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38" name="Group 38"/>
          <p:cNvGrpSpPr/>
          <p:nvPr/>
        </p:nvGrpSpPr>
        <p:grpSpPr>
          <a:xfrm>
            <a:off x="5914731" y="3647448"/>
            <a:ext cx="1943100" cy="1387046"/>
            <a:chOff x="0" y="0"/>
            <a:chExt cx="511763" cy="365313"/>
          </a:xfrm>
        </p:grpSpPr>
        <p:sp>
          <p:nvSpPr>
            <p:cNvPr id="39" name="Freeform 39"/>
            <p:cNvSpPr/>
            <p:nvPr/>
          </p:nvSpPr>
          <p:spPr>
            <a:xfrm>
              <a:off x="0" y="0"/>
              <a:ext cx="511763" cy="365313"/>
            </a:xfrm>
            <a:custGeom>
              <a:avLst/>
              <a:gdLst/>
              <a:ahLst/>
              <a:cxnLst/>
              <a:rect l="l" t="t" r="r" b="b"/>
              <a:pathLst>
                <a:path w="511763" h="365313">
                  <a:moveTo>
                    <a:pt x="182656" y="0"/>
                  </a:moveTo>
                  <a:lnTo>
                    <a:pt x="329107" y="0"/>
                  </a:lnTo>
                  <a:cubicBezTo>
                    <a:pt x="377550" y="0"/>
                    <a:pt x="424009" y="19244"/>
                    <a:pt x="458264" y="53499"/>
                  </a:cubicBezTo>
                  <a:cubicBezTo>
                    <a:pt x="492519" y="87753"/>
                    <a:pt x="511763" y="134213"/>
                    <a:pt x="511763" y="182656"/>
                  </a:cubicBezTo>
                  <a:lnTo>
                    <a:pt x="511763" y="182656"/>
                  </a:lnTo>
                  <a:cubicBezTo>
                    <a:pt x="511763" y="231100"/>
                    <a:pt x="492519" y="277559"/>
                    <a:pt x="458264" y="311814"/>
                  </a:cubicBezTo>
                  <a:cubicBezTo>
                    <a:pt x="424009" y="346068"/>
                    <a:pt x="377550" y="365313"/>
                    <a:pt x="329107" y="365313"/>
                  </a:cubicBezTo>
                  <a:lnTo>
                    <a:pt x="182656" y="365313"/>
                  </a:lnTo>
                  <a:cubicBezTo>
                    <a:pt x="134213" y="365313"/>
                    <a:pt x="87753" y="346068"/>
                    <a:pt x="53499" y="311814"/>
                  </a:cubicBezTo>
                  <a:cubicBezTo>
                    <a:pt x="19244" y="277559"/>
                    <a:pt x="0" y="231100"/>
                    <a:pt x="0" y="182656"/>
                  </a:cubicBezTo>
                  <a:lnTo>
                    <a:pt x="0" y="182656"/>
                  </a:lnTo>
                  <a:cubicBezTo>
                    <a:pt x="0" y="134213"/>
                    <a:pt x="19244" y="87753"/>
                    <a:pt x="53499" y="53499"/>
                  </a:cubicBezTo>
                  <a:cubicBezTo>
                    <a:pt x="87753" y="19244"/>
                    <a:pt x="134213" y="0"/>
                    <a:pt x="182656" y="0"/>
                  </a:cubicBezTo>
                  <a:close/>
                </a:path>
              </a:pathLst>
            </a:custGeom>
            <a:solidFill>
              <a:srgbClr val="485155"/>
            </a:solidFill>
          </p:spPr>
          <p:txBody>
            <a:bodyPr/>
            <a:lstStyle/>
            <a:p>
              <a:endParaRPr lang="en-US"/>
            </a:p>
          </p:txBody>
        </p:sp>
        <p:sp>
          <p:nvSpPr>
            <p:cNvPr id="40" name="TextBox 40"/>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sp>
        <p:nvSpPr>
          <p:cNvPr id="41" name="Freeform 41"/>
          <p:cNvSpPr/>
          <p:nvPr/>
        </p:nvSpPr>
        <p:spPr>
          <a:xfrm>
            <a:off x="6321781" y="3852369"/>
            <a:ext cx="1128999" cy="1000575"/>
          </a:xfrm>
          <a:custGeom>
            <a:avLst/>
            <a:gdLst/>
            <a:ahLst/>
            <a:cxnLst/>
            <a:rect l="l" t="t" r="r" b="b"/>
            <a:pathLst>
              <a:path w="1128999" h="1000575">
                <a:moveTo>
                  <a:pt x="0" y="0"/>
                </a:moveTo>
                <a:lnTo>
                  <a:pt x="1128999" y="0"/>
                </a:lnTo>
                <a:lnTo>
                  <a:pt x="1128999" y="1000576"/>
                </a:lnTo>
                <a:lnTo>
                  <a:pt x="0" y="1000576"/>
                </a:lnTo>
                <a:lnTo>
                  <a:pt x="0" y="0"/>
                </a:lnTo>
                <a:close/>
              </a:path>
            </a:pathLst>
          </a:custGeom>
          <a: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a:p>
        </p:txBody>
      </p:sp>
      <p:grpSp>
        <p:nvGrpSpPr>
          <p:cNvPr id="42" name="Group 42"/>
          <p:cNvGrpSpPr/>
          <p:nvPr/>
        </p:nvGrpSpPr>
        <p:grpSpPr>
          <a:xfrm>
            <a:off x="8510858" y="2925798"/>
            <a:ext cx="4612417" cy="3163330"/>
            <a:chOff x="0" y="0"/>
            <a:chExt cx="1214793" cy="833140"/>
          </a:xfrm>
        </p:grpSpPr>
        <p:sp>
          <p:nvSpPr>
            <p:cNvPr id="43" name="Freeform 43"/>
            <p:cNvSpPr/>
            <p:nvPr/>
          </p:nvSpPr>
          <p:spPr>
            <a:xfrm>
              <a:off x="0" y="0"/>
              <a:ext cx="1214793" cy="833140"/>
            </a:xfrm>
            <a:custGeom>
              <a:avLst/>
              <a:gdLst/>
              <a:ahLst/>
              <a:cxnLst/>
              <a:rect l="l" t="t" r="r" b="b"/>
              <a:pathLst>
                <a:path w="1214793" h="833140">
                  <a:moveTo>
                    <a:pt x="0" y="0"/>
                  </a:moveTo>
                  <a:lnTo>
                    <a:pt x="1214793" y="0"/>
                  </a:lnTo>
                  <a:lnTo>
                    <a:pt x="1214793" y="833140"/>
                  </a:lnTo>
                  <a:lnTo>
                    <a:pt x="0" y="833140"/>
                  </a:lnTo>
                  <a:close/>
                </a:path>
              </a:pathLst>
            </a:custGeom>
            <a:solidFill>
              <a:srgbClr val="F4F2F2"/>
            </a:solidFill>
          </p:spPr>
          <p:txBody>
            <a:bodyPr/>
            <a:lstStyle/>
            <a:p>
              <a:endParaRPr lang="en-US"/>
            </a:p>
          </p:txBody>
        </p:sp>
        <p:sp>
          <p:nvSpPr>
            <p:cNvPr id="44" name="TextBox 44"/>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45" name="Group 45"/>
          <p:cNvGrpSpPr/>
          <p:nvPr/>
        </p:nvGrpSpPr>
        <p:grpSpPr>
          <a:xfrm>
            <a:off x="8510858" y="2925798"/>
            <a:ext cx="4612417" cy="491181"/>
            <a:chOff x="0" y="0"/>
            <a:chExt cx="1214793" cy="129365"/>
          </a:xfrm>
        </p:grpSpPr>
        <p:sp>
          <p:nvSpPr>
            <p:cNvPr id="46" name="Freeform 46"/>
            <p:cNvSpPr/>
            <p:nvPr/>
          </p:nvSpPr>
          <p:spPr>
            <a:xfrm>
              <a:off x="0" y="0"/>
              <a:ext cx="1214793" cy="129365"/>
            </a:xfrm>
            <a:custGeom>
              <a:avLst/>
              <a:gdLst/>
              <a:ahLst/>
              <a:cxnLst/>
              <a:rect l="l" t="t" r="r" b="b"/>
              <a:pathLst>
                <a:path w="1214793" h="129365">
                  <a:moveTo>
                    <a:pt x="0" y="0"/>
                  </a:moveTo>
                  <a:lnTo>
                    <a:pt x="1214793" y="0"/>
                  </a:lnTo>
                  <a:lnTo>
                    <a:pt x="1214793" y="129365"/>
                  </a:lnTo>
                  <a:lnTo>
                    <a:pt x="0" y="129365"/>
                  </a:lnTo>
                  <a:close/>
                </a:path>
              </a:pathLst>
            </a:custGeom>
            <a:solidFill>
              <a:srgbClr val="485155"/>
            </a:solidFill>
          </p:spPr>
          <p:txBody>
            <a:bodyPr/>
            <a:lstStyle/>
            <a:p>
              <a:endParaRPr lang="en-US"/>
            </a:p>
          </p:txBody>
        </p:sp>
        <p:sp>
          <p:nvSpPr>
            <p:cNvPr id="47" name="TextBox 47"/>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48" name="Group 48"/>
          <p:cNvGrpSpPr/>
          <p:nvPr/>
        </p:nvGrpSpPr>
        <p:grpSpPr>
          <a:xfrm>
            <a:off x="8704061" y="3702729"/>
            <a:ext cx="1943100" cy="1387046"/>
            <a:chOff x="0" y="0"/>
            <a:chExt cx="511763" cy="365313"/>
          </a:xfrm>
        </p:grpSpPr>
        <p:sp>
          <p:nvSpPr>
            <p:cNvPr id="49" name="Freeform 49"/>
            <p:cNvSpPr/>
            <p:nvPr/>
          </p:nvSpPr>
          <p:spPr>
            <a:xfrm>
              <a:off x="0" y="0"/>
              <a:ext cx="511763" cy="365313"/>
            </a:xfrm>
            <a:custGeom>
              <a:avLst/>
              <a:gdLst/>
              <a:ahLst/>
              <a:cxnLst/>
              <a:rect l="l" t="t" r="r" b="b"/>
              <a:pathLst>
                <a:path w="511763" h="365313">
                  <a:moveTo>
                    <a:pt x="182656" y="0"/>
                  </a:moveTo>
                  <a:lnTo>
                    <a:pt x="329107" y="0"/>
                  </a:lnTo>
                  <a:cubicBezTo>
                    <a:pt x="377550" y="0"/>
                    <a:pt x="424009" y="19244"/>
                    <a:pt x="458264" y="53499"/>
                  </a:cubicBezTo>
                  <a:cubicBezTo>
                    <a:pt x="492519" y="87753"/>
                    <a:pt x="511763" y="134213"/>
                    <a:pt x="511763" y="182656"/>
                  </a:cubicBezTo>
                  <a:lnTo>
                    <a:pt x="511763" y="182656"/>
                  </a:lnTo>
                  <a:cubicBezTo>
                    <a:pt x="511763" y="231100"/>
                    <a:pt x="492519" y="277559"/>
                    <a:pt x="458264" y="311814"/>
                  </a:cubicBezTo>
                  <a:cubicBezTo>
                    <a:pt x="424009" y="346068"/>
                    <a:pt x="377550" y="365313"/>
                    <a:pt x="329107" y="365313"/>
                  </a:cubicBezTo>
                  <a:lnTo>
                    <a:pt x="182656" y="365313"/>
                  </a:lnTo>
                  <a:cubicBezTo>
                    <a:pt x="134213" y="365313"/>
                    <a:pt x="87753" y="346068"/>
                    <a:pt x="53499" y="311814"/>
                  </a:cubicBezTo>
                  <a:cubicBezTo>
                    <a:pt x="19244" y="277559"/>
                    <a:pt x="0" y="231100"/>
                    <a:pt x="0" y="182656"/>
                  </a:cubicBezTo>
                  <a:lnTo>
                    <a:pt x="0" y="182656"/>
                  </a:lnTo>
                  <a:cubicBezTo>
                    <a:pt x="0" y="134213"/>
                    <a:pt x="19244" y="87753"/>
                    <a:pt x="53499" y="53499"/>
                  </a:cubicBezTo>
                  <a:cubicBezTo>
                    <a:pt x="87753" y="19244"/>
                    <a:pt x="134213" y="0"/>
                    <a:pt x="182656" y="0"/>
                  </a:cubicBezTo>
                  <a:close/>
                </a:path>
              </a:pathLst>
            </a:custGeom>
            <a:solidFill>
              <a:srgbClr val="485155"/>
            </a:solidFill>
          </p:spPr>
          <p:txBody>
            <a:bodyPr/>
            <a:lstStyle/>
            <a:p>
              <a:endParaRPr lang="en-US"/>
            </a:p>
          </p:txBody>
        </p:sp>
        <p:sp>
          <p:nvSpPr>
            <p:cNvPr id="50" name="TextBox 50"/>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51" name="Group 51"/>
          <p:cNvGrpSpPr/>
          <p:nvPr/>
        </p:nvGrpSpPr>
        <p:grpSpPr>
          <a:xfrm>
            <a:off x="11005029" y="3702729"/>
            <a:ext cx="1943100" cy="1387046"/>
            <a:chOff x="0" y="0"/>
            <a:chExt cx="511763" cy="365313"/>
          </a:xfrm>
        </p:grpSpPr>
        <p:sp>
          <p:nvSpPr>
            <p:cNvPr id="52" name="Freeform 52"/>
            <p:cNvSpPr/>
            <p:nvPr/>
          </p:nvSpPr>
          <p:spPr>
            <a:xfrm>
              <a:off x="0" y="0"/>
              <a:ext cx="511763" cy="365313"/>
            </a:xfrm>
            <a:custGeom>
              <a:avLst/>
              <a:gdLst/>
              <a:ahLst/>
              <a:cxnLst/>
              <a:rect l="l" t="t" r="r" b="b"/>
              <a:pathLst>
                <a:path w="511763" h="365313">
                  <a:moveTo>
                    <a:pt x="182656" y="0"/>
                  </a:moveTo>
                  <a:lnTo>
                    <a:pt x="329107" y="0"/>
                  </a:lnTo>
                  <a:cubicBezTo>
                    <a:pt x="377550" y="0"/>
                    <a:pt x="424009" y="19244"/>
                    <a:pt x="458264" y="53499"/>
                  </a:cubicBezTo>
                  <a:cubicBezTo>
                    <a:pt x="492519" y="87753"/>
                    <a:pt x="511763" y="134213"/>
                    <a:pt x="511763" y="182656"/>
                  </a:cubicBezTo>
                  <a:lnTo>
                    <a:pt x="511763" y="182656"/>
                  </a:lnTo>
                  <a:cubicBezTo>
                    <a:pt x="511763" y="231100"/>
                    <a:pt x="492519" y="277559"/>
                    <a:pt x="458264" y="311814"/>
                  </a:cubicBezTo>
                  <a:cubicBezTo>
                    <a:pt x="424009" y="346068"/>
                    <a:pt x="377550" y="365313"/>
                    <a:pt x="329107" y="365313"/>
                  </a:cubicBezTo>
                  <a:lnTo>
                    <a:pt x="182656" y="365313"/>
                  </a:lnTo>
                  <a:cubicBezTo>
                    <a:pt x="134213" y="365313"/>
                    <a:pt x="87753" y="346068"/>
                    <a:pt x="53499" y="311814"/>
                  </a:cubicBezTo>
                  <a:cubicBezTo>
                    <a:pt x="19244" y="277559"/>
                    <a:pt x="0" y="231100"/>
                    <a:pt x="0" y="182656"/>
                  </a:cubicBezTo>
                  <a:lnTo>
                    <a:pt x="0" y="182656"/>
                  </a:lnTo>
                  <a:cubicBezTo>
                    <a:pt x="0" y="134213"/>
                    <a:pt x="19244" y="87753"/>
                    <a:pt x="53499" y="53499"/>
                  </a:cubicBezTo>
                  <a:cubicBezTo>
                    <a:pt x="87753" y="19244"/>
                    <a:pt x="134213" y="0"/>
                    <a:pt x="182656" y="0"/>
                  </a:cubicBezTo>
                  <a:close/>
                </a:path>
              </a:pathLst>
            </a:custGeom>
            <a:solidFill>
              <a:srgbClr val="485155"/>
            </a:solidFill>
          </p:spPr>
          <p:txBody>
            <a:bodyPr/>
            <a:lstStyle/>
            <a:p>
              <a:endParaRPr lang="en-US"/>
            </a:p>
          </p:txBody>
        </p:sp>
        <p:sp>
          <p:nvSpPr>
            <p:cNvPr id="53" name="TextBox 53"/>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sp>
        <p:nvSpPr>
          <p:cNvPr id="54" name="Freeform 54"/>
          <p:cNvSpPr/>
          <p:nvPr/>
        </p:nvSpPr>
        <p:spPr>
          <a:xfrm>
            <a:off x="8920433" y="3977147"/>
            <a:ext cx="804683" cy="838212"/>
          </a:xfrm>
          <a:custGeom>
            <a:avLst/>
            <a:gdLst/>
            <a:ahLst/>
            <a:cxnLst/>
            <a:rect l="l" t="t" r="r" b="b"/>
            <a:pathLst>
              <a:path w="804683" h="838212">
                <a:moveTo>
                  <a:pt x="0" y="0"/>
                </a:moveTo>
                <a:lnTo>
                  <a:pt x="804683" y="0"/>
                </a:lnTo>
                <a:lnTo>
                  <a:pt x="804683" y="838211"/>
                </a:lnTo>
                <a:lnTo>
                  <a:pt x="0" y="83821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55" name="Freeform 55"/>
          <p:cNvSpPr/>
          <p:nvPr/>
        </p:nvSpPr>
        <p:spPr>
          <a:xfrm>
            <a:off x="9966100" y="3913452"/>
            <a:ext cx="154932" cy="273610"/>
          </a:xfrm>
          <a:custGeom>
            <a:avLst/>
            <a:gdLst/>
            <a:ahLst/>
            <a:cxnLst/>
            <a:rect l="l" t="t" r="r" b="b"/>
            <a:pathLst>
              <a:path w="154932" h="273610">
                <a:moveTo>
                  <a:pt x="0" y="0"/>
                </a:moveTo>
                <a:lnTo>
                  <a:pt x="154931" y="0"/>
                </a:lnTo>
                <a:lnTo>
                  <a:pt x="154931" y="273611"/>
                </a:lnTo>
                <a:lnTo>
                  <a:pt x="0" y="273611"/>
                </a:lnTo>
                <a:lnTo>
                  <a:pt x="0" y="0"/>
                </a:lnTo>
                <a:close/>
              </a:path>
            </a:pathLst>
          </a:custGeom>
          <a: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a:blipFill>
        </p:spPr>
        <p:txBody>
          <a:bodyPr/>
          <a:lstStyle/>
          <a:p>
            <a:endParaRPr lang="en-US"/>
          </a:p>
        </p:txBody>
      </p:sp>
      <p:sp>
        <p:nvSpPr>
          <p:cNvPr id="56" name="Freeform 56"/>
          <p:cNvSpPr/>
          <p:nvPr/>
        </p:nvSpPr>
        <p:spPr>
          <a:xfrm rot="266357">
            <a:off x="10180623" y="4058670"/>
            <a:ext cx="239250" cy="564601"/>
          </a:xfrm>
          <a:custGeom>
            <a:avLst/>
            <a:gdLst/>
            <a:ahLst/>
            <a:cxnLst/>
            <a:rect l="l" t="t" r="r" b="b"/>
            <a:pathLst>
              <a:path w="239250" h="564601">
                <a:moveTo>
                  <a:pt x="0" y="0"/>
                </a:moveTo>
                <a:lnTo>
                  <a:pt x="239250" y="0"/>
                </a:lnTo>
                <a:lnTo>
                  <a:pt x="239250" y="564601"/>
                </a:lnTo>
                <a:lnTo>
                  <a:pt x="0" y="56460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57" name="Freeform 57"/>
          <p:cNvSpPr/>
          <p:nvPr/>
        </p:nvSpPr>
        <p:spPr>
          <a:xfrm rot="-428697">
            <a:off x="11323436" y="3873861"/>
            <a:ext cx="982540" cy="982540"/>
          </a:xfrm>
          <a:custGeom>
            <a:avLst/>
            <a:gdLst/>
            <a:ahLst/>
            <a:cxnLst/>
            <a:rect l="l" t="t" r="r" b="b"/>
            <a:pathLst>
              <a:path w="982540" h="982540">
                <a:moveTo>
                  <a:pt x="0" y="0"/>
                </a:moveTo>
                <a:lnTo>
                  <a:pt x="982540" y="0"/>
                </a:lnTo>
                <a:lnTo>
                  <a:pt x="982540" y="982541"/>
                </a:lnTo>
                <a:lnTo>
                  <a:pt x="0" y="98254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58" name="Freeform 58"/>
          <p:cNvSpPr/>
          <p:nvPr/>
        </p:nvSpPr>
        <p:spPr>
          <a:xfrm>
            <a:off x="11979396" y="4464770"/>
            <a:ext cx="431228" cy="409667"/>
          </a:xfrm>
          <a:custGeom>
            <a:avLst/>
            <a:gdLst/>
            <a:ahLst/>
            <a:cxnLst/>
            <a:rect l="l" t="t" r="r" b="b"/>
            <a:pathLst>
              <a:path w="431228" h="409667">
                <a:moveTo>
                  <a:pt x="0" y="0"/>
                </a:moveTo>
                <a:lnTo>
                  <a:pt x="431228" y="0"/>
                </a:lnTo>
                <a:lnTo>
                  <a:pt x="431228" y="409667"/>
                </a:lnTo>
                <a:lnTo>
                  <a:pt x="0" y="409667"/>
                </a:lnTo>
                <a:lnTo>
                  <a:pt x="0" y="0"/>
                </a:lnTo>
                <a:close/>
              </a:path>
            </a:pathLst>
          </a:custGeom>
          <a: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a:blipFill>
        </p:spPr>
        <p:txBody>
          <a:bodyPr/>
          <a:lstStyle/>
          <a:p>
            <a:endParaRPr lang="en-US"/>
          </a:p>
        </p:txBody>
      </p:sp>
      <p:sp>
        <p:nvSpPr>
          <p:cNvPr id="59" name="Freeform 59"/>
          <p:cNvSpPr/>
          <p:nvPr/>
        </p:nvSpPr>
        <p:spPr>
          <a:xfrm>
            <a:off x="15043774" y="1996559"/>
            <a:ext cx="1361969" cy="836992"/>
          </a:xfrm>
          <a:custGeom>
            <a:avLst/>
            <a:gdLst/>
            <a:ahLst/>
            <a:cxnLst/>
            <a:rect l="l" t="t" r="r" b="b"/>
            <a:pathLst>
              <a:path w="1361969" h="836992">
                <a:moveTo>
                  <a:pt x="0" y="0"/>
                </a:moveTo>
                <a:lnTo>
                  <a:pt x="1361969" y="0"/>
                </a:lnTo>
                <a:lnTo>
                  <a:pt x="1361969" y="836992"/>
                </a:lnTo>
                <a:lnTo>
                  <a:pt x="0" y="836992"/>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60" name="TextBox 60"/>
          <p:cNvSpPr txBox="1"/>
          <p:nvPr/>
        </p:nvSpPr>
        <p:spPr>
          <a:xfrm>
            <a:off x="15408263" y="2288257"/>
            <a:ext cx="594890" cy="378490"/>
          </a:xfrm>
          <a:prstGeom prst="rect">
            <a:avLst/>
          </a:prstGeom>
        </p:spPr>
        <p:txBody>
          <a:bodyPr lIns="0" tIns="0" rIns="0" bIns="0" rtlCol="0" anchor="t">
            <a:spAutoFit/>
          </a:bodyPr>
          <a:lstStyle/>
          <a:p>
            <a:pPr algn="ctr">
              <a:lnSpc>
                <a:spcPts val="3104"/>
              </a:lnSpc>
            </a:pPr>
            <a:r>
              <a:rPr lang="en-US" sz="2217">
                <a:solidFill>
                  <a:srgbClr val="000000"/>
                </a:solidFill>
                <a:latin typeface="SF Pro Display 1"/>
              </a:rPr>
              <a:t>CO2</a:t>
            </a:r>
          </a:p>
        </p:txBody>
      </p:sp>
      <p:grpSp>
        <p:nvGrpSpPr>
          <p:cNvPr id="61" name="Group 61"/>
          <p:cNvGrpSpPr/>
          <p:nvPr/>
        </p:nvGrpSpPr>
        <p:grpSpPr>
          <a:xfrm>
            <a:off x="13418550" y="2925798"/>
            <a:ext cx="4876594" cy="3163330"/>
            <a:chOff x="0" y="0"/>
            <a:chExt cx="1284370" cy="833140"/>
          </a:xfrm>
        </p:grpSpPr>
        <p:sp>
          <p:nvSpPr>
            <p:cNvPr id="62" name="Freeform 62"/>
            <p:cNvSpPr/>
            <p:nvPr/>
          </p:nvSpPr>
          <p:spPr>
            <a:xfrm>
              <a:off x="0" y="0"/>
              <a:ext cx="1284370" cy="833140"/>
            </a:xfrm>
            <a:custGeom>
              <a:avLst/>
              <a:gdLst/>
              <a:ahLst/>
              <a:cxnLst/>
              <a:rect l="l" t="t" r="r" b="b"/>
              <a:pathLst>
                <a:path w="1284370" h="833140">
                  <a:moveTo>
                    <a:pt x="0" y="0"/>
                  </a:moveTo>
                  <a:lnTo>
                    <a:pt x="1284370" y="0"/>
                  </a:lnTo>
                  <a:lnTo>
                    <a:pt x="1284370" y="833140"/>
                  </a:lnTo>
                  <a:lnTo>
                    <a:pt x="0" y="833140"/>
                  </a:lnTo>
                  <a:close/>
                </a:path>
              </a:pathLst>
            </a:custGeom>
            <a:solidFill>
              <a:srgbClr val="F4F2F2"/>
            </a:solidFill>
          </p:spPr>
          <p:txBody>
            <a:bodyPr/>
            <a:lstStyle/>
            <a:p>
              <a:endParaRPr lang="en-US"/>
            </a:p>
          </p:txBody>
        </p:sp>
        <p:sp>
          <p:nvSpPr>
            <p:cNvPr id="63" name="TextBox 63"/>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64" name="Group 64"/>
          <p:cNvGrpSpPr/>
          <p:nvPr/>
        </p:nvGrpSpPr>
        <p:grpSpPr>
          <a:xfrm>
            <a:off x="13418550" y="2925798"/>
            <a:ext cx="4876594" cy="491181"/>
            <a:chOff x="0" y="0"/>
            <a:chExt cx="1284370" cy="129365"/>
          </a:xfrm>
        </p:grpSpPr>
        <p:sp>
          <p:nvSpPr>
            <p:cNvPr id="65" name="Freeform 65"/>
            <p:cNvSpPr/>
            <p:nvPr/>
          </p:nvSpPr>
          <p:spPr>
            <a:xfrm>
              <a:off x="0" y="0"/>
              <a:ext cx="1284370" cy="129365"/>
            </a:xfrm>
            <a:custGeom>
              <a:avLst/>
              <a:gdLst/>
              <a:ahLst/>
              <a:cxnLst/>
              <a:rect l="l" t="t" r="r" b="b"/>
              <a:pathLst>
                <a:path w="1284370" h="129365">
                  <a:moveTo>
                    <a:pt x="0" y="0"/>
                  </a:moveTo>
                  <a:lnTo>
                    <a:pt x="1284370" y="0"/>
                  </a:lnTo>
                  <a:lnTo>
                    <a:pt x="1284370" y="129365"/>
                  </a:lnTo>
                  <a:lnTo>
                    <a:pt x="0" y="129365"/>
                  </a:lnTo>
                  <a:close/>
                </a:path>
              </a:pathLst>
            </a:custGeom>
            <a:solidFill>
              <a:srgbClr val="485155"/>
            </a:solidFill>
          </p:spPr>
          <p:txBody>
            <a:bodyPr/>
            <a:lstStyle/>
            <a:p>
              <a:endParaRPr lang="en-US"/>
            </a:p>
          </p:txBody>
        </p:sp>
        <p:sp>
          <p:nvSpPr>
            <p:cNvPr id="66" name="TextBox 66"/>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67" name="Group 67"/>
          <p:cNvGrpSpPr/>
          <p:nvPr/>
        </p:nvGrpSpPr>
        <p:grpSpPr>
          <a:xfrm>
            <a:off x="13611753" y="3702729"/>
            <a:ext cx="1726857" cy="1387046"/>
            <a:chOff x="0" y="0"/>
            <a:chExt cx="454810" cy="365313"/>
          </a:xfrm>
        </p:grpSpPr>
        <p:sp>
          <p:nvSpPr>
            <p:cNvPr id="68" name="Freeform 68"/>
            <p:cNvSpPr/>
            <p:nvPr/>
          </p:nvSpPr>
          <p:spPr>
            <a:xfrm>
              <a:off x="0" y="0"/>
              <a:ext cx="454810" cy="365313"/>
            </a:xfrm>
            <a:custGeom>
              <a:avLst/>
              <a:gdLst/>
              <a:ahLst/>
              <a:cxnLst/>
              <a:rect l="l" t="t" r="r" b="b"/>
              <a:pathLst>
                <a:path w="454810" h="365313">
                  <a:moveTo>
                    <a:pt x="182656" y="0"/>
                  </a:moveTo>
                  <a:lnTo>
                    <a:pt x="272154" y="0"/>
                  </a:lnTo>
                  <a:cubicBezTo>
                    <a:pt x="373032" y="0"/>
                    <a:pt x="454810" y="81778"/>
                    <a:pt x="454810" y="182656"/>
                  </a:cubicBezTo>
                  <a:lnTo>
                    <a:pt x="454810" y="182656"/>
                  </a:lnTo>
                  <a:cubicBezTo>
                    <a:pt x="454810" y="231100"/>
                    <a:pt x="435566" y="277559"/>
                    <a:pt x="401311" y="311814"/>
                  </a:cubicBezTo>
                  <a:cubicBezTo>
                    <a:pt x="367057" y="346068"/>
                    <a:pt x="320597" y="365313"/>
                    <a:pt x="272154" y="365313"/>
                  </a:cubicBezTo>
                  <a:lnTo>
                    <a:pt x="182656" y="365313"/>
                  </a:lnTo>
                  <a:cubicBezTo>
                    <a:pt x="134213" y="365313"/>
                    <a:pt x="87753" y="346068"/>
                    <a:pt x="53499" y="311814"/>
                  </a:cubicBezTo>
                  <a:cubicBezTo>
                    <a:pt x="19244" y="277559"/>
                    <a:pt x="0" y="231100"/>
                    <a:pt x="0" y="182656"/>
                  </a:cubicBezTo>
                  <a:lnTo>
                    <a:pt x="0" y="182656"/>
                  </a:lnTo>
                  <a:cubicBezTo>
                    <a:pt x="0" y="134213"/>
                    <a:pt x="19244" y="87753"/>
                    <a:pt x="53499" y="53499"/>
                  </a:cubicBezTo>
                  <a:cubicBezTo>
                    <a:pt x="87753" y="19244"/>
                    <a:pt x="134213" y="0"/>
                    <a:pt x="182656" y="0"/>
                  </a:cubicBezTo>
                  <a:close/>
                </a:path>
              </a:pathLst>
            </a:custGeom>
            <a:solidFill>
              <a:srgbClr val="485155"/>
            </a:solidFill>
          </p:spPr>
          <p:txBody>
            <a:bodyPr/>
            <a:lstStyle/>
            <a:p>
              <a:endParaRPr lang="en-US"/>
            </a:p>
          </p:txBody>
        </p:sp>
        <p:sp>
          <p:nvSpPr>
            <p:cNvPr id="69" name="TextBox 69"/>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70" name="Group 70"/>
          <p:cNvGrpSpPr/>
          <p:nvPr/>
        </p:nvGrpSpPr>
        <p:grpSpPr>
          <a:xfrm>
            <a:off x="16233960" y="3680626"/>
            <a:ext cx="1788641" cy="1387046"/>
            <a:chOff x="0" y="0"/>
            <a:chExt cx="471082" cy="365313"/>
          </a:xfrm>
        </p:grpSpPr>
        <p:sp>
          <p:nvSpPr>
            <p:cNvPr id="71" name="Freeform 71"/>
            <p:cNvSpPr/>
            <p:nvPr/>
          </p:nvSpPr>
          <p:spPr>
            <a:xfrm>
              <a:off x="0" y="0"/>
              <a:ext cx="471082" cy="365313"/>
            </a:xfrm>
            <a:custGeom>
              <a:avLst/>
              <a:gdLst/>
              <a:ahLst/>
              <a:cxnLst/>
              <a:rect l="l" t="t" r="r" b="b"/>
              <a:pathLst>
                <a:path w="471082" h="365313">
                  <a:moveTo>
                    <a:pt x="182656" y="0"/>
                  </a:moveTo>
                  <a:lnTo>
                    <a:pt x="288426" y="0"/>
                  </a:lnTo>
                  <a:cubicBezTo>
                    <a:pt x="336869" y="0"/>
                    <a:pt x="383329" y="19244"/>
                    <a:pt x="417584" y="53499"/>
                  </a:cubicBezTo>
                  <a:cubicBezTo>
                    <a:pt x="451838" y="87753"/>
                    <a:pt x="471082" y="134213"/>
                    <a:pt x="471082" y="182656"/>
                  </a:cubicBezTo>
                  <a:lnTo>
                    <a:pt x="471082" y="182656"/>
                  </a:lnTo>
                  <a:cubicBezTo>
                    <a:pt x="471082" y="231100"/>
                    <a:pt x="451838" y="277559"/>
                    <a:pt x="417584" y="311814"/>
                  </a:cubicBezTo>
                  <a:cubicBezTo>
                    <a:pt x="383329" y="346068"/>
                    <a:pt x="336869" y="365313"/>
                    <a:pt x="288426" y="365313"/>
                  </a:cubicBezTo>
                  <a:lnTo>
                    <a:pt x="182656" y="365313"/>
                  </a:lnTo>
                  <a:cubicBezTo>
                    <a:pt x="134213" y="365313"/>
                    <a:pt x="87753" y="346068"/>
                    <a:pt x="53499" y="311814"/>
                  </a:cubicBezTo>
                  <a:cubicBezTo>
                    <a:pt x="19244" y="277559"/>
                    <a:pt x="0" y="231100"/>
                    <a:pt x="0" y="182656"/>
                  </a:cubicBezTo>
                  <a:lnTo>
                    <a:pt x="0" y="182656"/>
                  </a:lnTo>
                  <a:cubicBezTo>
                    <a:pt x="0" y="134213"/>
                    <a:pt x="19244" y="87753"/>
                    <a:pt x="53499" y="53499"/>
                  </a:cubicBezTo>
                  <a:cubicBezTo>
                    <a:pt x="87753" y="19244"/>
                    <a:pt x="134213" y="0"/>
                    <a:pt x="182656" y="0"/>
                  </a:cubicBezTo>
                  <a:close/>
                </a:path>
              </a:pathLst>
            </a:custGeom>
            <a:solidFill>
              <a:srgbClr val="485155"/>
            </a:solidFill>
          </p:spPr>
          <p:txBody>
            <a:bodyPr/>
            <a:lstStyle/>
            <a:p>
              <a:endParaRPr lang="en-US"/>
            </a:p>
          </p:txBody>
        </p:sp>
        <p:sp>
          <p:nvSpPr>
            <p:cNvPr id="72" name="TextBox 72"/>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sp>
        <p:nvSpPr>
          <p:cNvPr id="73" name="Freeform 73"/>
          <p:cNvSpPr/>
          <p:nvPr/>
        </p:nvSpPr>
        <p:spPr>
          <a:xfrm>
            <a:off x="16633482" y="3898565"/>
            <a:ext cx="1008458" cy="1008458"/>
          </a:xfrm>
          <a:custGeom>
            <a:avLst/>
            <a:gdLst/>
            <a:ahLst/>
            <a:cxnLst/>
            <a:rect l="l" t="t" r="r" b="b"/>
            <a:pathLst>
              <a:path w="1008458" h="1008458">
                <a:moveTo>
                  <a:pt x="0" y="0"/>
                </a:moveTo>
                <a:lnTo>
                  <a:pt x="1008458" y="0"/>
                </a:lnTo>
                <a:lnTo>
                  <a:pt x="1008458" y="1008458"/>
                </a:lnTo>
                <a:lnTo>
                  <a:pt x="0" y="1008458"/>
                </a:lnTo>
                <a:lnTo>
                  <a:pt x="0" y="0"/>
                </a:lnTo>
                <a:close/>
              </a:path>
            </a:pathLst>
          </a:custGeom>
          <a: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a:blipFill>
        </p:spPr>
        <p:txBody>
          <a:bodyPr/>
          <a:lstStyle/>
          <a:p>
            <a:endParaRPr lang="en-US"/>
          </a:p>
        </p:txBody>
      </p:sp>
      <p:sp>
        <p:nvSpPr>
          <p:cNvPr id="74" name="Freeform 74"/>
          <p:cNvSpPr/>
          <p:nvPr/>
        </p:nvSpPr>
        <p:spPr>
          <a:xfrm>
            <a:off x="13899303" y="3873861"/>
            <a:ext cx="1084989" cy="1057865"/>
          </a:xfrm>
          <a:custGeom>
            <a:avLst/>
            <a:gdLst/>
            <a:ahLst/>
            <a:cxnLst/>
            <a:rect l="l" t="t" r="r" b="b"/>
            <a:pathLst>
              <a:path w="1084989" h="1057865">
                <a:moveTo>
                  <a:pt x="0" y="0"/>
                </a:moveTo>
                <a:lnTo>
                  <a:pt x="1084990" y="0"/>
                </a:lnTo>
                <a:lnTo>
                  <a:pt x="1084990" y="1057865"/>
                </a:lnTo>
                <a:lnTo>
                  <a:pt x="0" y="105786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75" name="Freeform 75"/>
          <p:cNvSpPr/>
          <p:nvPr/>
        </p:nvSpPr>
        <p:spPr>
          <a:xfrm>
            <a:off x="5175675" y="4148114"/>
            <a:ext cx="585281" cy="419208"/>
          </a:xfrm>
          <a:custGeom>
            <a:avLst/>
            <a:gdLst/>
            <a:ahLst/>
            <a:cxnLst/>
            <a:rect l="l" t="t" r="r" b="b"/>
            <a:pathLst>
              <a:path w="585281" h="419208">
                <a:moveTo>
                  <a:pt x="0" y="0"/>
                </a:moveTo>
                <a:lnTo>
                  <a:pt x="585281" y="0"/>
                </a:lnTo>
                <a:lnTo>
                  <a:pt x="585281" y="419207"/>
                </a:lnTo>
                <a:lnTo>
                  <a:pt x="0" y="41920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76" name="Freeform 76"/>
          <p:cNvSpPr/>
          <p:nvPr/>
        </p:nvSpPr>
        <p:spPr>
          <a:xfrm>
            <a:off x="1769193" y="1996559"/>
            <a:ext cx="1361969" cy="836992"/>
          </a:xfrm>
          <a:custGeom>
            <a:avLst/>
            <a:gdLst/>
            <a:ahLst/>
            <a:cxnLst/>
            <a:rect l="l" t="t" r="r" b="b"/>
            <a:pathLst>
              <a:path w="1361969" h="836992">
                <a:moveTo>
                  <a:pt x="0" y="0"/>
                </a:moveTo>
                <a:lnTo>
                  <a:pt x="1361969" y="0"/>
                </a:lnTo>
                <a:lnTo>
                  <a:pt x="1361969" y="836992"/>
                </a:lnTo>
                <a:lnTo>
                  <a:pt x="0" y="836992"/>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77" name="TextBox 77"/>
          <p:cNvSpPr txBox="1"/>
          <p:nvPr/>
        </p:nvSpPr>
        <p:spPr>
          <a:xfrm>
            <a:off x="2152732" y="2300250"/>
            <a:ext cx="594890" cy="378490"/>
          </a:xfrm>
          <a:prstGeom prst="rect">
            <a:avLst/>
          </a:prstGeom>
        </p:spPr>
        <p:txBody>
          <a:bodyPr lIns="0" tIns="0" rIns="0" bIns="0" rtlCol="0" anchor="t">
            <a:spAutoFit/>
          </a:bodyPr>
          <a:lstStyle/>
          <a:p>
            <a:pPr algn="ctr">
              <a:lnSpc>
                <a:spcPts val="3104"/>
              </a:lnSpc>
            </a:pPr>
            <a:r>
              <a:rPr lang="en-US" sz="2217">
                <a:solidFill>
                  <a:srgbClr val="000000"/>
                </a:solidFill>
                <a:latin typeface="SF Pro Display 1"/>
              </a:rPr>
              <a:t>CO2</a:t>
            </a:r>
          </a:p>
        </p:txBody>
      </p:sp>
      <p:sp>
        <p:nvSpPr>
          <p:cNvPr id="78" name="TextBox 78"/>
          <p:cNvSpPr txBox="1"/>
          <p:nvPr/>
        </p:nvSpPr>
        <p:spPr>
          <a:xfrm>
            <a:off x="1792242" y="2972951"/>
            <a:ext cx="1315870" cy="349250"/>
          </a:xfrm>
          <a:prstGeom prst="rect">
            <a:avLst/>
          </a:prstGeom>
        </p:spPr>
        <p:txBody>
          <a:bodyPr lIns="0" tIns="0" rIns="0" bIns="0" rtlCol="0" anchor="t">
            <a:spAutoFit/>
          </a:bodyPr>
          <a:lstStyle/>
          <a:p>
            <a:pPr algn="ctr">
              <a:lnSpc>
                <a:spcPts val="2800"/>
              </a:lnSpc>
            </a:pPr>
            <a:r>
              <a:rPr lang="en-US" sz="2000">
                <a:solidFill>
                  <a:srgbClr val="FFFFFF"/>
                </a:solidFill>
                <a:latin typeface="SF Pro Display 1"/>
              </a:rPr>
              <a:t>PRODUCT</a:t>
            </a:r>
          </a:p>
        </p:txBody>
      </p:sp>
      <p:sp>
        <p:nvSpPr>
          <p:cNvPr id="79" name="TextBox 79"/>
          <p:cNvSpPr txBox="1"/>
          <p:nvPr/>
        </p:nvSpPr>
        <p:spPr>
          <a:xfrm>
            <a:off x="425193" y="5237413"/>
            <a:ext cx="1461046" cy="621030"/>
          </a:xfrm>
          <a:prstGeom prst="rect">
            <a:avLst/>
          </a:prstGeom>
        </p:spPr>
        <p:txBody>
          <a:bodyPr lIns="0" tIns="0" rIns="0" bIns="0" rtlCol="0" anchor="t">
            <a:spAutoFit/>
          </a:bodyPr>
          <a:lstStyle/>
          <a:p>
            <a:pPr algn="ctr">
              <a:lnSpc>
                <a:spcPts val="2520"/>
              </a:lnSpc>
            </a:pPr>
            <a:r>
              <a:rPr lang="en-US" sz="1800">
                <a:solidFill>
                  <a:srgbClr val="000000"/>
                </a:solidFill>
                <a:latin typeface="SF Pro Display 1"/>
              </a:rPr>
              <a:t>Raw material </a:t>
            </a:r>
          </a:p>
          <a:p>
            <a:pPr algn="ctr">
              <a:lnSpc>
                <a:spcPts val="2520"/>
              </a:lnSpc>
            </a:pPr>
            <a:r>
              <a:rPr lang="en-US" sz="1800">
                <a:solidFill>
                  <a:srgbClr val="000000"/>
                </a:solidFill>
                <a:latin typeface="SF Pro Display 1"/>
              </a:rPr>
              <a:t>supply</a:t>
            </a:r>
          </a:p>
        </p:txBody>
      </p:sp>
      <p:sp>
        <p:nvSpPr>
          <p:cNvPr id="80" name="TextBox 80"/>
          <p:cNvSpPr txBox="1"/>
          <p:nvPr/>
        </p:nvSpPr>
        <p:spPr>
          <a:xfrm>
            <a:off x="2966238" y="5337425"/>
            <a:ext cx="1774924" cy="306705"/>
          </a:xfrm>
          <a:prstGeom prst="rect">
            <a:avLst/>
          </a:prstGeom>
        </p:spPr>
        <p:txBody>
          <a:bodyPr lIns="0" tIns="0" rIns="0" bIns="0" rtlCol="0" anchor="t">
            <a:spAutoFit/>
          </a:bodyPr>
          <a:lstStyle/>
          <a:p>
            <a:pPr algn="ctr">
              <a:lnSpc>
                <a:spcPts val="2520"/>
              </a:lnSpc>
            </a:pPr>
            <a:r>
              <a:rPr lang="en-US" sz="1800">
                <a:solidFill>
                  <a:srgbClr val="000000"/>
                </a:solidFill>
                <a:latin typeface="SF Pro Display 1"/>
              </a:rPr>
              <a:t>Manufacturing</a:t>
            </a:r>
          </a:p>
        </p:txBody>
      </p:sp>
      <p:sp>
        <p:nvSpPr>
          <p:cNvPr id="81" name="TextBox 81"/>
          <p:cNvSpPr txBox="1"/>
          <p:nvPr/>
        </p:nvSpPr>
        <p:spPr>
          <a:xfrm>
            <a:off x="5464892" y="2972951"/>
            <a:ext cx="2113828" cy="349250"/>
          </a:xfrm>
          <a:prstGeom prst="rect">
            <a:avLst/>
          </a:prstGeom>
        </p:spPr>
        <p:txBody>
          <a:bodyPr lIns="0" tIns="0" rIns="0" bIns="0" rtlCol="0" anchor="t">
            <a:spAutoFit/>
          </a:bodyPr>
          <a:lstStyle/>
          <a:p>
            <a:pPr algn="ctr">
              <a:lnSpc>
                <a:spcPts val="2800"/>
              </a:lnSpc>
            </a:pPr>
            <a:r>
              <a:rPr lang="en-US" sz="2000">
                <a:solidFill>
                  <a:srgbClr val="FFFFFF"/>
                </a:solidFill>
                <a:latin typeface="SF Pro Display 1"/>
              </a:rPr>
              <a:t>CONSTRUCTION</a:t>
            </a:r>
          </a:p>
        </p:txBody>
      </p:sp>
      <p:sp>
        <p:nvSpPr>
          <p:cNvPr id="82" name="TextBox 82"/>
          <p:cNvSpPr txBox="1"/>
          <p:nvPr/>
        </p:nvSpPr>
        <p:spPr>
          <a:xfrm>
            <a:off x="6155758" y="5237413"/>
            <a:ext cx="1461046" cy="621030"/>
          </a:xfrm>
          <a:prstGeom prst="rect">
            <a:avLst/>
          </a:prstGeom>
        </p:spPr>
        <p:txBody>
          <a:bodyPr lIns="0" tIns="0" rIns="0" bIns="0" rtlCol="0" anchor="t">
            <a:spAutoFit/>
          </a:bodyPr>
          <a:lstStyle/>
          <a:p>
            <a:pPr algn="ctr">
              <a:lnSpc>
                <a:spcPts val="2520"/>
              </a:lnSpc>
            </a:pPr>
            <a:r>
              <a:rPr lang="en-US" sz="1800">
                <a:solidFill>
                  <a:srgbClr val="000000"/>
                </a:solidFill>
                <a:latin typeface="SF Pro Display 1"/>
              </a:rPr>
              <a:t>Construction-Installation</a:t>
            </a:r>
          </a:p>
        </p:txBody>
      </p:sp>
      <p:sp>
        <p:nvSpPr>
          <p:cNvPr id="83" name="TextBox 83"/>
          <p:cNvSpPr txBox="1"/>
          <p:nvPr/>
        </p:nvSpPr>
        <p:spPr>
          <a:xfrm>
            <a:off x="10159131" y="2972951"/>
            <a:ext cx="1315870" cy="349250"/>
          </a:xfrm>
          <a:prstGeom prst="rect">
            <a:avLst/>
          </a:prstGeom>
        </p:spPr>
        <p:txBody>
          <a:bodyPr lIns="0" tIns="0" rIns="0" bIns="0" rtlCol="0" anchor="t">
            <a:spAutoFit/>
          </a:bodyPr>
          <a:lstStyle/>
          <a:p>
            <a:pPr algn="ctr">
              <a:lnSpc>
                <a:spcPts val="2800"/>
              </a:lnSpc>
            </a:pPr>
            <a:r>
              <a:rPr lang="en-US" sz="2000">
                <a:solidFill>
                  <a:srgbClr val="FFFFFF"/>
                </a:solidFill>
                <a:latin typeface="SF Pro Display 1"/>
              </a:rPr>
              <a:t>USE</a:t>
            </a:r>
          </a:p>
        </p:txBody>
      </p:sp>
      <p:sp>
        <p:nvSpPr>
          <p:cNvPr id="84" name="TextBox 84"/>
          <p:cNvSpPr txBox="1"/>
          <p:nvPr/>
        </p:nvSpPr>
        <p:spPr>
          <a:xfrm>
            <a:off x="8945088" y="5394575"/>
            <a:ext cx="1461046" cy="306705"/>
          </a:xfrm>
          <a:prstGeom prst="rect">
            <a:avLst/>
          </a:prstGeom>
        </p:spPr>
        <p:txBody>
          <a:bodyPr lIns="0" tIns="0" rIns="0" bIns="0" rtlCol="0" anchor="t">
            <a:spAutoFit/>
          </a:bodyPr>
          <a:lstStyle/>
          <a:p>
            <a:pPr algn="ctr">
              <a:lnSpc>
                <a:spcPts val="2520"/>
              </a:lnSpc>
            </a:pPr>
            <a:r>
              <a:rPr lang="en-US" sz="1800">
                <a:solidFill>
                  <a:srgbClr val="000000"/>
                </a:solidFill>
                <a:latin typeface="SF Pro Display 1"/>
              </a:rPr>
              <a:t>Operations</a:t>
            </a:r>
          </a:p>
        </p:txBody>
      </p:sp>
      <p:sp>
        <p:nvSpPr>
          <p:cNvPr id="85" name="TextBox 85"/>
          <p:cNvSpPr txBox="1"/>
          <p:nvPr/>
        </p:nvSpPr>
        <p:spPr>
          <a:xfrm>
            <a:off x="11091934" y="5293219"/>
            <a:ext cx="1774924" cy="621030"/>
          </a:xfrm>
          <a:prstGeom prst="rect">
            <a:avLst/>
          </a:prstGeom>
        </p:spPr>
        <p:txBody>
          <a:bodyPr lIns="0" tIns="0" rIns="0" bIns="0" rtlCol="0" anchor="t">
            <a:spAutoFit/>
          </a:bodyPr>
          <a:lstStyle/>
          <a:p>
            <a:pPr algn="ctr">
              <a:lnSpc>
                <a:spcPts val="2520"/>
              </a:lnSpc>
            </a:pPr>
            <a:r>
              <a:rPr lang="en-US" sz="1800">
                <a:solidFill>
                  <a:srgbClr val="000000"/>
                </a:solidFill>
                <a:latin typeface="SF Pro Display 1"/>
              </a:rPr>
              <a:t>Maintenance and repair</a:t>
            </a:r>
          </a:p>
        </p:txBody>
      </p:sp>
      <p:sp>
        <p:nvSpPr>
          <p:cNvPr id="86" name="TextBox 86"/>
          <p:cNvSpPr txBox="1"/>
          <p:nvPr/>
        </p:nvSpPr>
        <p:spPr>
          <a:xfrm>
            <a:off x="14816034" y="2972951"/>
            <a:ext cx="1817448" cy="349250"/>
          </a:xfrm>
          <a:prstGeom prst="rect">
            <a:avLst/>
          </a:prstGeom>
        </p:spPr>
        <p:txBody>
          <a:bodyPr lIns="0" tIns="0" rIns="0" bIns="0" rtlCol="0" anchor="t">
            <a:spAutoFit/>
          </a:bodyPr>
          <a:lstStyle/>
          <a:p>
            <a:pPr algn="ctr">
              <a:lnSpc>
                <a:spcPts val="2800"/>
              </a:lnSpc>
            </a:pPr>
            <a:r>
              <a:rPr lang="en-US" sz="2000">
                <a:solidFill>
                  <a:srgbClr val="FFFFFF"/>
                </a:solidFill>
                <a:latin typeface="SF Pro Display 1"/>
              </a:rPr>
              <a:t>END-OF-LIFE</a:t>
            </a:r>
          </a:p>
        </p:txBody>
      </p:sp>
      <p:sp>
        <p:nvSpPr>
          <p:cNvPr id="87" name="TextBox 87"/>
          <p:cNvSpPr txBox="1"/>
          <p:nvPr/>
        </p:nvSpPr>
        <p:spPr>
          <a:xfrm>
            <a:off x="13607991" y="5237413"/>
            <a:ext cx="1734381" cy="621030"/>
          </a:xfrm>
          <a:prstGeom prst="rect">
            <a:avLst/>
          </a:prstGeom>
        </p:spPr>
        <p:txBody>
          <a:bodyPr lIns="0" tIns="0" rIns="0" bIns="0" rtlCol="0" anchor="t">
            <a:spAutoFit/>
          </a:bodyPr>
          <a:lstStyle/>
          <a:p>
            <a:pPr algn="ctr">
              <a:lnSpc>
                <a:spcPts val="2520"/>
              </a:lnSpc>
            </a:pPr>
            <a:r>
              <a:rPr lang="en-US" sz="1800">
                <a:solidFill>
                  <a:srgbClr val="000000"/>
                </a:solidFill>
                <a:latin typeface="SF Pro Display 1"/>
              </a:rPr>
              <a:t>Deconstruction/demolition</a:t>
            </a:r>
          </a:p>
        </p:txBody>
      </p:sp>
      <p:sp>
        <p:nvSpPr>
          <p:cNvPr id="88" name="TextBox 88"/>
          <p:cNvSpPr txBox="1"/>
          <p:nvPr/>
        </p:nvSpPr>
        <p:spPr>
          <a:xfrm>
            <a:off x="16111201" y="5237413"/>
            <a:ext cx="2034157" cy="621030"/>
          </a:xfrm>
          <a:prstGeom prst="rect">
            <a:avLst/>
          </a:prstGeom>
        </p:spPr>
        <p:txBody>
          <a:bodyPr lIns="0" tIns="0" rIns="0" bIns="0" rtlCol="0" anchor="t">
            <a:spAutoFit/>
          </a:bodyPr>
          <a:lstStyle/>
          <a:p>
            <a:pPr algn="ctr">
              <a:lnSpc>
                <a:spcPts val="2520"/>
              </a:lnSpc>
            </a:pPr>
            <a:r>
              <a:rPr lang="en-US" sz="1800">
                <a:solidFill>
                  <a:srgbClr val="000000"/>
                </a:solidFill>
                <a:latin typeface="SF Pro Display 1"/>
              </a:rPr>
              <a:t>Waste processing, disposal</a:t>
            </a:r>
          </a:p>
        </p:txBody>
      </p:sp>
      <p:sp>
        <p:nvSpPr>
          <p:cNvPr id="89" name="Freeform 89"/>
          <p:cNvSpPr/>
          <p:nvPr/>
        </p:nvSpPr>
        <p:spPr>
          <a:xfrm>
            <a:off x="2149723" y="4212476"/>
            <a:ext cx="585281" cy="419208"/>
          </a:xfrm>
          <a:custGeom>
            <a:avLst/>
            <a:gdLst/>
            <a:ahLst/>
            <a:cxnLst/>
            <a:rect l="l" t="t" r="r" b="b"/>
            <a:pathLst>
              <a:path w="585281" h="419208">
                <a:moveTo>
                  <a:pt x="0" y="0"/>
                </a:moveTo>
                <a:lnTo>
                  <a:pt x="585281" y="0"/>
                </a:lnTo>
                <a:lnTo>
                  <a:pt x="585281" y="419208"/>
                </a:lnTo>
                <a:lnTo>
                  <a:pt x="0" y="41920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90" name="Freeform 90"/>
          <p:cNvSpPr/>
          <p:nvPr/>
        </p:nvSpPr>
        <p:spPr>
          <a:xfrm>
            <a:off x="15493644" y="4245654"/>
            <a:ext cx="585281" cy="419208"/>
          </a:xfrm>
          <a:custGeom>
            <a:avLst/>
            <a:gdLst/>
            <a:ahLst/>
            <a:cxnLst/>
            <a:rect l="l" t="t" r="r" b="b"/>
            <a:pathLst>
              <a:path w="585281" h="419208">
                <a:moveTo>
                  <a:pt x="0" y="0"/>
                </a:moveTo>
                <a:lnTo>
                  <a:pt x="585281" y="0"/>
                </a:lnTo>
                <a:lnTo>
                  <a:pt x="585281" y="419208"/>
                </a:lnTo>
                <a:lnTo>
                  <a:pt x="0" y="41920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91" name="TextBox 91"/>
          <p:cNvSpPr txBox="1"/>
          <p:nvPr/>
        </p:nvSpPr>
        <p:spPr>
          <a:xfrm>
            <a:off x="961274" y="699101"/>
            <a:ext cx="16279989" cy="936625"/>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SF Pro Display 1"/>
              </a:rPr>
              <a:t>SUSTAINABILITY THROUGH EFFICIENCY</a:t>
            </a:r>
          </a:p>
        </p:txBody>
      </p:sp>
      <p:grpSp>
        <p:nvGrpSpPr>
          <p:cNvPr id="92" name="Group 92"/>
          <p:cNvGrpSpPr/>
          <p:nvPr/>
        </p:nvGrpSpPr>
        <p:grpSpPr>
          <a:xfrm>
            <a:off x="-7144" y="6632053"/>
            <a:ext cx="4867018" cy="3163330"/>
            <a:chOff x="0" y="0"/>
            <a:chExt cx="1281848" cy="833140"/>
          </a:xfrm>
        </p:grpSpPr>
        <p:sp>
          <p:nvSpPr>
            <p:cNvPr id="93" name="Freeform 93"/>
            <p:cNvSpPr/>
            <p:nvPr/>
          </p:nvSpPr>
          <p:spPr>
            <a:xfrm>
              <a:off x="0" y="0"/>
              <a:ext cx="1281848" cy="833140"/>
            </a:xfrm>
            <a:custGeom>
              <a:avLst/>
              <a:gdLst/>
              <a:ahLst/>
              <a:cxnLst/>
              <a:rect l="l" t="t" r="r" b="b"/>
              <a:pathLst>
                <a:path w="1281848" h="833140">
                  <a:moveTo>
                    <a:pt x="0" y="0"/>
                  </a:moveTo>
                  <a:lnTo>
                    <a:pt x="1281848" y="0"/>
                  </a:lnTo>
                  <a:lnTo>
                    <a:pt x="1281848" y="833140"/>
                  </a:lnTo>
                  <a:lnTo>
                    <a:pt x="0" y="833140"/>
                  </a:lnTo>
                  <a:close/>
                </a:path>
              </a:pathLst>
            </a:custGeom>
            <a:solidFill>
              <a:srgbClr val="F4F2F2"/>
            </a:solidFill>
            <a:ln w="19050">
              <a:solidFill>
                <a:srgbClr val="000000"/>
              </a:solidFill>
            </a:ln>
          </p:spPr>
          <p:txBody>
            <a:bodyPr/>
            <a:lstStyle/>
            <a:p>
              <a:endParaRPr lang="en-US"/>
            </a:p>
          </p:txBody>
        </p:sp>
        <p:sp>
          <p:nvSpPr>
            <p:cNvPr id="94" name="TextBox 94"/>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sp>
        <p:nvSpPr>
          <p:cNvPr id="95" name="TextBox 95"/>
          <p:cNvSpPr txBox="1"/>
          <p:nvPr/>
        </p:nvSpPr>
        <p:spPr>
          <a:xfrm>
            <a:off x="663868" y="7022578"/>
            <a:ext cx="3572619" cy="306705"/>
          </a:xfrm>
          <a:prstGeom prst="rect">
            <a:avLst/>
          </a:prstGeom>
        </p:spPr>
        <p:txBody>
          <a:bodyPr lIns="0" tIns="0" rIns="0" bIns="0" rtlCol="0" anchor="t">
            <a:spAutoFit/>
          </a:bodyPr>
          <a:lstStyle/>
          <a:p>
            <a:pPr algn="ctr">
              <a:lnSpc>
                <a:spcPts val="2520"/>
              </a:lnSpc>
            </a:pPr>
            <a:r>
              <a:rPr lang="en-US" sz="1800">
                <a:solidFill>
                  <a:srgbClr val="000000"/>
                </a:solidFill>
                <a:latin typeface="SF Pro Display 1"/>
              </a:rPr>
              <a:t>Product Design &amp; Manufacturing </a:t>
            </a:r>
          </a:p>
        </p:txBody>
      </p:sp>
      <p:sp>
        <p:nvSpPr>
          <p:cNvPr id="96" name="TextBox 96"/>
          <p:cNvSpPr txBox="1"/>
          <p:nvPr/>
        </p:nvSpPr>
        <p:spPr>
          <a:xfrm>
            <a:off x="358026" y="7729333"/>
            <a:ext cx="4184303" cy="800100"/>
          </a:xfrm>
          <a:prstGeom prst="rect">
            <a:avLst/>
          </a:prstGeom>
        </p:spPr>
        <p:txBody>
          <a:bodyPr lIns="0" tIns="0" rIns="0" bIns="0" rtlCol="0" anchor="t">
            <a:spAutoFit/>
          </a:bodyPr>
          <a:lstStyle/>
          <a:p>
            <a:pPr algn="ctr">
              <a:lnSpc>
                <a:spcPts val="2100"/>
              </a:lnSpc>
            </a:pPr>
            <a:r>
              <a:rPr lang="en-US" sz="1500">
                <a:solidFill>
                  <a:srgbClr val="000000"/>
                </a:solidFill>
                <a:latin typeface="SF Pro Display 2"/>
              </a:rPr>
              <a:t>Responsible Raw Material Sourcing &amp; Supply Chain</a:t>
            </a:r>
          </a:p>
          <a:p>
            <a:pPr algn="ctr">
              <a:lnSpc>
                <a:spcPts val="2100"/>
              </a:lnSpc>
            </a:pPr>
            <a:r>
              <a:rPr lang="en-US" sz="1500">
                <a:solidFill>
                  <a:srgbClr val="000000"/>
                </a:solidFill>
                <a:latin typeface="SF Pro Display 2"/>
              </a:rPr>
              <a:t>Design for Manufacturing &amp; Assembly (DFMA)</a:t>
            </a:r>
          </a:p>
          <a:p>
            <a:pPr algn="ctr">
              <a:lnSpc>
                <a:spcPts val="2100"/>
              </a:lnSpc>
            </a:pPr>
            <a:r>
              <a:rPr lang="en-US" sz="1500">
                <a:solidFill>
                  <a:srgbClr val="000000"/>
                </a:solidFill>
                <a:latin typeface="SF Pro Display 2"/>
              </a:rPr>
              <a:t>Product Durability &amp; Quality </a:t>
            </a:r>
          </a:p>
        </p:txBody>
      </p:sp>
      <p:grpSp>
        <p:nvGrpSpPr>
          <p:cNvPr id="97" name="Group 97"/>
          <p:cNvGrpSpPr/>
          <p:nvPr/>
        </p:nvGrpSpPr>
        <p:grpSpPr>
          <a:xfrm>
            <a:off x="4923280" y="6622528"/>
            <a:ext cx="3158953" cy="3163330"/>
            <a:chOff x="0" y="0"/>
            <a:chExt cx="831988" cy="833140"/>
          </a:xfrm>
        </p:grpSpPr>
        <p:sp>
          <p:nvSpPr>
            <p:cNvPr id="98" name="Freeform 98"/>
            <p:cNvSpPr/>
            <p:nvPr/>
          </p:nvSpPr>
          <p:spPr>
            <a:xfrm>
              <a:off x="0" y="0"/>
              <a:ext cx="831988" cy="833140"/>
            </a:xfrm>
            <a:custGeom>
              <a:avLst/>
              <a:gdLst/>
              <a:ahLst/>
              <a:cxnLst/>
              <a:rect l="l" t="t" r="r" b="b"/>
              <a:pathLst>
                <a:path w="831988" h="833140">
                  <a:moveTo>
                    <a:pt x="0" y="0"/>
                  </a:moveTo>
                  <a:lnTo>
                    <a:pt x="831988" y="0"/>
                  </a:lnTo>
                  <a:lnTo>
                    <a:pt x="831988" y="833140"/>
                  </a:lnTo>
                  <a:lnTo>
                    <a:pt x="0" y="833140"/>
                  </a:lnTo>
                  <a:close/>
                </a:path>
              </a:pathLst>
            </a:custGeom>
            <a:solidFill>
              <a:srgbClr val="F4F2F2"/>
            </a:solidFill>
            <a:ln w="19050">
              <a:solidFill>
                <a:srgbClr val="000000"/>
              </a:solidFill>
            </a:ln>
          </p:spPr>
          <p:txBody>
            <a:bodyPr/>
            <a:lstStyle/>
            <a:p>
              <a:endParaRPr lang="en-US"/>
            </a:p>
          </p:txBody>
        </p:sp>
        <p:sp>
          <p:nvSpPr>
            <p:cNvPr id="99" name="TextBox 99"/>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sp>
        <p:nvSpPr>
          <p:cNvPr id="100" name="TextBox 100"/>
          <p:cNvSpPr txBox="1"/>
          <p:nvPr/>
        </p:nvSpPr>
        <p:spPr>
          <a:xfrm>
            <a:off x="5637470" y="6865416"/>
            <a:ext cx="1730573" cy="621030"/>
          </a:xfrm>
          <a:prstGeom prst="rect">
            <a:avLst/>
          </a:prstGeom>
        </p:spPr>
        <p:txBody>
          <a:bodyPr lIns="0" tIns="0" rIns="0" bIns="0" rtlCol="0" anchor="t">
            <a:spAutoFit/>
          </a:bodyPr>
          <a:lstStyle/>
          <a:p>
            <a:pPr algn="ctr">
              <a:lnSpc>
                <a:spcPts val="2520"/>
              </a:lnSpc>
            </a:pPr>
            <a:r>
              <a:rPr lang="en-US" sz="1800">
                <a:solidFill>
                  <a:srgbClr val="000000"/>
                </a:solidFill>
                <a:latin typeface="SF Pro Display 1"/>
              </a:rPr>
              <a:t>Building Design </a:t>
            </a:r>
          </a:p>
          <a:p>
            <a:pPr algn="ctr">
              <a:lnSpc>
                <a:spcPts val="2520"/>
              </a:lnSpc>
            </a:pPr>
            <a:r>
              <a:rPr lang="en-US" sz="1800">
                <a:solidFill>
                  <a:srgbClr val="000000"/>
                </a:solidFill>
                <a:latin typeface="SF Pro Display 1"/>
              </a:rPr>
              <a:t>&amp; Construction</a:t>
            </a:r>
          </a:p>
        </p:txBody>
      </p:sp>
      <p:sp>
        <p:nvSpPr>
          <p:cNvPr id="101" name="TextBox 101"/>
          <p:cNvSpPr txBox="1"/>
          <p:nvPr/>
        </p:nvSpPr>
        <p:spPr>
          <a:xfrm>
            <a:off x="5029060" y="7772196"/>
            <a:ext cx="2947392" cy="1066800"/>
          </a:xfrm>
          <a:prstGeom prst="rect">
            <a:avLst/>
          </a:prstGeom>
        </p:spPr>
        <p:txBody>
          <a:bodyPr lIns="0" tIns="0" rIns="0" bIns="0" rtlCol="0" anchor="t">
            <a:spAutoFit/>
          </a:bodyPr>
          <a:lstStyle/>
          <a:p>
            <a:pPr algn="ctr">
              <a:lnSpc>
                <a:spcPts val="2100"/>
              </a:lnSpc>
            </a:pPr>
            <a:r>
              <a:rPr lang="en-US" sz="1500">
                <a:solidFill>
                  <a:srgbClr val="000000"/>
                </a:solidFill>
                <a:latin typeface="SF Pro Display 2"/>
              </a:rPr>
              <a:t>Integrated Project Delivery (IPD)</a:t>
            </a:r>
          </a:p>
          <a:p>
            <a:pPr algn="ctr">
              <a:lnSpc>
                <a:spcPts val="2100"/>
              </a:lnSpc>
            </a:pPr>
            <a:r>
              <a:rPr lang="en-US" sz="1500">
                <a:solidFill>
                  <a:srgbClr val="000000"/>
                </a:solidFill>
                <a:latin typeface="SF Pro Display 2"/>
              </a:rPr>
              <a:t>Building Information Modeling (BIM)</a:t>
            </a:r>
          </a:p>
          <a:p>
            <a:pPr algn="ctr">
              <a:lnSpc>
                <a:spcPts val="2100"/>
              </a:lnSpc>
            </a:pPr>
            <a:r>
              <a:rPr lang="en-US" sz="1500">
                <a:solidFill>
                  <a:srgbClr val="000000"/>
                </a:solidFill>
                <a:latin typeface="SF Pro Display 2"/>
              </a:rPr>
              <a:t>Prefab &amp; Modular</a:t>
            </a:r>
          </a:p>
          <a:p>
            <a:pPr algn="ctr">
              <a:lnSpc>
                <a:spcPts val="2100"/>
              </a:lnSpc>
            </a:pPr>
            <a:r>
              <a:rPr lang="en-US" sz="1500">
                <a:solidFill>
                  <a:srgbClr val="000000"/>
                </a:solidFill>
                <a:latin typeface="SF Pro Display 2"/>
              </a:rPr>
              <a:t>Offsite Construction </a:t>
            </a:r>
          </a:p>
        </p:txBody>
      </p:sp>
      <p:grpSp>
        <p:nvGrpSpPr>
          <p:cNvPr id="102" name="Group 102"/>
          <p:cNvGrpSpPr/>
          <p:nvPr/>
        </p:nvGrpSpPr>
        <p:grpSpPr>
          <a:xfrm>
            <a:off x="8510858" y="6632053"/>
            <a:ext cx="4612417" cy="3163330"/>
            <a:chOff x="0" y="0"/>
            <a:chExt cx="1214793" cy="833140"/>
          </a:xfrm>
        </p:grpSpPr>
        <p:sp>
          <p:nvSpPr>
            <p:cNvPr id="103" name="Freeform 103"/>
            <p:cNvSpPr/>
            <p:nvPr/>
          </p:nvSpPr>
          <p:spPr>
            <a:xfrm>
              <a:off x="0" y="0"/>
              <a:ext cx="1214793" cy="833140"/>
            </a:xfrm>
            <a:custGeom>
              <a:avLst/>
              <a:gdLst/>
              <a:ahLst/>
              <a:cxnLst/>
              <a:rect l="l" t="t" r="r" b="b"/>
              <a:pathLst>
                <a:path w="1214793" h="833140">
                  <a:moveTo>
                    <a:pt x="0" y="0"/>
                  </a:moveTo>
                  <a:lnTo>
                    <a:pt x="1214793" y="0"/>
                  </a:lnTo>
                  <a:lnTo>
                    <a:pt x="1214793" y="833140"/>
                  </a:lnTo>
                  <a:lnTo>
                    <a:pt x="0" y="833140"/>
                  </a:lnTo>
                  <a:close/>
                </a:path>
              </a:pathLst>
            </a:custGeom>
            <a:solidFill>
              <a:srgbClr val="F4F2F2"/>
            </a:solidFill>
            <a:ln w="19050">
              <a:solidFill>
                <a:srgbClr val="000000"/>
              </a:solidFill>
            </a:ln>
          </p:spPr>
          <p:txBody>
            <a:bodyPr/>
            <a:lstStyle/>
            <a:p>
              <a:endParaRPr lang="en-US"/>
            </a:p>
          </p:txBody>
        </p:sp>
        <p:sp>
          <p:nvSpPr>
            <p:cNvPr id="104" name="TextBox 104"/>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sp>
        <p:nvSpPr>
          <p:cNvPr id="105" name="TextBox 105"/>
          <p:cNvSpPr txBox="1"/>
          <p:nvPr/>
        </p:nvSpPr>
        <p:spPr>
          <a:xfrm>
            <a:off x="9745876" y="6999718"/>
            <a:ext cx="2142381" cy="306705"/>
          </a:xfrm>
          <a:prstGeom prst="rect">
            <a:avLst/>
          </a:prstGeom>
        </p:spPr>
        <p:txBody>
          <a:bodyPr lIns="0" tIns="0" rIns="0" bIns="0" rtlCol="0" anchor="t">
            <a:spAutoFit/>
          </a:bodyPr>
          <a:lstStyle/>
          <a:p>
            <a:pPr algn="ctr">
              <a:lnSpc>
                <a:spcPts val="2520"/>
              </a:lnSpc>
            </a:pPr>
            <a:r>
              <a:rPr lang="en-US" sz="1800">
                <a:solidFill>
                  <a:srgbClr val="000000"/>
                </a:solidFill>
                <a:latin typeface="SF Pro Display 1"/>
              </a:rPr>
              <a:t>Building Operations</a:t>
            </a:r>
          </a:p>
        </p:txBody>
      </p:sp>
      <p:sp>
        <p:nvSpPr>
          <p:cNvPr id="106" name="TextBox 106"/>
          <p:cNvSpPr txBox="1"/>
          <p:nvPr/>
        </p:nvSpPr>
        <p:spPr>
          <a:xfrm>
            <a:off x="9462284" y="7729333"/>
            <a:ext cx="2709565" cy="800100"/>
          </a:xfrm>
          <a:prstGeom prst="rect">
            <a:avLst/>
          </a:prstGeom>
        </p:spPr>
        <p:txBody>
          <a:bodyPr lIns="0" tIns="0" rIns="0" bIns="0" rtlCol="0" anchor="t">
            <a:spAutoFit/>
          </a:bodyPr>
          <a:lstStyle/>
          <a:p>
            <a:pPr algn="ctr">
              <a:lnSpc>
                <a:spcPts val="2100"/>
              </a:lnSpc>
            </a:pPr>
            <a:r>
              <a:rPr lang="en-US" sz="1500">
                <a:solidFill>
                  <a:srgbClr val="000000"/>
                </a:solidFill>
                <a:latin typeface="SF Pro Display 2"/>
              </a:rPr>
              <a:t>Water &amp; Energy Efficiency</a:t>
            </a:r>
          </a:p>
          <a:p>
            <a:pPr algn="ctr">
              <a:lnSpc>
                <a:spcPts val="2100"/>
              </a:lnSpc>
            </a:pPr>
            <a:r>
              <a:rPr lang="en-US" sz="1500">
                <a:solidFill>
                  <a:srgbClr val="000000"/>
                </a:solidFill>
                <a:latin typeface="SF Pro Display 2"/>
              </a:rPr>
              <a:t>Responsible Waste Management</a:t>
            </a:r>
          </a:p>
          <a:p>
            <a:pPr algn="ctr">
              <a:lnSpc>
                <a:spcPts val="2100"/>
              </a:lnSpc>
            </a:pPr>
            <a:r>
              <a:rPr lang="en-US" sz="1500">
                <a:solidFill>
                  <a:srgbClr val="000000"/>
                </a:solidFill>
                <a:latin typeface="SF Pro Display 2"/>
              </a:rPr>
              <a:t>Maintenance &amp; Repairs</a:t>
            </a:r>
          </a:p>
        </p:txBody>
      </p:sp>
      <p:grpSp>
        <p:nvGrpSpPr>
          <p:cNvPr id="107" name="Group 107"/>
          <p:cNvGrpSpPr/>
          <p:nvPr/>
        </p:nvGrpSpPr>
        <p:grpSpPr>
          <a:xfrm>
            <a:off x="13432889" y="6622528"/>
            <a:ext cx="4857493" cy="3163330"/>
            <a:chOff x="0" y="0"/>
            <a:chExt cx="1279340" cy="833140"/>
          </a:xfrm>
        </p:grpSpPr>
        <p:sp>
          <p:nvSpPr>
            <p:cNvPr id="108" name="Freeform 108"/>
            <p:cNvSpPr/>
            <p:nvPr/>
          </p:nvSpPr>
          <p:spPr>
            <a:xfrm>
              <a:off x="0" y="0"/>
              <a:ext cx="1279340" cy="833140"/>
            </a:xfrm>
            <a:custGeom>
              <a:avLst/>
              <a:gdLst/>
              <a:ahLst/>
              <a:cxnLst/>
              <a:rect l="l" t="t" r="r" b="b"/>
              <a:pathLst>
                <a:path w="1279340" h="833140">
                  <a:moveTo>
                    <a:pt x="0" y="0"/>
                  </a:moveTo>
                  <a:lnTo>
                    <a:pt x="1279340" y="0"/>
                  </a:lnTo>
                  <a:lnTo>
                    <a:pt x="1279340" y="833140"/>
                  </a:lnTo>
                  <a:lnTo>
                    <a:pt x="0" y="833140"/>
                  </a:lnTo>
                  <a:close/>
                </a:path>
              </a:pathLst>
            </a:custGeom>
            <a:solidFill>
              <a:srgbClr val="F4F2F2"/>
            </a:solidFill>
            <a:ln w="19050">
              <a:solidFill>
                <a:srgbClr val="000000"/>
              </a:solidFill>
            </a:ln>
          </p:spPr>
          <p:txBody>
            <a:bodyPr/>
            <a:lstStyle/>
            <a:p>
              <a:endParaRPr lang="en-US"/>
            </a:p>
          </p:txBody>
        </p:sp>
        <p:sp>
          <p:nvSpPr>
            <p:cNvPr id="109" name="TextBox 109"/>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sp>
        <p:nvSpPr>
          <p:cNvPr id="110" name="TextBox 110"/>
          <p:cNvSpPr txBox="1"/>
          <p:nvPr/>
        </p:nvSpPr>
        <p:spPr>
          <a:xfrm>
            <a:off x="13923375" y="6999718"/>
            <a:ext cx="3877717" cy="306705"/>
          </a:xfrm>
          <a:prstGeom prst="rect">
            <a:avLst/>
          </a:prstGeom>
        </p:spPr>
        <p:txBody>
          <a:bodyPr lIns="0" tIns="0" rIns="0" bIns="0" rtlCol="0" anchor="t">
            <a:spAutoFit/>
          </a:bodyPr>
          <a:lstStyle/>
          <a:p>
            <a:pPr algn="ctr">
              <a:lnSpc>
                <a:spcPts val="2520"/>
              </a:lnSpc>
            </a:pPr>
            <a:r>
              <a:rPr lang="en-US" sz="1800">
                <a:solidFill>
                  <a:srgbClr val="000000"/>
                </a:solidFill>
                <a:latin typeface="SF Pro Display 1"/>
              </a:rPr>
              <a:t>Cradle-To-Cradle Circular Economy</a:t>
            </a:r>
          </a:p>
        </p:txBody>
      </p:sp>
      <p:sp>
        <p:nvSpPr>
          <p:cNvPr id="111" name="TextBox 111"/>
          <p:cNvSpPr txBox="1"/>
          <p:nvPr/>
        </p:nvSpPr>
        <p:spPr>
          <a:xfrm>
            <a:off x="14508289" y="7719808"/>
            <a:ext cx="2461617" cy="533400"/>
          </a:xfrm>
          <a:prstGeom prst="rect">
            <a:avLst/>
          </a:prstGeom>
        </p:spPr>
        <p:txBody>
          <a:bodyPr lIns="0" tIns="0" rIns="0" bIns="0" rtlCol="0" anchor="t">
            <a:spAutoFit/>
          </a:bodyPr>
          <a:lstStyle/>
          <a:p>
            <a:pPr algn="ctr">
              <a:lnSpc>
                <a:spcPts val="2100"/>
              </a:lnSpc>
            </a:pPr>
            <a:r>
              <a:rPr lang="en-US" sz="1500">
                <a:solidFill>
                  <a:srgbClr val="000000"/>
                </a:solidFill>
                <a:latin typeface="SF Pro Display 2"/>
              </a:rPr>
              <a:t>Re-Use or Recycle Materials</a:t>
            </a:r>
          </a:p>
          <a:p>
            <a:pPr algn="ctr">
              <a:lnSpc>
                <a:spcPts val="2100"/>
              </a:lnSpc>
            </a:pPr>
            <a:r>
              <a:rPr lang="en-US" sz="1500">
                <a:solidFill>
                  <a:srgbClr val="000000"/>
                </a:solidFill>
                <a:latin typeface="SF Pro Display 2"/>
              </a:rPr>
              <a:t>Remodel or Renovation Ready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7130878" y="1750160"/>
            <a:ext cx="6031429" cy="7228298"/>
            <a:chOff x="0" y="0"/>
            <a:chExt cx="8041906" cy="9637731"/>
          </a:xfrm>
        </p:grpSpPr>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8041906" cy="9637731"/>
            </a:xfrm>
            <a:prstGeom prst="rect">
              <a:avLst/>
            </a:prstGeom>
          </p:spPr>
        </p:pic>
      </p:grpSp>
      <p:grpSp>
        <p:nvGrpSpPr>
          <p:cNvPr id="6" name="Group 6"/>
          <p:cNvGrpSpPr/>
          <p:nvPr/>
        </p:nvGrpSpPr>
        <p:grpSpPr>
          <a:xfrm>
            <a:off x="13454994" y="1750160"/>
            <a:ext cx="4833006" cy="2099567"/>
            <a:chOff x="0" y="0"/>
            <a:chExt cx="6444008" cy="2799423"/>
          </a:xfrm>
        </p:grpSpPr>
        <p:pic>
          <p:nvPicPr>
            <p:cNvPr id="7" name="Picture 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0"/>
              <a:ext cx="6444008" cy="2799423"/>
            </a:xfrm>
            <a:prstGeom prst="rect">
              <a:avLst/>
            </a:prstGeom>
          </p:spPr>
        </p:pic>
      </p:grpSp>
      <p:grpSp>
        <p:nvGrpSpPr>
          <p:cNvPr id="8" name="Group 8"/>
          <p:cNvGrpSpPr/>
          <p:nvPr/>
        </p:nvGrpSpPr>
        <p:grpSpPr>
          <a:xfrm>
            <a:off x="13454994" y="4113871"/>
            <a:ext cx="4833006" cy="4864587"/>
            <a:chOff x="0" y="0"/>
            <a:chExt cx="6444008" cy="6486116"/>
          </a:xfrm>
        </p:grpSpPr>
        <p:pic>
          <p:nvPicPr>
            <p:cNvPr id="9" name="Picture 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6444008" cy="6486116"/>
            </a:xfrm>
            <a:prstGeom prst="rect">
              <a:avLst/>
            </a:prstGeom>
          </p:spPr>
        </p:pic>
      </p:grpSp>
      <p:sp>
        <p:nvSpPr>
          <p:cNvPr id="10" name="Freeform 10"/>
          <p:cNvSpPr/>
          <p:nvPr/>
        </p:nvSpPr>
        <p:spPr>
          <a:xfrm>
            <a:off x="1028700" y="1880785"/>
            <a:ext cx="2072406" cy="673815"/>
          </a:xfrm>
          <a:custGeom>
            <a:avLst/>
            <a:gdLst/>
            <a:ahLst/>
            <a:cxnLst/>
            <a:rect l="l" t="t" r="r" b="b"/>
            <a:pathLst>
              <a:path w="2072406" h="673815">
                <a:moveTo>
                  <a:pt x="0" y="0"/>
                </a:moveTo>
                <a:lnTo>
                  <a:pt x="2072406" y="0"/>
                </a:lnTo>
                <a:lnTo>
                  <a:pt x="2072406" y="673815"/>
                </a:lnTo>
                <a:lnTo>
                  <a:pt x="0" y="673815"/>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1" name="TextBox 11"/>
          <p:cNvSpPr txBox="1"/>
          <p:nvPr/>
        </p:nvSpPr>
        <p:spPr>
          <a:xfrm>
            <a:off x="1028700" y="2449825"/>
            <a:ext cx="7081810" cy="936625"/>
          </a:xfrm>
          <a:prstGeom prst="rect">
            <a:avLst/>
          </a:prstGeom>
        </p:spPr>
        <p:txBody>
          <a:bodyPr lIns="0" tIns="0" rIns="0" bIns="0" rtlCol="0" anchor="t">
            <a:spAutoFit/>
          </a:bodyPr>
          <a:lstStyle/>
          <a:p>
            <a:pPr>
              <a:lnSpc>
                <a:spcPts val="7699"/>
              </a:lnSpc>
              <a:spcBef>
                <a:spcPct val="0"/>
              </a:spcBef>
            </a:pPr>
            <a:r>
              <a:rPr lang="en-US" sz="5499">
                <a:solidFill>
                  <a:srgbClr val="000000"/>
                </a:solidFill>
                <a:latin typeface="SF Pro Display 1"/>
              </a:rPr>
              <a:t>EPD SYSTEM</a:t>
            </a:r>
          </a:p>
        </p:txBody>
      </p:sp>
      <p:sp>
        <p:nvSpPr>
          <p:cNvPr id="12" name="TextBox 12"/>
          <p:cNvSpPr txBox="1"/>
          <p:nvPr/>
        </p:nvSpPr>
        <p:spPr>
          <a:xfrm>
            <a:off x="1028700" y="3328228"/>
            <a:ext cx="5585613" cy="5650230"/>
          </a:xfrm>
          <a:prstGeom prst="rect">
            <a:avLst/>
          </a:prstGeom>
        </p:spPr>
        <p:txBody>
          <a:bodyPr lIns="0" tIns="0" rIns="0" bIns="0" rtlCol="0" anchor="t">
            <a:spAutoFit/>
          </a:bodyPr>
          <a:lstStyle/>
          <a:p>
            <a:pPr>
              <a:lnSpc>
                <a:spcPts val="2519"/>
              </a:lnSpc>
            </a:pPr>
            <a:r>
              <a:rPr lang="en-US" sz="1799">
                <a:solidFill>
                  <a:srgbClr val="171616"/>
                </a:solidFill>
                <a:latin typeface="SF Pro Display 2"/>
              </a:rPr>
              <a:t>Type III Environmental Declaration (ISO 14025)</a:t>
            </a:r>
          </a:p>
          <a:p>
            <a:pPr>
              <a:lnSpc>
                <a:spcPts val="2519"/>
              </a:lnSpc>
            </a:pPr>
            <a:r>
              <a:rPr lang="en-US" sz="1799">
                <a:solidFill>
                  <a:srgbClr val="171616"/>
                </a:solidFill>
                <a:latin typeface="SF Pro Display 2"/>
              </a:rPr>
              <a:t>An EPD is a declaration. </a:t>
            </a:r>
          </a:p>
          <a:p>
            <a:pPr>
              <a:lnSpc>
                <a:spcPts val="2519"/>
              </a:lnSpc>
            </a:pPr>
            <a:endParaRPr lang="en-US" sz="1799">
              <a:solidFill>
                <a:srgbClr val="171616"/>
              </a:solidFill>
              <a:latin typeface="SF Pro Display 2"/>
            </a:endParaRPr>
          </a:p>
          <a:p>
            <a:pPr>
              <a:lnSpc>
                <a:spcPts val="2519"/>
              </a:lnSpc>
            </a:pPr>
            <a:endParaRPr lang="en-US" sz="1799">
              <a:solidFill>
                <a:srgbClr val="171616"/>
              </a:solidFill>
              <a:latin typeface="SF Pro Display 2"/>
            </a:endParaRPr>
          </a:p>
          <a:p>
            <a:pPr>
              <a:lnSpc>
                <a:spcPts val="2519"/>
              </a:lnSpc>
            </a:pPr>
            <a:r>
              <a:rPr lang="en-US" sz="1799">
                <a:solidFill>
                  <a:srgbClr val="171616"/>
                </a:solidFill>
                <a:latin typeface="SF Pro Display 1"/>
              </a:rPr>
              <a:t>EPDs consider the full LifeCycle Assessment of goods and services</a:t>
            </a:r>
          </a:p>
          <a:p>
            <a:pPr>
              <a:lnSpc>
                <a:spcPts val="2519"/>
              </a:lnSpc>
            </a:pPr>
            <a:r>
              <a:rPr lang="en-US" sz="1799">
                <a:solidFill>
                  <a:srgbClr val="171616"/>
                </a:solidFill>
                <a:latin typeface="SF Pro Display 2"/>
              </a:rPr>
              <a:t>Compared to alternative reporting formats such as eco-labels and self-declared labels that only cover aspects of a lifecycle perspective, EPDs cover the full LCA of goods and services.</a:t>
            </a:r>
          </a:p>
          <a:p>
            <a:pPr>
              <a:lnSpc>
                <a:spcPts val="2519"/>
              </a:lnSpc>
            </a:pPr>
            <a:endParaRPr lang="en-US" sz="1799">
              <a:solidFill>
                <a:srgbClr val="171616"/>
              </a:solidFill>
              <a:latin typeface="SF Pro Display 2"/>
            </a:endParaRPr>
          </a:p>
          <a:p>
            <a:pPr>
              <a:lnSpc>
                <a:spcPts val="2519"/>
              </a:lnSpc>
            </a:pPr>
            <a:r>
              <a:rPr lang="en-US" sz="1799">
                <a:solidFill>
                  <a:srgbClr val="171616"/>
                </a:solidFill>
                <a:latin typeface="SF Pro Display 1"/>
              </a:rPr>
              <a:t>EPDs can be used for all types of goods and services</a:t>
            </a:r>
          </a:p>
          <a:p>
            <a:pPr>
              <a:lnSpc>
                <a:spcPts val="2519"/>
              </a:lnSpc>
              <a:spcBef>
                <a:spcPct val="0"/>
              </a:spcBef>
            </a:pPr>
            <a:r>
              <a:rPr lang="en-US" sz="1799">
                <a:solidFill>
                  <a:srgbClr val="171616"/>
                </a:solidFill>
                <a:latin typeface="SF Pro Display 2"/>
              </a:rPr>
              <a:t>There are no restrictions regarding what products that can have EPDs as there are no criteria on environmental performance that must be met. EPDs works for both goods and services and companies all sizes have registered EPDs.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17898006" y="8232317"/>
            <a:ext cx="399519" cy="1025983"/>
            <a:chOff x="0" y="0"/>
            <a:chExt cx="1280047" cy="3287216"/>
          </a:xfrm>
        </p:grpSpPr>
        <p:sp>
          <p:nvSpPr>
            <p:cNvPr id="4" name="Freeform 4"/>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
        <p:nvSpPr>
          <p:cNvPr id="5" name="TextBox 5"/>
          <p:cNvSpPr txBox="1"/>
          <p:nvPr/>
        </p:nvSpPr>
        <p:spPr>
          <a:xfrm>
            <a:off x="2027358" y="537776"/>
            <a:ext cx="14233283" cy="1908175"/>
          </a:xfrm>
          <a:prstGeom prst="rect">
            <a:avLst/>
          </a:prstGeom>
        </p:spPr>
        <p:txBody>
          <a:bodyPr lIns="0" tIns="0" rIns="0" bIns="0" rtlCol="0" anchor="t">
            <a:spAutoFit/>
          </a:bodyPr>
          <a:lstStyle/>
          <a:p>
            <a:pPr algn="ctr">
              <a:lnSpc>
                <a:spcPts val="7699"/>
              </a:lnSpc>
              <a:spcBef>
                <a:spcPct val="0"/>
              </a:spcBef>
            </a:pPr>
            <a:r>
              <a:rPr lang="en-US" sz="5499">
                <a:solidFill>
                  <a:srgbClr val="171616"/>
                </a:solidFill>
                <a:latin typeface="SF Pro Display 1"/>
              </a:rPr>
              <a:t>COMPARING ALUMINUM CLADDING TO OTHER FINISHING MATERIALS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7898006" y="8232317"/>
            <a:ext cx="399519" cy="1025983"/>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grpSp>
        <p:nvGrpSpPr>
          <p:cNvPr id="6" name="Group 6"/>
          <p:cNvGrpSpPr/>
          <p:nvPr/>
        </p:nvGrpSpPr>
        <p:grpSpPr>
          <a:xfrm>
            <a:off x="1684927" y="3111318"/>
            <a:ext cx="3188838" cy="3125482"/>
            <a:chOff x="0" y="0"/>
            <a:chExt cx="4251784" cy="4167309"/>
          </a:xfrm>
        </p:grpSpPr>
        <p:pic>
          <p:nvPicPr>
            <p:cNvPr id="7"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4251784" cy="4167309"/>
            </a:xfrm>
            <a:prstGeom prst="rect">
              <a:avLst/>
            </a:prstGeom>
          </p:spPr>
        </p:pic>
      </p:grpSp>
      <p:grpSp>
        <p:nvGrpSpPr>
          <p:cNvPr id="8" name="Group 8"/>
          <p:cNvGrpSpPr/>
          <p:nvPr/>
        </p:nvGrpSpPr>
        <p:grpSpPr>
          <a:xfrm>
            <a:off x="5544382" y="3111318"/>
            <a:ext cx="3188838" cy="3125482"/>
            <a:chOff x="0" y="0"/>
            <a:chExt cx="4251784" cy="4167309"/>
          </a:xfrm>
        </p:grpSpPr>
        <p:pic>
          <p:nvPicPr>
            <p:cNvPr id="9" name="Picture 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0"/>
              <a:ext cx="4251784" cy="4167309"/>
            </a:xfrm>
            <a:prstGeom prst="rect">
              <a:avLst/>
            </a:prstGeom>
          </p:spPr>
        </p:pic>
      </p:grpSp>
      <p:grpSp>
        <p:nvGrpSpPr>
          <p:cNvPr id="10" name="Group 10"/>
          <p:cNvGrpSpPr/>
          <p:nvPr/>
        </p:nvGrpSpPr>
        <p:grpSpPr>
          <a:xfrm>
            <a:off x="9403837" y="3111318"/>
            <a:ext cx="3188838" cy="3125482"/>
            <a:chOff x="0" y="0"/>
            <a:chExt cx="4251784" cy="4167309"/>
          </a:xfrm>
        </p:grpSpPr>
        <p:pic>
          <p:nvPicPr>
            <p:cNvPr id="11" name="Picture 1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4251784" cy="4167309"/>
            </a:xfrm>
            <a:prstGeom prst="rect">
              <a:avLst/>
            </a:prstGeom>
          </p:spPr>
        </p:pic>
      </p:grpSp>
      <p:grpSp>
        <p:nvGrpSpPr>
          <p:cNvPr id="12" name="Group 12"/>
          <p:cNvGrpSpPr/>
          <p:nvPr/>
        </p:nvGrpSpPr>
        <p:grpSpPr>
          <a:xfrm>
            <a:off x="13263292" y="3111318"/>
            <a:ext cx="3188838" cy="3125482"/>
            <a:chOff x="0" y="0"/>
            <a:chExt cx="4251784" cy="4167309"/>
          </a:xfrm>
        </p:grpSpPr>
        <p:pic>
          <p:nvPicPr>
            <p:cNvPr id="13" name="Picture 13"/>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0" y="0"/>
              <a:ext cx="4251784" cy="4167309"/>
            </a:xfrm>
            <a:prstGeom prst="rect">
              <a:avLst/>
            </a:prstGeom>
          </p:spPr>
        </p:pic>
      </p:grpSp>
      <p:sp>
        <p:nvSpPr>
          <p:cNvPr id="14" name="TextBox 14"/>
          <p:cNvSpPr txBox="1"/>
          <p:nvPr/>
        </p:nvSpPr>
        <p:spPr>
          <a:xfrm>
            <a:off x="13113533" y="6379274"/>
            <a:ext cx="3188838" cy="415291"/>
          </a:xfrm>
          <a:prstGeom prst="rect">
            <a:avLst/>
          </a:prstGeom>
        </p:spPr>
        <p:txBody>
          <a:bodyPr lIns="0" tIns="0" rIns="0" bIns="0" rtlCol="0" anchor="t">
            <a:spAutoFit/>
          </a:bodyPr>
          <a:lstStyle/>
          <a:p>
            <a:pPr algn="ctr">
              <a:lnSpc>
                <a:spcPts val="3359"/>
              </a:lnSpc>
              <a:spcBef>
                <a:spcPct val="0"/>
              </a:spcBef>
            </a:pPr>
            <a:r>
              <a:rPr lang="en-US" sz="2399">
                <a:solidFill>
                  <a:srgbClr val="171616"/>
                </a:solidFill>
                <a:latin typeface="SF Pro Display 1"/>
              </a:rPr>
              <a:t>Aluminum</a:t>
            </a:r>
          </a:p>
        </p:txBody>
      </p:sp>
      <p:sp>
        <p:nvSpPr>
          <p:cNvPr id="15" name="TextBox 15"/>
          <p:cNvSpPr txBox="1"/>
          <p:nvPr/>
        </p:nvSpPr>
        <p:spPr>
          <a:xfrm>
            <a:off x="12888134" y="7019261"/>
            <a:ext cx="4371166" cy="2667000"/>
          </a:xfrm>
          <a:prstGeom prst="rect">
            <a:avLst/>
          </a:prstGeom>
        </p:spPr>
        <p:txBody>
          <a:bodyPr lIns="0" tIns="0" rIns="0" bIns="0" rtlCol="0" anchor="t">
            <a:spAutoFit/>
          </a:bodyPr>
          <a:lstStyle/>
          <a:p>
            <a:pPr marL="323850" lvl="1" indent="-161925">
              <a:lnSpc>
                <a:spcPts val="2100"/>
              </a:lnSpc>
              <a:buFont typeface="Arial"/>
              <a:buChar char="•"/>
            </a:pPr>
            <a:r>
              <a:rPr lang="en-US" sz="1500">
                <a:solidFill>
                  <a:srgbClr val="171616"/>
                </a:solidFill>
                <a:latin typeface="SF Pro Display 2"/>
              </a:rPr>
              <a:t>Guaranteed years of worry-free solutions without the need for repair or periodic maintenance</a:t>
            </a:r>
          </a:p>
          <a:p>
            <a:pPr marL="323850" lvl="1" indent="-161925">
              <a:lnSpc>
                <a:spcPts val="2100"/>
              </a:lnSpc>
              <a:buFont typeface="Arial"/>
              <a:buChar char="•"/>
            </a:pPr>
            <a:r>
              <a:rPr lang="en-US" sz="1500">
                <a:solidFill>
                  <a:srgbClr val="171616"/>
                </a:solidFill>
                <a:latin typeface="SF Pro Display 2"/>
              </a:rPr>
              <a:t>Solvent-free process</a:t>
            </a:r>
          </a:p>
          <a:p>
            <a:pPr marL="323850" lvl="1" indent="-161925">
              <a:lnSpc>
                <a:spcPts val="2100"/>
              </a:lnSpc>
              <a:buFont typeface="Arial"/>
              <a:buChar char="•"/>
            </a:pPr>
            <a:r>
              <a:rPr lang="en-US" sz="1500">
                <a:solidFill>
                  <a:srgbClr val="171616"/>
                </a:solidFill>
                <a:latin typeface="SF Pro Display 2"/>
              </a:rPr>
              <a:t>No hazardous pollutants released during manufacturing</a:t>
            </a:r>
          </a:p>
          <a:p>
            <a:pPr marL="323850" lvl="1" indent="-161925">
              <a:lnSpc>
                <a:spcPts val="2100"/>
              </a:lnSpc>
              <a:buFont typeface="Arial"/>
              <a:buChar char="•"/>
            </a:pPr>
            <a:r>
              <a:rPr lang="en-US" sz="1500">
                <a:solidFill>
                  <a:srgbClr val="171616"/>
                </a:solidFill>
                <a:latin typeface="SF Pro Display 2"/>
              </a:rPr>
              <a:t>Non-combustible</a:t>
            </a:r>
          </a:p>
          <a:p>
            <a:pPr marL="323850" lvl="1" indent="-161925">
              <a:lnSpc>
                <a:spcPts val="2100"/>
              </a:lnSpc>
              <a:buFont typeface="Arial"/>
              <a:buChar char="•"/>
            </a:pPr>
            <a:r>
              <a:rPr lang="en-US" sz="1500">
                <a:solidFill>
                  <a:srgbClr val="171616"/>
                </a:solidFill>
                <a:latin typeface="SF Pro Display 2"/>
              </a:rPr>
              <a:t>Will not crack over time, rot, minimum color variation, and it is impact, abrasion, and chemical resistant </a:t>
            </a:r>
          </a:p>
          <a:p>
            <a:pPr marL="323850" lvl="1" indent="-161925">
              <a:lnSpc>
                <a:spcPts val="2100"/>
              </a:lnSpc>
              <a:buFont typeface="Arial"/>
              <a:buChar char="•"/>
            </a:pPr>
            <a:r>
              <a:rPr lang="en-US" sz="1500">
                <a:solidFill>
                  <a:srgbClr val="171616"/>
                </a:solidFill>
                <a:latin typeface="SF Pro Display 2"/>
              </a:rPr>
              <a:t>Infinitely recyclable </a:t>
            </a:r>
          </a:p>
        </p:txBody>
      </p:sp>
      <p:sp>
        <p:nvSpPr>
          <p:cNvPr id="16" name="TextBox 16"/>
          <p:cNvSpPr txBox="1"/>
          <p:nvPr/>
        </p:nvSpPr>
        <p:spPr>
          <a:xfrm>
            <a:off x="5495023" y="6379274"/>
            <a:ext cx="3188838" cy="415291"/>
          </a:xfrm>
          <a:prstGeom prst="rect">
            <a:avLst/>
          </a:prstGeom>
        </p:spPr>
        <p:txBody>
          <a:bodyPr lIns="0" tIns="0" rIns="0" bIns="0" rtlCol="0" anchor="t">
            <a:spAutoFit/>
          </a:bodyPr>
          <a:lstStyle/>
          <a:p>
            <a:pPr algn="ctr">
              <a:lnSpc>
                <a:spcPts val="3359"/>
              </a:lnSpc>
              <a:spcBef>
                <a:spcPct val="0"/>
              </a:spcBef>
            </a:pPr>
            <a:r>
              <a:rPr lang="en-US" sz="2399">
                <a:solidFill>
                  <a:srgbClr val="171616"/>
                </a:solidFill>
                <a:latin typeface="SF Pro Display 1"/>
              </a:rPr>
              <a:t>Wood</a:t>
            </a:r>
          </a:p>
        </p:txBody>
      </p:sp>
      <p:sp>
        <p:nvSpPr>
          <p:cNvPr id="17" name="TextBox 17"/>
          <p:cNvSpPr txBox="1"/>
          <p:nvPr/>
        </p:nvSpPr>
        <p:spPr>
          <a:xfrm>
            <a:off x="9354478" y="6379274"/>
            <a:ext cx="3188838" cy="415291"/>
          </a:xfrm>
          <a:prstGeom prst="rect">
            <a:avLst/>
          </a:prstGeom>
        </p:spPr>
        <p:txBody>
          <a:bodyPr lIns="0" tIns="0" rIns="0" bIns="0" rtlCol="0" anchor="t">
            <a:spAutoFit/>
          </a:bodyPr>
          <a:lstStyle/>
          <a:p>
            <a:pPr algn="ctr">
              <a:lnSpc>
                <a:spcPts val="3359"/>
              </a:lnSpc>
              <a:spcBef>
                <a:spcPct val="0"/>
              </a:spcBef>
            </a:pPr>
            <a:r>
              <a:rPr lang="en-US" sz="2399">
                <a:solidFill>
                  <a:srgbClr val="171616"/>
                </a:solidFill>
                <a:latin typeface="SF Pro Display 1"/>
              </a:rPr>
              <a:t>Vinyl</a:t>
            </a:r>
          </a:p>
        </p:txBody>
      </p:sp>
      <p:sp>
        <p:nvSpPr>
          <p:cNvPr id="18" name="TextBox 18"/>
          <p:cNvSpPr txBox="1"/>
          <p:nvPr/>
        </p:nvSpPr>
        <p:spPr>
          <a:xfrm>
            <a:off x="1654560" y="6394719"/>
            <a:ext cx="3188838" cy="415291"/>
          </a:xfrm>
          <a:prstGeom prst="rect">
            <a:avLst/>
          </a:prstGeom>
        </p:spPr>
        <p:txBody>
          <a:bodyPr lIns="0" tIns="0" rIns="0" bIns="0" rtlCol="0" anchor="t">
            <a:spAutoFit/>
          </a:bodyPr>
          <a:lstStyle/>
          <a:p>
            <a:pPr algn="ctr">
              <a:lnSpc>
                <a:spcPts val="3359"/>
              </a:lnSpc>
              <a:spcBef>
                <a:spcPct val="0"/>
              </a:spcBef>
            </a:pPr>
            <a:r>
              <a:rPr lang="en-US" sz="2399">
                <a:solidFill>
                  <a:srgbClr val="171616"/>
                </a:solidFill>
                <a:latin typeface="SF Pro Display 1"/>
              </a:rPr>
              <a:t>Fiber Cement</a:t>
            </a:r>
          </a:p>
        </p:txBody>
      </p:sp>
      <p:sp>
        <p:nvSpPr>
          <p:cNvPr id="19" name="TextBox 19"/>
          <p:cNvSpPr txBox="1"/>
          <p:nvPr/>
        </p:nvSpPr>
        <p:spPr>
          <a:xfrm>
            <a:off x="750957" y="1637946"/>
            <a:ext cx="16786086" cy="936625"/>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SF Pro Display 1"/>
              </a:rPr>
              <a:t>COMPARING MATERIALS</a:t>
            </a:r>
          </a:p>
        </p:txBody>
      </p:sp>
      <p:sp>
        <p:nvSpPr>
          <p:cNvPr id="20" name="TextBox 20"/>
          <p:cNvSpPr txBox="1"/>
          <p:nvPr/>
        </p:nvSpPr>
        <p:spPr>
          <a:xfrm>
            <a:off x="5523839" y="7019261"/>
            <a:ext cx="3332005" cy="2133600"/>
          </a:xfrm>
          <a:prstGeom prst="rect">
            <a:avLst/>
          </a:prstGeom>
        </p:spPr>
        <p:txBody>
          <a:bodyPr lIns="0" tIns="0" rIns="0" bIns="0" rtlCol="0" anchor="t">
            <a:spAutoFit/>
          </a:bodyPr>
          <a:lstStyle/>
          <a:p>
            <a:pPr marL="323850" lvl="1" indent="-161925">
              <a:lnSpc>
                <a:spcPts val="2100"/>
              </a:lnSpc>
              <a:buFont typeface="Arial"/>
              <a:buChar char="•"/>
            </a:pPr>
            <a:r>
              <a:rPr lang="en-US" sz="1500">
                <a:solidFill>
                  <a:srgbClr val="171616"/>
                </a:solidFill>
                <a:latin typeface="SF Pro Display 2"/>
              </a:rPr>
              <a:t>Can release chemicals into the environment with each new application of paint/stain </a:t>
            </a:r>
          </a:p>
          <a:p>
            <a:pPr marL="323850" lvl="1" indent="-161925">
              <a:lnSpc>
                <a:spcPts val="2100"/>
              </a:lnSpc>
              <a:buFont typeface="Arial"/>
              <a:buChar char="•"/>
            </a:pPr>
            <a:r>
              <a:rPr lang="en-US" sz="1500">
                <a:solidFill>
                  <a:srgbClr val="171616"/>
                </a:solidFill>
                <a:latin typeface="SF Pro Display 2"/>
              </a:rPr>
              <a:t>Frequent maintenance</a:t>
            </a:r>
          </a:p>
          <a:p>
            <a:pPr marL="323850" lvl="1" indent="-161925">
              <a:lnSpc>
                <a:spcPts val="2100"/>
              </a:lnSpc>
              <a:buFont typeface="Arial"/>
              <a:buChar char="•"/>
            </a:pPr>
            <a:r>
              <a:rPr lang="en-US" sz="1500">
                <a:solidFill>
                  <a:srgbClr val="171616"/>
                </a:solidFill>
                <a:latin typeface="SF Pro Display 2"/>
              </a:rPr>
              <a:t>Combustible</a:t>
            </a:r>
          </a:p>
          <a:p>
            <a:pPr marL="323850" lvl="1" indent="-161925">
              <a:lnSpc>
                <a:spcPts val="2100"/>
              </a:lnSpc>
              <a:buFont typeface="Arial"/>
              <a:buChar char="•"/>
            </a:pPr>
            <a:r>
              <a:rPr lang="en-US" sz="1500">
                <a:solidFill>
                  <a:srgbClr val="171616"/>
                </a:solidFill>
                <a:latin typeface="SF Pro Display 2"/>
              </a:rPr>
              <a:t>Susceptible to insects</a:t>
            </a:r>
          </a:p>
          <a:p>
            <a:pPr>
              <a:lnSpc>
                <a:spcPts val="2100"/>
              </a:lnSpc>
            </a:pPr>
            <a:endParaRPr lang="en-US" sz="1500">
              <a:solidFill>
                <a:srgbClr val="171616"/>
              </a:solidFill>
              <a:latin typeface="SF Pro Display 2"/>
            </a:endParaRPr>
          </a:p>
          <a:p>
            <a:pPr>
              <a:lnSpc>
                <a:spcPts val="2100"/>
              </a:lnSpc>
              <a:spcBef>
                <a:spcPct val="0"/>
              </a:spcBef>
            </a:pPr>
            <a:endParaRPr lang="en-US" sz="1500">
              <a:solidFill>
                <a:srgbClr val="171616"/>
              </a:solidFill>
              <a:latin typeface="SF Pro Display 2"/>
            </a:endParaRPr>
          </a:p>
        </p:txBody>
      </p:sp>
      <p:sp>
        <p:nvSpPr>
          <p:cNvPr id="21" name="TextBox 21"/>
          <p:cNvSpPr txBox="1"/>
          <p:nvPr/>
        </p:nvSpPr>
        <p:spPr>
          <a:xfrm>
            <a:off x="9729671" y="7019261"/>
            <a:ext cx="2440313" cy="1333500"/>
          </a:xfrm>
          <a:prstGeom prst="rect">
            <a:avLst/>
          </a:prstGeom>
        </p:spPr>
        <p:txBody>
          <a:bodyPr lIns="0" tIns="0" rIns="0" bIns="0" rtlCol="0" anchor="t">
            <a:spAutoFit/>
          </a:bodyPr>
          <a:lstStyle/>
          <a:p>
            <a:pPr marL="323850" lvl="1" indent="-161925">
              <a:lnSpc>
                <a:spcPts val="2100"/>
              </a:lnSpc>
              <a:buFont typeface="Arial"/>
              <a:buChar char="•"/>
            </a:pPr>
            <a:r>
              <a:rPr lang="en-US" sz="1500">
                <a:solidFill>
                  <a:srgbClr val="171616"/>
                </a:solidFill>
                <a:latin typeface="SF Pro Display 2"/>
              </a:rPr>
              <a:t>Fading, cracking, warping</a:t>
            </a:r>
          </a:p>
          <a:p>
            <a:pPr marL="323850" lvl="1" indent="-161925">
              <a:lnSpc>
                <a:spcPts val="2100"/>
              </a:lnSpc>
              <a:buFont typeface="Arial"/>
              <a:buChar char="•"/>
            </a:pPr>
            <a:r>
              <a:rPr lang="en-US" sz="1500">
                <a:solidFill>
                  <a:srgbClr val="171616"/>
                </a:solidFill>
                <a:latin typeface="SF Pro Display 2"/>
              </a:rPr>
              <a:t>Susceptible to damage</a:t>
            </a:r>
          </a:p>
          <a:p>
            <a:pPr marL="323850" lvl="1" indent="-161925">
              <a:lnSpc>
                <a:spcPts val="2100"/>
              </a:lnSpc>
              <a:buFont typeface="Arial"/>
              <a:buChar char="•"/>
            </a:pPr>
            <a:r>
              <a:rPr lang="en-US" sz="1500">
                <a:solidFill>
                  <a:srgbClr val="171616"/>
                </a:solidFill>
                <a:latin typeface="SF Pro Display 2"/>
              </a:rPr>
              <a:t>Limited color options </a:t>
            </a:r>
          </a:p>
          <a:p>
            <a:pPr marL="323850" lvl="1" indent="-161925">
              <a:lnSpc>
                <a:spcPts val="2100"/>
              </a:lnSpc>
              <a:buFont typeface="Arial"/>
              <a:buChar char="•"/>
            </a:pPr>
            <a:r>
              <a:rPr lang="en-US" sz="1500">
                <a:solidFill>
                  <a:srgbClr val="171616"/>
                </a:solidFill>
                <a:latin typeface="SF Pro Display 2"/>
              </a:rPr>
              <a:t>Requires maintenance </a:t>
            </a:r>
          </a:p>
          <a:p>
            <a:pPr>
              <a:lnSpc>
                <a:spcPts val="2100"/>
              </a:lnSpc>
              <a:spcBef>
                <a:spcPct val="0"/>
              </a:spcBef>
            </a:pPr>
            <a:endParaRPr lang="en-US" sz="1500">
              <a:solidFill>
                <a:srgbClr val="171616"/>
              </a:solidFill>
              <a:latin typeface="SF Pro Display 2"/>
            </a:endParaRPr>
          </a:p>
        </p:txBody>
      </p:sp>
      <p:sp>
        <p:nvSpPr>
          <p:cNvPr id="22" name="TextBox 22"/>
          <p:cNvSpPr txBox="1"/>
          <p:nvPr/>
        </p:nvSpPr>
        <p:spPr>
          <a:xfrm>
            <a:off x="1560298" y="7019261"/>
            <a:ext cx="3363225" cy="1600200"/>
          </a:xfrm>
          <a:prstGeom prst="rect">
            <a:avLst/>
          </a:prstGeom>
        </p:spPr>
        <p:txBody>
          <a:bodyPr lIns="0" tIns="0" rIns="0" bIns="0" rtlCol="0" anchor="t">
            <a:spAutoFit/>
          </a:bodyPr>
          <a:lstStyle/>
          <a:p>
            <a:pPr marL="323850" lvl="1" indent="-161925">
              <a:lnSpc>
                <a:spcPts val="2100"/>
              </a:lnSpc>
              <a:buFont typeface="Arial"/>
              <a:buChar char="•"/>
            </a:pPr>
            <a:r>
              <a:rPr lang="en-US" sz="1500">
                <a:solidFill>
                  <a:srgbClr val="171616"/>
                </a:solidFill>
                <a:latin typeface="SF Pro Display 2"/>
              </a:rPr>
              <a:t>Overtime the layers of fiber cement can separate or delaminate </a:t>
            </a:r>
          </a:p>
          <a:p>
            <a:pPr marL="323850" lvl="1" indent="-161925">
              <a:lnSpc>
                <a:spcPts val="2100"/>
              </a:lnSpc>
              <a:buFont typeface="Arial"/>
              <a:buChar char="•"/>
            </a:pPr>
            <a:r>
              <a:rPr lang="en-US" sz="1500">
                <a:solidFill>
                  <a:srgbClr val="171616"/>
                </a:solidFill>
                <a:latin typeface="SF Pro Display 2"/>
              </a:rPr>
              <a:t>Susceptible to cracking</a:t>
            </a:r>
          </a:p>
          <a:p>
            <a:pPr marL="323850" lvl="1" indent="-161925">
              <a:lnSpc>
                <a:spcPts val="2100"/>
              </a:lnSpc>
              <a:buFont typeface="Arial"/>
              <a:buChar char="•"/>
            </a:pPr>
            <a:r>
              <a:rPr lang="en-US" sz="1500">
                <a:solidFill>
                  <a:srgbClr val="171616"/>
                </a:solidFill>
                <a:latin typeface="SF Pro Display 2"/>
              </a:rPr>
              <a:t>Challenging install</a:t>
            </a:r>
          </a:p>
          <a:p>
            <a:pPr marL="323850" lvl="1" indent="-161925">
              <a:lnSpc>
                <a:spcPts val="2100"/>
              </a:lnSpc>
              <a:buFont typeface="Arial"/>
              <a:buChar char="•"/>
            </a:pPr>
            <a:r>
              <a:rPr lang="en-US" sz="1500">
                <a:solidFill>
                  <a:srgbClr val="171616"/>
                </a:solidFill>
                <a:latin typeface="SF Pro Display 2"/>
              </a:rPr>
              <a:t>Challenging to recycle</a:t>
            </a:r>
          </a:p>
          <a:p>
            <a:pPr>
              <a:lnSpc>
                <a:spcPts val="2100"/>
              </a:lnSpc>
              <a:spcBef>
                <a:spcPct val="0"/>
              </a:spcBef>
            </a:pPr>
            <a:endParaRPr lang="en-US" sz="1500">
              <a:solidFill>
                <a:srgbClr val="171616"/>
              </a:solidFill>
              <a:latin typeface="SF Pro Display 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7898006" y="8232317"/>
            <a:ext cx="399519" cy="1025983"/>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grpSp>
        <p:nvGrpSpPr>
          <p:cNvPr id="6" name="Group 6"/>
          <p:cNvGrpSpPr/>
          <p:nvPr/>
        </p:nvGrpSpPr>
        <p:grpSpPr>
          <a:xfrm>
            <a:off x="0" y="0"/>
            <a:ext cx="7724775" cy="10287000"/>
            <a:chOff x="0" y="0"/>
            <a:chExt cx="10299700" cy="13716000"/>
          </a:xfrm>
        </p:grpSpPr>
        <p:pic>
          <p:nvPicPr>
            <p:cNvPr id="7"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10299700" cy="13716000"/>
            </a:xfrm>
            <a:prstGeom prst="rect">
              <a:avLst/>
            </a:prstGeom>
          </p:spPr>
        </p:pic>
      </p:grpSp>
      <p:sp>
        <p:nvSpPr>
          <p:cNvPr id="8" name="TextBox 8"/>
          <p:cNvSpPr txBox="1"/>
          <p:nvPr/>
        </p:nvSpPr>
        <p:spPr>
          <a:xfrm>
            <a:off x="9144000" y="2689410"/>
            <a:ext cx="7791450" cy="1908175"/>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SF Pro Display 1"/>
              </a:rPr>
              <a:t>COPYRIGHT MATERIALS</a:t>
            </a:r>
          </a:p>
        </p:txBody>
      </p:sp>
      <p:sp>
        <p:nvSpPr>
          <p:cNvPr id="9" name="Freeform 9"/>
          <p:cNvSpPr/>
          <p:nvPr/>
        </p:nvSpPr>
        <p:spPr>
          <a:xfrm>
            <a:off x="12760306" y="5506744"/>
            <a:ext cx="558837" cy="561646"/>
          </a:xfrm>
          <a:custGeom>
            <a:avLst/>
            <a:gdLst/>
            <a:ahLst/>
            <a:cxnLst/>
            <a:rect l="l" t="t" r="r" b="b"/>
            <a:pathLst>
              <a:path w="558837" h="561646">
                <a:moveTo>
                  <a:pt x="0" y="0"/>
                </a:moveTo>
                <a:lnTo>
                  <a:pt x="558838" y="0"/>
                </a:lnTo>
                <a:lnTo>
                  <a:pt x="558838" y="561646"/>
                </a:lnTo>
                <a:lnTo>
                  <a:pt x="0" y="561646"/>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TextBox 10"/>
          <p:cNvSpPr txBox="1"/>
          <p:nvPr/>
        </p:nvSpPr>
        <p:spPr>
          <a:xfrm>
            <a:off x="9638344" y="6326320"/>
            <a:ext cx="6802762" cy="1166495"/>
          </a:xfrm>
          <a:prstGeom prst="rect">
            <a:avLst/>
          </a:prstGeom>
        </p:spPr>
        <p:txBody>
          <a:bodyPr lIns="0" tIns="0" rIns="0" bIns="0" rtlCol="0" anchor="t">
            <a:spAutoFit/>
          </a:bodyPr>
          <a:lstStyle/>
          <a:p>
            <a:pPr algn="ctr">
              <a:lnSpc>
                <a:spcPts val="2380"/>
              </a:lnSpc>
            </a:pPr>
            <a:r>
              <a:rPr lang="en-US" sz="1700">
                <a:solidFill>
                  <a:srgbClr val="171616"/>
                </a:solidFill>
                <a:latin typeface="SF Pro Display 2"/>
              </a:rPr>
              <a:t>This presentation is protected by US and International copyright laws.</a:t>
            </a:r>
          </a:p>
          <a:p>
            <a:pPr algn="ctr">
              <a:lnSpc>
                <a:spcPts val="2380"/>
              </a:lnSpc>
            </a:pPr>
            <a:endParaRPr lang="en-US" sz="1700">
              <a:solidFill>
                <a:srgbClr val="171616"/>
              </a:solidFill>
              <a:latin typeface="SF Pro Display 2"/>
            </a:endParaRPr>
          </a:p>
          <a:p>
            <a:pPr algn="ctr">
              <a:lnSpc>
                <a:spcPts val="2380"/>
              </a:lnSpc>
              <a:spcBef>
                <a:spcPct val="0"/>
              </a:spcBef>
            </a:pPr>
            <a:r>
              <a:rPr lang="en-US" sz="1700">
                <a:solidFill>
                  <a:srgbClr val="171616"/>
                </a:solidFill>
                <a:latin typeface="SF Pro Display 2"/>
              </a:rPr>
              <a:t>Reproduction, distribution, display, and use of the presentation without permission of the speaker is prohibited.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Reducing Carbon Emission Using Aluminum .mp4">
            <a:hlinkClick r:id="" action="ppaction://media"/>
            <a:extLst>
              <a:ext uri="{FF2B5EF4-FFF2-40B4-BE49-F238E27FC236}">
                <a16:creationId xmlns:a16="http://schemas.microsoft.com/office/drawing/2014/main" id="{27E783BD-FF06-7D3D-5C65-126EE10624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 y="-2"/>
            <a:ext cx="18288002" cy="10287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8691535" y="0"/>
            <a:ext cx="9596465" cy="10287000"/>
            <a:chOff x="0" y="0"/>
            <a:chExt cx="12795286" cy="13716000"/>
          </a:xfrm>
        </p:grpSpPr>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12795286" cy="13716000"/>
            </a:xfrm>
            <a:prstGeom prst="rect">
              <a:avLst/>
            </a:prstGeom>
          </p:spPr>
        </p:pic>
      </p:grpSp>
      <p:grpSp>
        <p:nvGrpSpPr>
          <p:cNvPr id="6" name="Group 6"/>
          <p:cNvGrpSpPr/>
          <p:nvPr/>
        </p:nvGrpSpPr>
        <p:grpSpPr>
          <a:xfrm>
            <a:off x="17898006" y="8232317"/>
            <a:ext cx="399519" cy="1025983"/>
            <a:chOff x="0" y="0"/>
            <a:chExt cx="1280047" cy="3287216"/>
          </a:xfrm>
        </p:grpSpPr>
        <p:sp>
          <p:nvSpPr>
            <p:cNvPr id="7" name="Freeform 7"/>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
        <p:nvSpPr>
          <p:cNvPr id="8" name="TextBox 8"/>
          <p:cNvSpPr txBox="1"/>
          <p:nvPr/>
        </p:nvSpPr>
        <p:spPr>
          <a:xfrm>
            <a:off x="1028700" y="1344295"/>
            <a:ext cx="7467959" cy="2879725"/>
          </a:xfrm>
          <a:prstGeom prst="rect">
            <a:avLst/>
          </a:prstGeom>
        </p:spPr>
        <p:txBody>
          <a:bodyPr lIns="0" tIns="0" rIns="0" bIns="0" rtlCol="0" anchor="t">
            <a:spAutoFit/>
          </a:bodyPr>
          <a:lstStyle/>
          <a:p>
            <a:pPr>
              <a:lnSpc>
                <a:spcPts val="7699"/>
              </a:lnSpc>
              <a:spcBef>
                <a:spcPct val="0"/>
              </a:spcBef>
            </a:pPr>
            <a:r>
              <a:rPr lang="en-US" sz="5499">
                <a:solidFill>
                  <a:srgbClr val="000000"/>
                </a:solidFill>
                <a:latin typeface="SF Pro Display 1"/>
              </a:rPr>
              <a:t>PREMIUM ALUMINUM ARCHITECTURAL PRODUCTS</a:t>
            </a:r>
          </a:p>
        </p:txBody>
      </p:sp>
      <p:sp>
        <p:nvSpPr>
          <p:cNvPr id="9" name="TextBox 9"/>
          <p:cNvSpPr txBox="1"/>
          <p:nvPr/>
        </p:nvSpPr>
        <p:spPr>
          <a:xfrm>
            <a:off x="1075517" y="4719205"/>
            <a:ext cx="6825133" cy="4284827"/>
          </a:xfrm>
          <a:prstGeom prst="rect">
            <a:avLst/>
          </a:prstGeom>
        </p:spPr>
        <p:txBody>
          <a:bodyPr lIns="0" tIns="0" rIns="0" bIns="0" rtlCol="0" anchor="t">
            <a:spAutoFit/>
          </a:bodyPr>
          <a:lstStyle/>
          <a:p>
            <a:pPr>
              <a:lnSpc>
                <a:spcPts val="2380"/>
              </a:lnSpc>
            </a:pPr>
            <a:r>
              <a:rPr lang="en-US" sz="1700" dirty="0">
                <a:solidFill>
                  <a:srgbClr val="171616"/>
                </a:solidFill>
                <a:latin typeface="SF Pro Display 2"/>
              </a:rPr>
              <a:t>Guarantees years of worry-free solutions without the need for repair or periodic maintenance</a:t>
            </a:r>
          </a:p>
          <a:p>
            <a:pPr>
              <a:lnSpc>
                <a:spcPts val="2380"/>
              </a:lnSpc>
            </a:pPr>
            <a:endParaRPr lang="en-US" sz="1700" dirty="0">
              <a:solidFill>
                <a:srgbClr val="171616"/>
              </a:solidFill>
              <a:latin typeface="SF Pro Display 2"/>
            </a:endParaRPr>
          </a:p>
          <a:p>
            <a:pPr>
              <a:lnSpc>
                <a:spcPts val="2380"/>
              </a:lnSpc>
            </a:pPr>
            <a:r>
              <a:rPr lang="en-US" sz="1700" dirty="0">
                <a:solidFill>
                  <a:srgbClr val="171616"/>
                </a:solidFill>
                <a:latin typeface="SF Pro Display 2"/>
              </a:rPr>
              <a:t>Critical to the ongoing shift towards sustainable construction as it does not emit harmful gases, and it is non-toxic, making it safe for interior and exterior use</a:t>
            </a:r>
          </a:p>
          <a:p>
            <a:pPr>
              <a:lnSpc>
                <a:spcPts val="2380"/>
              </a:lnSpc>
            </a:pPr>
            <a:endParaRPr lang="en-US" sz="1700" dirty="0">
              <a:solidFill>
                <a:srgbClr val="171616"/>
              </a:solidFill>
              <a:latin typeface="SF Pro Display 2"/>
            </a:endParaRPr>
          </a:p>
          <a:p>
            <a:pPr>
              <a:lnSpc>
                <a:spcPts val="2380"/>
              </a:lnSpc>
            </a:pPr>
            <a:r>
              <a:rPr lang="en-US" sz="1700" dirty="0">
                <a:solidFill>
                  <a:srgbClr val="171616"/>
                </a:solidFill>
                <a:latin typeface="SF Pro Display 2"/>
              </a:rPr>
              <a:t>100% recyclable</a:t>
            </a:r>
          </a:p>
          <a:p>
            <a:pPr>
              <a:lnSpc>
                <a:spcPts val="2380"/>
              </a:lnSpc>
            </a:pPr>
            <a:endParaRPr lang="en-US" sz="1700" dirty="0">
              <a:solidFill>
                <a:srgbClr val="171616"/>
              </a:solidFill>
              <a:latin typeface="SF Pro Display 2"/>
            </a:endParaRPr>
          </a:p>
          <a:p>
            <a:pPr>
              <a:lnSpc>
                <a:spcPts val="2380"/>
              </a:lnSpc>
            </a:pPr>
            <a:r>
              <a:rPr lang="en-US" sz="1700" dirty="0">
                <a:solidFill>
                  <a:srgbClr val="171616"/>
                </a:solidFill>
                <a:latin typeface="SF Pro Display 2"/>
              </a:rPr>
              <a:t>Available in a wide range of solid colors, and woodgrain finishes</a:t>
            </a:r>
          </a:p>
          <a:p>
            <a:pPr>
              <a:lnSpc>
                <a:spcPts val="2380"/>
              </a:lnSpc>
            </a:pPr>
            <a:endParaRPr lang="en-US" sz="1700" dirty="0">
              <a:solidFill>
                <a:srgbClr val="171616"/>
              </a:solidFill>
              <a:latin typeface="SF Pro Display 2"/>
            </a:endParaRPr>
          </a:p>
          <a:p>
            <a:pPr>
              <a:lnSpc>
                <a:spcPts val="2380"/>
              </a:lnSpc>
            </a:pPr>
            <a:r>
              <a:rPr lang="en-US" sz="1700" dirty="0">
                <a:solidFill>
                  <a:srgbClr val="171616"/>
                </a:solidFill>
                <a:latin typeface="SF Pro Display 2"/>
              </a:rPr>
              <a:t>Designed to follow the trends contributing to curb appeal</a:t>
            </a:r>
          </a:p>
          <a:p>
            <a:pPr>
              <a:lnSpc>
                <a:spcPts val="2380"/>
              </a:lnSpc>
            </a:pPr>
            <a:endParaRPr lang="en-US" sz="1700" dirty="0">
              <a:solidFill>
                <a:srgbClr val="171616"/>
              </a:solidFill>
              <a:latin typeface="SF Pro Display 2"/>
            </a:endParaRPr>
          </a:p>
          <a:p>
            <a:pPr>
              <a:lnSpc>
                <a:spcPts val="2380"/>
              </a:lnSpc>
              <a:spcBef>
                <a:spcPct val="0"/>
              </a:spcBef>
            </a:pPr>
            <a:r>
              <a:rPr lang="en-US" sz="1700" dirty="0">
                <a:solidFill>
                  <a:srgbClr val="171616"/>
                </a:solidFill>
                <a:latin typeface="SF Pro Display 2"/>
              </a:rPr>
              <a:t>Non-combustible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17898006" y="8232317"/>
            <a:ext cx="399519" cy="1025983"/>
            <a:chOff x="0" y="0"/>
            <a:chExt cx="1280047" cy="3287216"/>
          </a:xfrm>
        </p:grpSpPr>
        <p:sp>
          <p:nvSpPr>
            <p:cNvPr id="4" name="Freeform 4"/>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
        <p:nvSpPr>
          <p:cNvPr id="5" name="TextBox 5"/>
          <p:cNvSpPr txBox="1"/>
          <p:nvPr/>
        </p:nvSpPr>
        <p:spPr>
          <a:xfrm>
            <a:off x="6290439" y="1371857"/>
            <a:ext cx="14233283" cy="936625"/>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SF Pro Display 1"/>
              </a:rPr>
              <a:t>RECYCLING CENTERS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7898006" y="8232317"/>
            <a:ext cx="399519" cy="1025983"/>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grpSp>
        <p:nvGrpSpPr>
          <p:cNvPr id="6" name="Group 6"/>
          <p:cNvGrpSpPr/>
          <p:nvPr/>
        </p:nvGrpSpPr>
        <p:grpSpPr>
          <a:xfrm>
            <a:off x="0" y="0"/>
            <a:ext cx="9596465" cy="10287000"/>
            <a:chOff x="0" y="0"/>
            <a:chExt cx="12795286" cy="13716000"/>
          </a:xfrm>
        </p:grpSpPr>
        <p:pic>
          <p:nvPicPr>
            <p:cNvPr id="7"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12795286" cy="13716000"/>
            </a:xfrm>
            <a:prstGeom prst="rect">
              <a:avLst/>
            </a:prstGeom>
          </p:spPr>
        </p:pic>
      </p:grpSp>
      <p:sp>
        <p:nvSpPr>
          <p:cNvPr id="8" name="TextBox 8"/>
          <p:cNvSpPr txBox="1"/>
          <p:nvPr/>
        </p:nvSpPr>
        <p:spPr>
          <a:xfrm>
            <a:off x="10250551" y="1674358"/>
            <a:ext cx="7467959" cy="1908175"/>
          </a:xfrm>
          <a:prstGeom prst="rect">
            <a:avLst/>
          </a:prstGeom>
        </p:spPr>
        <p:txBody>
          <a:bodyPr lIns="0" tIns="0" rIns="0" bIns="0" rtlCol="0" anchor="t">
            <a:spAutoFit/>
          </a:bodyPr>
          <a:lstStyle/>
          <a:p>
            <a:pPr>
              <a:lnSpc>
                <a:spcPts val="7699"/>
              </a:lnSpc>
              <a:spcBef>
                <a:spcPct val="0"/>
              </a:spcBef>
            </a:pPr>
            <a:r>
              <a:rPr lang="en-US" sz="5499">
                <a:solidFill>
                  <a:srgbClr val="000000"/>
                </a:solidFill>
                <a:latin typeface="SF Pro Display 1"/>
              </a:rPr>
              <a:t>TYPES OF RECYCLING CENTERS</a:t>
            </a:r>
          </a:p>
        </p:txBody>
      </p:sp>
      <p:sp>
        <p:nvSpPr>
          <p:cNvPr id="9" name="TextBox 9"/>
          <p:cNvSpPr txBox="1"/>
          <p:nvPr/>
        </p:nvSpPr>
        <p:spPr>
          <a:xfrm>
            <a:off x="10250551" y="3940010"/>
            <a:ext cx="6825133" cy="4567858"/>
          </a:xfrm>
          <a:prstGeom prst="rect">
            <a:avLst/>
          </a:prstGeom>
        </p:spPr>
        <p:txBody>
          <a:bodyPr lIns="0" tIns="0" rIns="0" bIns="0" rtlCol="0" anchor="t">
            <a:spAutoFit/>
          </a:bodyPr>
          <a:lstStyle/>
          <a:p>
            <a:pPr marL="431799" lvl="1" indent="-215899">
              <a:lnSpc>
                <a:spcPts val="2799"/>
              </a:lnSpc>
              <a:buFont typeface="Arial"/>
              <a:buChar char="•"/>
            </a:pPr>
            <a:r>
              <a:rPr lang="en-US" sz="1999">
                <a:solidFill>
                  <a:srgbClr val="171616"/>
                </a:solidFill>
                <a:latin typeface="SF Pro Display 2"/>
              </a:rPr>
              <a:t>Single-stream</a:t>
            </a:r>
          </a:p>
          <a:p>
            <a:pPr>
              <a:lnSpc>
                <a:spcPts val="2799"/>
              </a:lnSpc>
            </a:pPr>
            <a:endParaRPr lang="en-US" sz="1999">
              <a:solidFill>
                <a:srgbClr val="171616"/>
              </a:solidFill>
              <a:latin typeface="SF Pro Display 2"/>
            </a:endParaRPr>
          </a:p>
          <a:p>
            <a:pPr marL="431799" lvl="1" indent="-215899">
              <a:lnSpc>
                <a:spcPts val="2799"/>
              </a:lnSpc>
              <a:buFont typeface="Arial"/>
              <a:buChar char="•"/>
            </a:pPr>
            <a:r>
              <a:rPr lang="en-US" sz="1999">
                <a:solidFill>
                  <a:srgbClr val="171616"/>
                </a:solidFill>
                <a:latin typeface="SF Pro Display 2"/>
              </a:rPr>
              <a:t>Paper</a:t>
            </a:r>
          </a:p>
          <a:p>
            <a:pPr>
              <a:lnSpc>
                <a:spcPts val="2799"/>
              </a:lnSpc>
            </a:pPr>
            <a:endParaRPr lang="en-US" sz="1999">
              <a:solidFill>
                <a:srgbClr val="171616"/>
              </a:solidFill>
              <a:latin typeface="SF Pro Display 2"/>
            </a:endParaRPr>
          </a:p>
          <a:p>
            <a:pPr marL="431799" lvl="1" indent="-215899">
              <a:lnSpc>
                <a:spcPts val="2799"/>
              </a:lnSpc>
              <a:buFont typeface="Arial"/>
              <a:buChar char="•"/>
            </a:pPr>
            <a:r>
              <a:rPr lang="en-US" sz="1999">
                <a:solidFill>
                  <a:srgbClr val="171616"/>
                </a:solidFill>
                <a:latin typeface="SF Pro Display 2"/>
              </a:rPr>
              <a:t>Plastic</a:t>
            </a:r>
          </a:p>
          <a:p>
            <a:pPr>
              <a:lnSpc>
                <a:spcPts val="2799"/>
              </a:lnSpc>
            </a:pPr>
            <a:endParaRPr lang="en-US" sz="1999">
              <a:solidFill>
                <a:srgbClr val="171616"/>
              </a:solidFill>
              <a:latin typeface="SF Pro Display 2"/>
            </a:endParaRPr>
          </a:p>
          <a:p>
            <a:pPr marL="431799" lvl="1" indent="-215899">
              <a:lnSpc>
                <a:spcPts val="2799"/>
              </a:lnSpc>
              <a:buFont typeface="Arial"/>
              <a:buChar char="•"/>
            </a:pPr>
            <a:r>
              <a:rPr lang="en-US" sz="1999">
                <a:solidFill>
                  <a:srgbClr val="171616"/>
                </a:solidFill>
                <a:latin typeface="SF Pro Display 2"/>
              </a:rPr>
              <a:t>Glass</a:t>
            </a:r>
          </a:p>
          <a:p>
            <a:pPr>
              <a:lnSpc>
                <a:spcPts val="2799"/>
              </a:lnSpc>
            </a:pPr>
            <a:endParaRPr lang="en-US" sz="1999">
              <a:solidFill>
                <a:srgbClr val="171616"/>
              </a:solidFill>
              <a:latin typeface="SF Pro Display 2"/>
            </a:endParaRPr>
          </a:p>
          <a:p>
            <a:pPr marL="431799" lvl="1" indent="-215899">
              <a:lnSpc>
                <a:spcPts val="2799"/>
              </a:lnSpc>
              <a:buFont typeface="Arial"/>
              <a:buChar char="•"/>
            </a:pPr>
            <a:r>
              <a:rPr lang="en-US" sz="1999">
                <a:solidFill>
                  <a:srgbClr val="171616"/>
                </a:solidFill>
                <a:latin typeface="SF Pro Display 2"/>
              </a:rPr>
              <a:t>Metal</a:t>
            </a:r>
          </a:p>
          <a:p>
            <a:pPr>
              <a:lnSpc>
                <a:spcPts val="2799"/>
              </a:lnSpc>
            </a:pPr>
            <a:endParaRPr lang="en-US" sz="1999">
              <a:solidFill>
                <a:srgbClr val="171616"/>
              </a:solidFill>
              <a:latin typeface="SF Pro Display 2"/>
            </a:endParaRPr>
          </a:p>
          <a:p>
            <a:pPr marL="431799" lvl="1" indent="-215899">
              <a:lnSpc>
                <a:spcPts val="2799"/>
              </a:lnSpc>
              <a:buFont typeface="Arial"/>
              <a:buChar char="•"/>
            </a:pPr>
            <a:r>
              <a:rPr lang="en-US" sz="1999">
                <a:solidFill>
                  <a:srgbClr val="171616"/>
                </a:solidFill>
                <a:latin typeface="SF Pro Display 2"/>
              </a:rPr>
              <a:t>Electronics </a:t>
            </a:r>
          </a:p>
          <a:p>
            <a:pPr>
              <a:lnSpc>
                <a:spcPts val="2799"/>
              </a:lnSpc>
            </a:pPr>
            <a:endParaRPr lang="en-US" sz="1999">
              <a:solidFill>
                <a:srgbClr val="171616"/>
              </a:solidFill>
              <a:latin typeface="SF Pro Display 2"/>
            </a:endParaRPr>
          </a:p>
          <a:p>
            <a:pPr marL="431799" lvl="1" indent="-215899">
              <a:lnSpc>
                <a:spcPts val="2799"/>
              </a:lnSpc>
              <a:spcBef>
                <a:spcPct val="0"/>
              </a:spcBef>
              <a:buFont typeface="Arial"/>
              <a:buChar char="•"/>
            </a:pPr>
            <a:r>
              <a:rPr lang="en-US" sz="1999">
                <a:solidFill>
                  <a:srgbClr val="171616"/>
                </a:solidFill>
                <a:latin typeface="SF Pro Display 2"/>
              </a:rPr>
              <a:t>Hazardous waste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9525" y="6610897"/>
            <a:ext cx="18297525" cy="3676103"/>
            <a:chOff x="0" y="0"/>
            <a:chExt cx="6674987" cy="1341052"/>
          </a:xfrm>
        </p:grpSpPr>
        <p:sp>
          <p:nvSpPr>
            <p:cNvPr id="5" name="Freeform 5"/>
            <p:cNvSpPr/>
            <p:nvPr/>
          </p:nvSpPr>
          <p:spPr>
            <a:xfrm>
              <a:off x="0" y="0"/>
              <a:ext cx="6674986" cy="1341052"/>
            </a:xfrm>
            <a:custGeom>
              <a:avLst/>
              <a:gdLst/>
              <a:ahLst/>
              <a:cxnLst/>
              <a:rect l="l" t="t" r="r" b="b"/>
              <a:pathLst>
                <a:path w="6674986" h="1341052">
                  <a:moveTo>
                    <a:pt x="0" y="0"/>
                  </a:moveTo>
                  <a:lnTo>
                    <a:pt x="6674986" y="0"/>
                  </a:lnTo>
                  <a:lnTo>
                    <a:pt x="6674986" y="1341052"/>
                  </a:lnTo>
                  <a:lnTo>
                    <a:pt x="0" y="1341052"/>
                  </a:lnTo>
                  <a:close/>
                </a:path>
              </a:pathLst>
            </a:custGeom>
            <a:solidFill>
              <a:srgbClr val="F4F2F2">
                <a:alpha val="74902"/>
              </a:srgbClr>
            </a:solidFill>
          </p:spPr>
          <p:txBody>
            <a:bodyPr/>
            <a:lstStyle/>
            <a:p>
              <a:endParaRPr lang="en-US"/>
            </a:p>
          </p:txBody>
        </p:sp>
      </p:grpSp>
      <p:grpSp>
        <p:nvGrpSpPr>
          <p:cNvPr id="6" name="Group 6"/>
          <p:cNvGrpSpPr/>
          <p:nvPr/>
        </p:nvGrpSpPr>
        <p:grpSpPr>
          <a:xfrm>
            <a:off x="17898006" y="8232317"/>
            <a:ext cx="399519" cy="1025983"/>
            <a:chOff x="0" y="0"/>
            <a:chExt cx="1280047" cy="3287216"/>
          </a:xfrm>
        </p:grpSpPr>
        <p:sp>
          <p:nvSpPr>
            <p:cNvPr id="7" name="Freeform 7"/>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
        <p:nvSpPr>
          <p:cNvPr id="8" name="Freeform 8"/>
          <p:cNvSpPr/>
          <p:nvPr/>
        </p:nvSpPr>
        <p:spPr>
          <a:xfrm>
            <a:off x="2845520" y="7801308"/>
            <a:ext cx="2722160" cy="862017"/>
          </a:xfrm>
          <a:custGeom>
            <a:avLst/>
            <a:gdLst/>
            <a:ahLst/>
            <a:cxnLst/>
            <a:rect l="l" t="t" r="r" b="b"/>
            <a:pathLst>
              <a:path w="2722160" h="862017">
                <a:moveTo>
                  <a:pt x="0" y="0"/>
                </a:moveTo>
                <a:lnTo>
                  <a:pt x="2722160" y="0"/>
                </a:lnTo>
                <a:lnTo>
                  <a:pt x="2722160" y="862018"/>
                </a:lnTo>
                <a:lnTo>
                  <a:pt x="0" y="862018"/>
                </a:lnTo>
                <a:lnTo>
                  <a:pt x="0" y="0"/>
                </a:lnTo>
                <a:close/>
              </a:path>
            </a:pathLst>
          </a:custGeom>
          <a:blipFill>
            <a:blip r:embed="rId6"/>
            <a:stretch>
              <a:fillRect/>
            </a:stretch>
          </a:blipFill>
        </p:spPr>
        <p:txBody>
          <a:bodyPr/>
          <a:lstStyle/>
          <a:p>
            <a:endParaRPr lang="en-US"/>
          </a:p>
        </p:txBody>
      </p:sp>
      <p:sp>
        <p:nvSpPr>
          <p:cNvPr id="9" name="Freeform 9"/>
          <p:cNvSpPr/>
          <p:nvPr/>
        </p:nvSpPr>
        <p:spPr>
          <a:xfrm>
            <a:off x="659588" y="2929420"/>
            <a:ext cx="1332291" cy="1272338"/>
          </a:xfrm>
          <a:custGeom>
            <a:avLst/>
            <a:gdLst/>
            <a:ahLst/>
            <a:cxnLst/>
            <a:rect l="l" t="t" r="r" b="b"/>
            <a:pathLst>
              <a:path w="1332291" h="1272338">
                <a:moveTo>
                  <a:pt x="0" y="0"/>
                </a:moveTo>
                <a:lnTo>
                  <a:pt x="1332291" y="0"/>
                </a:lnTo>
                <a:lnTo>
                  <a:pt x="1332291" y="1272338"/>
                </a:lnTo>
                <a:lnTo>
                  <a:pt x="0" y="12723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a:off x="3045317" y="2929420"/>
            <a:ext cx="1411084" cy="1411084"/>
          </a:xfrm>
          <a:custGeom>
            <a:avLst/>
            <a:gdLst/>
            <a:ahLst/>
            <a:cxnLst/>
            <a:rect l="l" t="t" r="r" b="b"/>
            <a:pathLst>
              <a:path w="1411084" h="1411084">
                <a:moveTo>
                  <a:pt x="0" y="0"/>
                </a:moveTo>
                <a:lnTo>
                  <a:pt x="1411085" y="0"/>
                </a:lnTo>
                <a:lnTo>
                  <a:pt x="1411085" y="1411085"/>
                </a:lnTo>
                <a:lnTo>
                  <a:pt x="0" y="1411085"/>
                </a:lnTo>
                <a:lnTo>
                  <a:pt x="0" y="0"/>
                </a:lnTo>
                <a:close/>
              </a:path>
            </a:pathLst>
          </a:custGeom>
          <a: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rot="-3133339">
            <a:off x="5652557" y="3423381"/>
            <a:ext cx="1503172" cy="516715"/>
          </a:xfrm>
          <a:custGeom>
            <a:avLst/>
            <a:gdLst/>
            <a:ahLst/>
            <a:cxnLst/>
            <a:rect l="l" t="t" r="r" b="b"/>
            <a:pathLst>
              <a:path w="1503172" h="516715">
                <a:moveTo>
                  <a:pt x="0" y="0"/>
                </a:moveTo>
                <a:lnTo>
                  <a:pt x="1503172" y="0"/>
                </a:lnTo>
                <a:lnTo>
                  <a:pt x="1503172" y="516716"/>
                </a:lnTo>
                <a:lnTo>
                  <a:pt x="0" y="516716"/>
                </a:lnTo>
                <a:lnTo>
                  <a:pt x="0" y="0"/>
                </a:lnTo>
                <a:close/>
              </a:path>
            </a:pathLst>
          </a:custGeom>
          <a: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8126043" y="3408411"/>
            <a:ext cx="1274453" cy="793347"/>
          </a:xfrm>
          <a:custGeom>
            <a:avLst/>
            <a:gdLst/>
            <a:ahLst/>
            <a:cxnLst/>
            <a:rect l="l" t="t" r="r" b="b"/>
            <a:pathLst>
              <a:path w="1274453" h="793347">
                <a:moveTo>
                  <a:pt x="0" y="0"/>
                </a:moveTo>
                <a:lnTo>
                  <a:pt x="1274453" y="0"/>
                </a:lnTo>
                <a:lnTo>
                  <a:pt x="1274453" y="793347"/>
                </a:lnTo>
                <a:lnTo>
                  <a:pt x="0" y="793347"/>
                </a:lnTo>
                <a:lnTo>
                  <a:pt x="0" y="0"/>
                </a:lnTo>
                <a:close/>
              </a:path>
            </a:pathLst>
          </a:custGeom>
          <a: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a:off x="10977338" y="3220181"/>
            <a:ext cx="850046" cy="1120324"/>
          </a:xfrm>
          <a:custGeom>
            <a:avLst/>
            <a:gdLst/>
            <a:ahLst/>
            <a:cxnLst/>
            <a:rect l="l" t="t" r="r" b="b"/>
            <a:pathLst>
              <a:path w="850046" h="1120324">
                <a:moveTo>
                  <a:pt x="0" y="0"/>
                </a:moveTo>
                <a:lnTo>
                  <a:pt x="850045" y="0"/>
                </a:lnTo>
                <a:lnTo>
                  <a:pt x="850045" y="1120324"/>
                </a:lnTo>
                <a:lnTo>
                  <a:pt x="0" y="1120324"/>
                </a:lnTo>
                <a:lnTo>
                  <a:pt x="0" y="0"/>
                </a:lnTo>
                <a:close/>
              </a:path>
            </a:pathLst>
          </a:custGeom>
          <a: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a:blipFill>
        </p:spPr>
        <p:txBody>
          <a:bodyPr/>
          <a:lstStyle/>
          <a:p>
            <a:endParaRPr lang="en-US"/>
          </a:p>
        </p:txBody>
      </p:sp>
      <p:sp>
        <p:nvSpPr>
          <p:cNvPr id="14" name="Freeform 14"/>
          <p:cNvSpPr/>
          <p:nvPr/>
        </p:nvSpPr>
        <p:spPr>
          <a:xfrm>
            <a:off x="13432192" y="3135383"/>
            <a:ext cx="1289920" cy="1289920"/>
          </a:xfrm>
          <a:custGeom>
            <a:avLst/>
            <a:gdLst/>
            <a:ahLst/>
            <a:cxnLst/>
            <a:rect l="l" t="t" r="r" b="b"/>
            <a:pathLst>
              <a:path w="1289920" h="1289920">
                <a:moveTo>
                  <a:pt x="0" y="0"/>
                </a:moveTo>
                <a:lnTo>
                  <a:pt x="1289921" y="0"/>
                </a:lnTo>
                <a:lnTo>
                  <a:pt x="1289921" y="1289920"/>
                </a:lnTo>
                <a:lnTo>
                  <a:pt x="0" y="1289920"/>
                </a:lnTo>
                <a:lnTo>
                  <a:pt x="0" y="0"/>
                </a:lnTo>
                <a:close/>
              </a:path>
            </a:pathLst>
          </a:custGeom>
          <a: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a:off x="16179077" y="3232217"/>
            <a:ext cx="1145734" cy="1145734"/>
          </a:xfrm>
          <a:custGeom>
            <a:avLst/>
            <a:gdLst/>
            <a:ahLst/>
            <a:cxnLst/>
            <a:rect l="l" t="t" r="r" b="b"/>
            <a:pathLst>
              <a:path w="1145734" h="1145734">
                <a:moveTo>
                  <a:pt x="0" y="0"/>
                </a:moveTo>
                <a:lnTo>
                  <a:pt x="1145735" y="0"/>
                </a:lnTo>
                <a:lnTo>
                  <a:pt x="1145735" y="1145735"/>
                </a:lnTo>
                <a:lnTo>
                  <a:pt x="0" y="114573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TextBox 16"/>
          <p:cNvSpPr txBox="1"/>
          <p:nvPr/>
        </p:nvSpPr>
        <p:spPr>
          <a:xfrm>
            <a:off x="2143203" y="792040"/>
            <a:ext cx="14001594" cy="1908175"/>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SF Pro Display 1"/>
              </a:rPr>
              <a:t>ALUMINUM: A SUSTAINABLE BUILDING MATERIAL</a:t>
            </a:r>
          </a:p>
        </p:txBody>
      </p:sp>
      <p:sp>
        <p:nvSpPr>
          <p:cNvPr id="17" name="TextBox 17"/>
          <p:cNvSpPr txBox="1"/>
          <p:nvPr/>
        </p:nvSpPr>
        <p:spPr>
          <a:xfrm>
            <a:off x="5904781" y="7113226"/>
            <a:ext cx="9528173" cy="2642870"/>
          </a:xfrm>
          <a:prstGeom prst="rect">
            <a:avLst/>
          </a:prstGeom>
        </p:spPr>
        <p:txBody>
          <a:bodyPr lIns="0" tIns="0" rIns="0" bIns="0" rtlCol="0" anchor="t">
            <a:spAutoFit/>
          </a:bodyPr>
          <a:lstStyle/>
          <a:p>
            <a:pPr>
              <a:lnSpc>
                <a:spcPts val="2380"/>
              </a:lnSpc>
            </a:pPr>
            <a:r>
              <a:rPr lang="en-US" sz="1700">
                <a:solidFill>
                  <a:srgbClr val="171616"/>
                </a:solidFill>
                <a:latin typeface="SF Pro Display 1"/>
              </a:rPr>
              <a:t>Since 1991, the energy required for producing primary aluminum has been cut by over 25%, and Greenhouse Gas Emissions by nearly 50% as a result of:</a:t>
            </a:r>
          </a:p>
          <a:p>
            <a:pPr>
              <a:lnSpc>
                <a:spcPts val="2380"/>
              </a:lnSpc>
            </a:pPr>
            <a:endParaRPr lang="en-US" sz="1700">
              <a:solidFill>
                <a:srgbClr val="171616"/>
              </a:solidFill>
              <a:latin typeface="SF Pro Display 1"/>
            </a:endParaRPr>
          </a:p>
          <a:p>
            <a:pPr marL="367031" lvl="1" indent="-183515">
              <a:lnSpc>
                <a:spcPts val="2380"/>
              </a:lnSpc>
              <a:buFont typeface="Arial"/>
              <a:buChar char="•"/>
            </a:pPr>
            <a:r>
              <a:rPr lang="en-US" sz="1700">
                <a:solidFill>
                  <a:srgbClr val="171616"/>
                </a:solidFill>
                <a:latin typeface="SF Pro Display 1"/>
              </a:rPr>
              <a:t>Technological progress in which computerized process controls have enabled less electric power consumption during the electrolysis process</a:t>
            </a:r>
          </a:p>
          <a:p>
            <a:pPr marL="367031" lvl="1" indent="-183515">
              <a:lnSpc>
                <a:spcPts val="2380"/>
              </a:lnSpc>
              <a:buFont typeface="Arial"/>
              <a:buChar char="•"/>
            </a:pPr>
            <a:r>
              <a:rPr lang="en-US" sz="1700">
                <a:solidFill>
                  <a:srgbClr val="171616"/>
                </a:solidFill>
                <a:latin typeface="SF Pro Display 1"/>
              </a:rPr>
              <a:t>Renewable energy</a:t>
            </a:r>
          </a:p>
          <a:p>
            <a:pPr marL="367031" lvl="1" indent="-183515">
              <a:lnSpc>
                <a:spcPts val="2380"/>
              </a:lnSpc>
              <a:buFont typeface="Arial"/>
              <a:buChar char="•"/>
            </a:pPr>
            <a:r>
              <a:rPr lang="en-US" sz="1700">
                <a:solidFill>
                  <a:srgbClr val="171616"/>
                </a:solidFill>
                <a:latin typeface="SF Pro Display 1"/>
              </a:rPr>
              <a:t>Gradual phase out of old Soderberg smelting technology</a:t>
            </a:r>
          </a:p>
          <a:p>
            <a:pPr marL="367031" lvl="1" indent="-183515">
              <a:lnSpc>
                <a:spcPts val="2380"/>
              </a:lnSpc>
              <a:buFont typeface="Arial"/>
              <a:buChar char="•"/>
            </a:pPr>
            <a:r>
              <a:rPr lang="en-US" sz="1700">
                <a:solidFill>
                  <a:srgbClr val="171616"/>
                </a:solidFill>
                <a:latin typeface="SF Pro Display 1"/>
              </a:rPr>
              <a:t>Increased use of recycled aluminum </a:t>
            </a:r>
          </a:p>
          <a:p>
            <a:pPr>
              <a:lnSpc>
                <a:spcPts val="2380"/>
              </a:lnSpc>
              <a:spcBef>
                <a:spcPct val="0"/>
              </a:spcBef>
            </a:pPr>
            <a:endParaRPr lang="en-US" sz="1700">
              <a:solidFill>
                <a:srgbClr val="171616"/>
              </a:solidFill>
              <a:latin typeface="SF Pro Display 1"/>
            </a:endParaRPr>
          </a:p>
        </p:txBody>
      </p:sp>
      <p:sp>
        <p:nvSpPr>
          <p:cNvPr id="18" name="TextBox 18"/>
          <p:cNvSpPr txBox="1"/>
          <p:nvPr/>
        </p:nvSpPr>
        <p:spPr>
          <a:xfrm>
            <a:off x="355822" y="4546531"/>
            <a:ext cx="1939822" cy="1828800"/>
          </a:xfrm>
          <a:prstGeom prst="rect">
            <a:avLst/>
          </a:prstGeom>
        </p:spPr>
        <p:txBody>
          <a:bodyPr lIns="0" tIns="0" rIns="0" bIns="0" rtlCol="0" anchor="t">
            <a:spAutoFit/>
          </a:bodyPr>
          <a:lstStyle/>
          <a:p>
            <a:pPr algn="ctr">
              <a:lnSpc>
                <a:spcPts val="2379"/>
              </a:lnSpc>
            </a:pPr>
            <a:r>
              <a:rPr lang="en-US" sz="1699">
                <a:solidFill>
                  <a:srgbClr val="000000"/>
                </a:solidFill>
                <a:latin typeface="SF Pro Display 1"/>
              </a:rPr>
              <a:t>Abundant</a:t>
            </a:r>
          </a:p>
          <a:p>
            <a:pPr algn="ctr">
              <a:lnSpc>
                <a:spcPts val="1399"/>
              </a:lnSpc>
            </a:pPr>
            <a:endParaRPr lang="en-US" sz="1699">
              <a:solidFill>
                <a:srgbClr val="000000"/>
              </a:solidFill>
              <a:latin typeface="SF Pro Display 1"/>
            </a:endParaRPr>
          </a:p>
          <a:p>
            <a:pPr algn="ctr">
              <a:lnSpc>
                <a:spcPts val="1819"/>
              </a:lnSpc>
            </a:pPr>
            <a:r>
              <a:rPr lang="en-US" sz="1299">
                <a:solidFill>
                  <a:srgbClr val="000000"/>
                </a:solidFill>
                <a:latin typeface="SF Pro Display 2"/>
              </a:rPr>
              <a:t>Third most abundant element after oxygen and silicon and the most abundant metal on earth. Aluminum makes up about 8% of the earth's crust.</a:t>
            </a:r>
          </a:p>
        </p:txBody>
      </p:sp>
      <p:sp>
        <p:nvSpPr>
          <p:cNvPr id="19" name="TextBox 19"/>
          <p:cNvSpPr txBox="1"/>
          <p:nvPr/>
        </p:nvSpPr>
        <p:spPr>
          <a:xfrm>
            <a:off x="2752844" y="4546531"/>
            <a:ext cx="1954753" cy="1393330"/>
          </a:xfrm>
          <a:prstGeom prst="rect">
            <a:avLst/>
          </a:prstGeom>
        </p:spPr>
        <p:txBody>
          <a:bodyPr lIns="0" tIns="0" rIns="0" bIns="0" rtlCol="0" anchor="t">
            <a:spAutoFit/>
          </a:bodyPr>
          <a:lstStyle/>
          <a:p>
            <a:pPr algn="ctr">
              <a:lnSpc>
                <a:spcPts val="2379"/>
              </a:lnSpc>
            </a:pPr>
            <a:r>
              <a:rPr lang="en-US" sz="1699" dirty="0">
                <a:solidFill>
                  <a:srgbClr val="000000"/>
                </a:solidFill>
                <a:latin typeface="SF Pro Display 1"/>
              </a:rPr>
              <a:t>Non-Combustible</a:t>
            </a:r>
          </a:p>
          <a:p>
            <a:pPr algn="ctr">
              <a:lnSpc>
                <a:spcPts val="1399"/>
              </a:lnSpc>
            </a:pPr>
            <a:endParaRPr lang="en-US" sz="1699" dirty="0">
              <a:solidFill>
                <a:srgbClr val="000000"/>
              </a:solidFill>
              <a:latin typeface="SF Pro Display 1"/>
            </a:endParaRPr>
          </a:p>
          <a:p>
            <a:pPr algn="ctr">
              <a:lnSpc>
                <a:spcPts val="1819"/>
              </a:lnSpc>
            </a:pPr>
            <a:r>
              <a:rPr lang="en-US" sz="1299" dirty="0">
                <a:solidFill>
                  <a:srgbClr val="000000"/>
                </a:solidFill>
                <a:latin typeface="SF Pro Display 2"/>
              </a:rPr>
              <a:t>Aluminum is a non-magnetic, non-sparking, and non-combustible metal.</a:t>
            </a:r>
          </a:p>
        </p:txBody>
      </p:sp>
      <p:sp>
        <p:nvSpPr>
          <p:cNvPr id="20" name="TextBox 20"/>
          <p:cNvSpPr txBox="1"/>
          <p:nvPr/>
        </p:nvSpPr>
        <p:spPr>
          <a:xfrm>
            <a:off x="5283920" y="4546531"/>
            <a:ext cx="1954753" cy="1828800"/>
          </a:xfrm>
          <a:prstGeom prst="rect">
            <a:avLst/>
          </a:prstGeom>
        </p:spPr>
        <p:txBody>
          <a:bodyPr lIns="0" tIns="0" rIns="0" bIns="0" rtlCol="0" anchor="t">
            <a:spAutoFit/>
          </a:bodyPr>
          <a:lstStyle/>
          <a:p>
            <a:pPr algn="ctr">
              <a:lnSpc>
                <a:spcPts val="2379"/>
              </a:lnSpc>
            </a:pPr>
            <a:r>
              <a:rPr lang="en-US" sz="1699">
                <a:solidFill>
                  <a:srgbClr val="000000"/>
                </a:solidFill>
                <a:latin typeface="SF Pro Display 1"/>
              </a:rPr>
              <a:t>Light-Weight</a:t>
            </a:r>
          </a:p>
          <a:p>
            <a:pPr algn="ctr">
              <a:lnSpc>
                <a:spcPts val="1399"/>
              </a:lnSpc>
            </a:pPr>
            <a:endParaRPr lang="en-US" sz="1699">
              <a:solidFill>
                <a:srgbClr val="000000"/>
              </a:solidFill>
              <a:latin typeface="SF Pro Display 1"/>
            </a:endParaRPr>
          </a:p>
          <a:p>
            <a:pPr algn="ctr">
              <a:lnSpc>
                <a:spcPts val="1819"/>
              </a:lnSpc>
            </a:pPr>
            <a:r>
              <a:rPr lang="en-US" sz="1299">
                <a:solidFill>
                  <a:srgbClr val="000000"/>
                </a:solidFill>
                <a:latin typeface="SF Pro Display 2"/>
              </a:rPr>
              <a:t>Aluminum is extremely lightweight, weighing only a 1/3 of steel and reduces the need for excessive structural requirements on buildings. </a:t>
            </a:r>
          </a:p>
        </p:txBody>
      </p:sp>
      <p:sp>
        <p:nvSpPr>
          <p:cNvPr id="21" name="TextBox 21"/>
          <p:cNvSpPr txBox="1"/>
          <p:nvPr/>
        </p:nvSpPr>
        <p:spPr>
          <a:xfrm>
            <a:off x="7819699" y="4546531"/>
            <a:ext cx="1954753" cy="1371600"/>
          </a:xfrm>
          <a:prstGeom prst="rect">
            <a:avLst/>
          </a:prstGeom>
        </p:spPr>
        <p:txBody>
          <a:bodyPr lIns="0" tIns="0" rIns="0" bIns="0" rtlCol="0" anchor="t">
            <a:spAutoFit/>
          </a:bodyPr>
          <a:lstStyle/>
          <a:p>
            <a:pPr algn="ctr">
              <a:lnSpc>
                <a:spcPts val="2379"/>
              </a:lnSpc>
            </a:pPr>
            <a:r>
              <a:rPr lang="en-US" sz="1699">
                <a:solidFill>
                  <a:srgbClr val="000000"/>
                </a:solidFill>
                <a:latin typeface="SF Pro Display 1"/>
              </a:rPr>
              <a:t>Strong</a:t>
            </a:r>
          </a:p>
          <a:p>
            <a:pPr algn="ctr">
              <a:lnSpc>
                <a:spcPts val="1399"/>
              </a:lnSpc>
            </a:pPr>
            <a:endParaRPr lang="en-US" sz="1699">
              <a:solidFill>
                <a:srgbClr val="000000"/>
              </a:solidFill>
              <a:latin typeface="SF Pro Display 1"/>
            </a:endParaRPr>
          </a:p>
          <a:p>
            <a:pPr algn="ctr">
              <a:lnSpc>
                <a:spcPts val="1819"/>
              </a:lnSpc>
            </a:pPr>
            <a:r>
              <a:rPr lang="en-US" sz="1299">
                <a:solidFill>
                  <a:srgbClr val="000000"/>
                </a:solidFill>
                <a:latin typeface="SF Pro Display 2"/>
              </a:rPr>
              <a:t>It is durable and strong, approximately 34x stronger than vinyl and 43x stronger than wood.</a:t>
            </a:r>
          </a:p>
        </p:txBody>
      </p:sp>
      <p:sp>
        <p:nvSpPr>
          <p:cNvPr id="22" name="TextBox 22"/>
          <p:cNvSpPr txBox="1"/>
          <p:nvPr/>
        </p:nvSpPr>
        <p:spPr>
          <a:xfrm>
            <a:off x="10301416" y="4622020"/>
            <a:ext cx="2201889" cy="1724025"/>
          </a:xfrm>
          <a:prstGeom prst="rect">
            <a:avLst/>
          </a:prstGeom>
        </p:spPr>
        <p:txBody>
          <a:bodyPr lIns="0" tIns="0" rIns="0" bIns="0" rtlCol="0" anchor="t">
            <a:spAutoFit/>
          </a:bodyPr>
          <a:lstStyle/>
          <a:p>
            <a:pPr algn="ctr">
              <a:lnSpc>
                <a:spcPts val="2379"/>
              </a:lnSpc>
            </a:pPr>
            <a:r>
              <a:rPr lang="en-US" sz="1699">
                <a:solidFill>
                  <a:srgbClr val="000000"/>
                </a:solidFill>
                <a:latin typeface="SF Pro Display 1"/>
              </a:rPr>
              <a:t>Corrosion Resistant</a:t>
            </a:r>
          </a:p>
          <a:p>
            <a:pPr algn="ctr">
              <a:lnSpc>
                <a:spcPts val="2379"/>
              </a:lnSpc>
            </a:pPr>
            <a:endParaRPr lang="en-US" sz="1699">
              <a:solidFill>
                <a:srgbClr val="000000"/>
              </a:solidFill>
              <a:latin typeface="SF Pro Display 1"/>
            </a:endParaRPr>
          </a:p>
          <a:p>
            <a:pPr algn="ctr">
              <a:lnSpc>
                <a:spcPts val="1819"/>
              </a:lnSpc>
            </a:pPr>
            <a:r>
              <a:rPr lang="en-US" sz="1299">
                <a:solidFill>
                  <a:srgbClr val="000000"/>
                </a:solidFill>
                <a:latin typeface="SF Pro Display 2"/>
              </a:rPr>
              <a:t>It generates its own protective oxide coating that is corrosion resistant and surface treatment and finishes enhance this property. </a:t>
            </a:r>
          </a:p>
        </p:txBody>
      </p:sp>
      <p:sp>
        <p:nvSpPr>
          <p:cNvPr id="23" name="TextBox 23"/>
          <p:cNvSpPr txBox="1"/>
          <p:nvPr/>
        </p:nvSpPr>
        <p:spPr>
          <a:xfrm>
            <a:off x="13030269" y="4622020"/>
            <a:ext cx="2093767" cy="1266825"/>
          </a:xfrm>
          <a:prstGeom prst="rect">
            <a:avLst/>
          </a:prstGeom>
        </p:spPr>
        <p:txBody>
          <a:bodyPr lIns="0" tIns="0" rIns="0" bIns="0" rtlCol="0" anchor="t">
            <a:spAutoFit/>
          </a:bodyPr>
          <a:lstStyle/>
          <a:p>
            <a:pPr algn="ctr">
              <a:lnSpc>
                <a:spcPts val="2379"/>
              </a:lnSpc>
            </a:pPr>
            <a:r>
              <a:rPr lang="en-US" sz="1699">
                <a:solidFill>
                  <a:srgbClr val="000000"/>
                </a:solidFill>
                <a:latin typeface="SF Pro Display 1"/>
              </a:rPr>
              <a:t>Health Safe</a:t>
            </a:r>
          </a:p>
          <a:p>
            <a:pPr algn="ctr">
              <a:lnSpc>
                <a:spcPts val="2379"/>
              </a:lnSpc>
            </a:pPr>
            <a:endParaRPr lang="en-US" sz="1699">
              <a:solidFill>
                <a:srgbClr val="000000"/>
              </a:solidFill>
              <a:latin typeface="SF Pro Display 1"/>
            </a:endParaRPr>
          </a:p>
          <a:p>
            <a:pPr algn="ctr">
              <a:lnSpc>
                <a:spcPts val="1819"/>
              </a:lnSpc>
            </a:pPr>
            <a:r>
              <a:rPr lang="en-US" sz="1299">
                <a:solidFill>
                  <a:srgbClr val="000000"/>
                </a:solidFill>
                <a:latin typeface="SF Pro Display 2"/>
              </a:rPr>
              <a:t>Aluminum is non-toxic, impermeable, and doesn't release odors. </a:t>
            </a:r>
          </a:p>
        </p:txBody>
      </p:sp>
      <p:sp>
        <p:nvSpPr>
          <p:cNvPr id="24" name="TextBox 24"/>
          <p:cNvSpPr txBox="1"/>
          <p:nvPr/>
        </p:nvSpPr>
        <p:spPr>
          <a:xfrm>
            <a:off x="15460475" y="4618124"/>
            <a:ext cx="2582939" cy="1724025"/>
          </a:xfrm>
          <a:prstGeom prst="rect">
            <a:avLst/>
          </a:prstGeom>
        </p:spPr>
        <p:txBody>
          <a:bodyPr lIns="0" tIns="0" rIns="0" bIns="0" rtlCol="0" anchor="t">
            <a:spAutoFit/>
          </a:bodyPr>
          <a:lstStyle/>
          <a:p>
            <a:pPr algn="ctr">
              <a:lnSpc>
                <a:spcPts val="2379"/>
              </a:lnSpc>
            </a:pPr>
            <a:r>
              <a:rPr lang="en-US" sz="1699">
                <a:solidFill>
                  <a:srgbClr val="000000"/>
                </a:solidFill>
                <a:latin typeface="SF Pro Display 1"/>
              </a:rPr>
              <a:t>Infinitely Recyclable</a:t>
            </a:r>
          </a:p>
          <a:p>
            <a:pPr algn="ctr">
              <a:lnSpc>
                <a:spcPts val="2379"/>
              </a:lnSpc>
            </a:pPr>
            <a:endParaRPr lang="en-US" sz="1699">
              <a:solidFill>
                <a:srgbClr val="000000"/>
              </a:solidFill>
              <a:latin typeface="SF Pro Display 1"/>
            </a:endParaRPr>
          </a:p>
          <a:p>
            <a:pPr algn="ctr">
              <a:lnSpc>
                <a:spcPts val="1819"/>
              </a:lnSpc>
            </a:pPr>
            <a:r>
              <a:rPr lang="en-US" sz="1299">
                <a:solidFill>
                  <a:srgbClr val="000000"/>
                </a:solidFill>
                <a:latin typeface="SF Pro Display 2"/>
              </a:rPr>
              <a:t>100% and infinitely recyclable with no loss of its inherent properties at only 8% of the original energy. Aluminum supports the principals of a Circular Economy.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14:trim end="10148.0272"/>
                </p14:media>
              </p:ext>
            </p:extLst>
          </p:nvPr>
        </p:nvPicPr>
        <p:blipFill>
          <a:blip r:embed="rId5"/>
          <a:srcRect/>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99760" y="6659495"/>
            <a:ext cx="18297525" cy="3676103"/>
            <a:chOff x="0" y="0"/>
            <a:chExt cx="6674987" cy="1341052"/>
          </a:xfrm>
        </p:grpSpPr>
        <p:sp>
          <p:nvSpPr>
            <p:cNvPr id="5" name="Freeform 5"/>
            <p:cNvSpPr/>
            <p:nvPr/>
          </p:nvSpPr>
          <p:spPr>
            <a:xfrm>
              <a:off x="0" y="0"/>
              <a:ext cx="6674986" cy="1341052"/>
            </a:xfrm>
            <a:custGeom>
              <a:avLst/>
              <a:gdLst/>
              <a:ahLst/>
              <a:cxnLst/>
              <a:rect l="l" t="t" r="r" b="b"/>
              <a:pathLst>
                <a:path w="6674986" h="1341052">
                  <a:moveTo>
                    <a:pt x="0" y="0"/>
                  </a:moveTo>
                  <a:lnTo>
                    <a:pt x="6674986" y="0"/>
                  </a:lnTo>
                  <a:lnTo>
                    <a:pt x="6674986" y="1341052"/>
                  </a:lnTo>
                  <a:lnTo>
                    <a:pt x="0" y="1341052"/>
                  </a:lnTo>
                  <a:close/>
                </a:path>
              </a:pathLst>
            </a:custGeom>
            <a:solidFill>
              <a:srgbClr val="F4F2F2">
                <a:alpha val="74902"/>
              </a:srgbClr>
            </a:solidFill>
          </p:spPr>
          <p:txBody>
            <a:bodyPr/>
            <a:lstStyle/>
            <a:p>
              <a:endParaRPr lang="en-US"/>
            </a:p>
          </p:txBody>
        </p:sp>
      </p:grpSp>
      <p:grpSp>
        <p:nvGrpSpPr>
          <p:cNvPr id="6" name="Group 6"/>
          <p:cNvGrpSpPr/>
          <p:nvPr/>
        </p:nvGrpSpPr>
        <p:grpSpPr>
          <a:xfrm>
            <a:off x="17898006" y="8232317"/>
            <a:ext cx="399519" cy="1025983"/>
            <a:chOff x="0" y="0"/>
            <a:chExt cx="1280047" cy="3287216"/>
          </a:xfrm>
        </p:grpSpPr>
        <p:sp>
          <p:nvSpPr>
            <p:cNvPr id="7" name="Freeform 7"/>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
        <p:nvSpPr>
          <p:cNvPr id="8" name="Freeform 8"/>
          <p:cNvSpPr/>
          <p:nvPr/>
        </p:nvSpPr>
        <p:spPr>
          <a:xfrm>
            <a:off x="2973918" y="2852279"/>
            <a:ext cx="6792683" cy="3758618"/>
          </a:xfrm>
          <a:custGeom>
            <a:avLst/>
            <a:gdLst/>
            <a:ahLst/>
            <a:cxnLst/>
            <a:rect l="l" t="t" r="r" b="b"/>
            <a:pathLst>
              <a:path w="6792683" h="3758618">
                <a:moveTo>
                  <a:pt x="0" y="0"/>
                </a:moveTo>
                <a:lnTo>
                  <a:pt x="6792682" y="0"/>
                </a:lnTo>
                <a:lnTo>
                  <a:pt x="6792682" y="3758618"/>
                </a:lnTo>
                <a:lnTo>
                  <a:pt x="0" y="3758618"/>
                </a:lnTo>
                <a:lnTo>
                  <a:pt x="0" y="0"/>
                </a:lnTo>
                <a:close/>
              </a:path>
            </a:pathLst>
          </a:custGeom>
          <a:blipFill>
            <a:blip r:embed="rId6"/>
            <a:stretch>
              <a:fillRect/>
            </a:stretch>
          </a:blipFill>
        </p:spPr>
        <p:txBody>
          <a:bodyPr/>
          <a:lstStyle/>
          <a:p>
            <a:endParaRPr lang="en-US"/>
          </a:p>
        </p:txBody>
      </p:sp>
      <p:sp>
        <p:nvSpPr>
          <p:cNvPr id="9" name="Freeform 9"/>
          <p:cNvSpPr/>
          <p:nvPr/>
        </p:nvSpPr>
        <p:spPr>
          <a:xfrm>
            <a:off x="9766600" y="2852279"/>
            <a:ext cx="4992652" cy="3758618"/>
          </a:xfrm>
          <a:custGeom>
            <a:avLst/>
            <a:gdLst/>
            <a:ahLst/>
            <a:cxnLst/>
            <a:rect l="l" t="t" r="r" b="b"/>
            <a:pathLst>
              <a:path w="4992652" h="3758618">
                <a:moveTo>
                  <a:pt x="0" y="0"/>
                </a:moveTo>
                <a:lnTo>
                  <a:pt x="4992653" y="0"/>
                </a:lnTo>
                <a:lnTo>
                  <a:pt x="4992653" y="3758618"/>
                </a:lnTo>
                <a:lnTo>
                  <a:pt x="0" y="3758618"/>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0" name="Freeform 10"/>
          <p:cNvSpPr/>
          <p:nvPr/>
        </p:nvSpPr>
        <p:spPr>
          <a:xfrm>
            <a:off x="1692150" y="6643114"/>
            <a:ext cx="2236992" cy="1178349"/>
          </a:xfrm>
          <a:custGeom>
            <a:avLst/>
            <a:gdLst/>
            <a:ahLst/>
            <a:cxnLst/>
            <a:rect l="l" t="t" r="r" b="b"/>
            <a:pathLst>
              <a:path w="2236992" h="1178349">
                <a:moveTo>
                  <a:pt x="0" y="0"/>
                </a:moveTo>
                <a:lnTo>
                  <a:pt x="2236992" y="0"/>
                </a:lnTo>
                <a:lnTo>
                  <a:pt x="2236992" y="1178349"/>
                </a:lnTo>
                <a:lnTo>
                  <a:pt x="0" y="1178349"/>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1" name="TextBox 11"/>
          <p:cNvSpPr txBox="1"/>
          <p:nvPr/>
        </p:nvSpPr>
        <p:spPr>
          <a:xfrm>
            <a:off x="2810646" y="801565"/>
            <a:ext cx="12666708" cy="1581150"/>
          </a:xfrm>
          <a:prstGeom prst="rect">
            <a:avLst/>
          </a:prstGeom>
        </p:spPr>
        <p:txBody>
          <a:bodyPr lIns="0" tIns="0" rIns="0" bIns="0" rtlCol="0" anchor="t">
            <a:spAutoFit/>
          </a:bodyPr>
          <a:lstStyle/>
          <a:p>
            <a:pPr algn="ctr">
              <a:lnSpc>
                <a:spcPts val="6299"/>
              </a:lnSpc>
              <a:spcBef>
                <a:spcPct val="0"/>
              </a:spcBef>
            </a:pPr>
            <a:r>
              <a:rPr lang="en-US" sz="4500" dirty="0">
                <a:solidFill>
                  <a:srgbClr val="000000"/>
                </a:solidFill>
                <a:latin typeface="SF Pro Display 1"/>
              </a:rPr>
              <a:t>INNOVATIVE TECHNOLOGY FOR </a:t>
            </a:r>
          </a:p>
          <a:p>
            <a:pPr algn="ctr">
              <a:lnSpc>
                <a:spcPts val="6299"/>
              </a:lnSpc>
              <a:spcBef>
                <a:spcPct val="0"/>
              </a:spcBef>
            </a:pPr>
            <a:r>
              <a:rPr lang="en-US" sz="4500" dirty="0">
                <a:solidFill>
                  <a:srgbClr val="000000"/>
                </a:solidFill>
                <a:latin typeface="SF Pro Display 1"/>
              </a:rPr>
              <a:t>THE FUTURE OF ALUMINUM</a:t>
            </a:r>
          </a:p>
        </p:txBody>
      </p:sp>
      <p:sp>
        <p:nvSpPr>
          <p:cNvPr id="12" name="TextBox 12"/>
          <p:cNvSpPr txBox="1"/>
          <p:nvPr/>
        </p:nvSpPr>
        <p:spPr>
          <a:xfrm>
            <a:off x="2102624" y="7604849"/>
            <a:ext cx="6207295" cy="1756822"/>
          </a:xfrm>
          <a:prstGeom prst="rect">
            <a:avLst/>
          </a:prstGeom>
        </p:spPr>
        <p:txBody>
          <a:bodyPr lIns="0" tIns="0" rIns="0" bIns="0" rtlCol="0" anchor="t">
            <a:spAutoFit/>
          </a:bodyPr>
          <a:lstStyle/>
          <a:p>
            <a:pPr>
              <a:lnSpc>
                <a:spcPts val="2380"/>
              </a:lnSpc>
            </a:pPr>
            <a:r>
              <a:rPr lang="en-US" sz="1700">
                <a:solidFill>
                  <a:srgbClr val="171616"/>
                </a:solidFill>
                <a:latin typeface="SF Pro Display 2"/>
              </a:rPr>
              <a:t>ELYSIS is a Canadian company delivering a disruptive technology for the aluminum smelting industry by generating oxygen as a by-product. It is a partnership between Aloca, Rio Tinto, Apple, the Canadian Government, and the Quebec Government.</a:t>
            </a:r>
          </a:p>
          <a:p>
            <a:pPr>
              <a:lnSpc>
                <a:spcPts val="2380"/>
              </a:lnSpc>
            </a:pPr>
            <a:endParaRPr lang="en-US" sz="1700">
              <a:solidFill>
                <a:srgbClr val="171616"/>
              </a:solidFill>
              <a:latin typeface="SF Pro Display 2"/>
            </a:endParaRPr>
          </a:p>
          <a:p>
            <a:pPr>
              <a:lnSpc>
                <a:spcPts val="2380"/>
              </a:lnSpc>
              <a:spcBef>
                <a:spcPct val="0"/>
              </a:spcBef>
            </a:pPr>
            <a:r>
              <a:rPr lang="en-US" sz="1700">
                <a:solidFill>
                  <a:srgbClr val="171616"/>
                </a:solidFill>
                <a:latin typeface="SF Pro Display 2"/>
              </a:rPr>
              <a:t>Commerical launch by 2024.</a:t>
            </a:r>
          </a:p>
        </p:txBody>
      </p:sp>
      <p:sp>
        <p:nvSpPr>
          <p:cNvPr id="13" name="TextBox 13"/>
          <p:cNvSpPr txBox="1"/>
          <p:nvPr/>
        </p:nvSpPr>
        <p:spPr>
          <a:xfrm>
            <a:off x="10363294" y="7604849"/>
            <a:ext cx="5682133" cy="2052320"/>
          </a:xfrm>
          <a:prstGeom prst="rect">
            <a:avLst/>
          </a:prstGeom>
        </p:spPr>
        <p:txBody>
          <a:bodyPr lIns="0" tIns="0" rIns="0" bIns="0" rtlCol="0" anchor="t">
            <a:spAutoFit/>
          </a:bodyPr>
          <a:lstStyle/>
          <a:p>
            <a:pPr marL="367031" lvl="1" indent="-183515">
              <a:lnSpc>
                <a:spcPts val="2380"/>
              </a:lnSpc>
              <a:buFont typeface="Arial"/>
              <a:buChar char="•"/>
            </a:pPr>
            <a:r>
              <a:rPr lang="en-US" sz="1700">
                <a:solidFill>
                  <a:srgbClr val="171616"/>
                </a:solidFill>
                <a:latin typeface="SF Pro Display 2"/>
              </a:rPr>
              <a:t>Ends the use of carbon anode in the aluminum smelting process</a:t>
            </a:r>
          </a:p>
          <a:p>
            <a:pPr marL="367031" lvl="1" indent="-183515">
              <a:lnSpc>
                <a:spcPts val="2380"/>
              </a:lnSpc>
              <a:buFont typeface="Arial"/>
              <a:buChar char="•"/>
            </a:pPr>
            <a:r>
              <a:rPr lang="en-US" sz="1700">
                <a:solidFill>
                  <a:srgbClr val="171616"/>
                </a:solidFill>
                <a:latin typeface="SF Pro Display 2"/>
              </a:rPr>
              <a:t>Features breakthrough proprietary materials that are stable and do not react during the process</a:t>
            </a:r>
          </a:p>
          <a:p>
            <a:pPr marL="367031" lvl="1" indent="-183515">
              <a:lnSpc>
                <a:spcPts val="2380"/>
              </a:lnSpc>
              <a:buFont typeface="Arial"/>
              <a:buChar char="•"/>
            </a:pPr>
            <a:r>
              <a:rPr lang="en-US" sz="1700">
                <a:solidFill>
                  <a:srgbClr val="171616"/>
                </a:solidFill>
                <a:latin typeface="SF Pro Display 2"/>
              </a:rPr>
              <a:t>Eliminates direct greenhouse gas (GHG) emissions</a:t>
            </a:r>
          </a:p>
          <a:p>
            <a:pPr marL="367031" lvl="1" indent="-183515">
              <a:lnSpc>
                <a:spcPts val="2380"/>
              </a:lnSpc>
              <a:buFont typeface="Arial"/>
              <a:buChar char="•"/>
            </a:pPr>
            <a:r>
              <a:rPr lang="en-US" sz="1700">
                <a:solidFill>
                  <a:srgbClr val="171616"/>
                </a:solidFill>
                <a:latin typeface="SF Pro Display 2"/>
              </a:rPr>
              <a:t>The first technology ever that emits oxygen as its by-product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7130878" y="1750160"/>
            <a:ext cx="6031429" cy="7228298"/>
            <a:chOff x="0" y="0"/>
            <a:chExt cx="8041906" cy="9637731"/>
          </a:xfrm>
        </p:grpSpPr>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8041906" cy="9637731"/>
            </a:xfrm>
            <a:prstGeom prst="rect">
              <a:avLst/>
            </a:prstGeom>
          </p:spPr>
        </p:pic>
      </p:grpSp>
      <p:grpSp>
        <p:nvGrpSpPr>
          <p:cNvPr id="6" name="Group 6"/>
          <p:cNvGrpSpPr/>
          <p:nvPr/>
        </p:nvGrpSpPr>
        <p:grpSpPr>
          <a:xfrm>
            <a:off x="13454994" y="1750160"/>
            <a:ext cx="4833006" cy="2099567"/>
            <a:chOff x="0" y="0"/>
            <a:chExt cx="6444008" cy="2799423"/>
          </a:xfrm>
        </p:grpSpPr>
        <p:pic>
          <p:nvPicPr>
            <p:cNvPr id="7" name="Picture 7"/>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0"/>
              <a:ext cx="6444008" cy="2799423"/>
            </a:xfrm>
            <a:prstGeom prst="rect">
              <a:avLst/>
            </a:prstGeom>
          </p:spPr>
        </p:pic>
      </p:grpSp>
      <p:grpSp>
        <p:nvGrpSpPr>
          <p:cNvPr id="8" name="Group 8"/>
          <p:cNvGrpSpPr/>
          <p:nvPr/>
        </p:nvGrpSpPr>
        <p:grpSpPr>
          <a:xfrm>
            <a:off x="13454994" y="4113871"/>
            <a:ext cx="4833006" cy="4864587"/>
            <a:chOff x="0" y="0"/>
            <a:chExt cx="6444008" cy="6486116"/>
          </a:xfrm>
        </p:grpSpPr>
        <p:pic>
          <p:nvPicPr>
            <p:cNvPr id="9" name="Picture 9"/>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6444008" cy="6486116"/>
            </a:xfrm>
            <a:prstGeom prst="rect">
              <a:avLst/>
            </a:prstGeom>
          </p:spPr>
        </p:pic>
      </p:grpSp>
      <p:sp>
        <p:nvSpPr>
          <p:cNvPr id="10" name="Freeform 10"/>
          <p:cNvSpPr/>
          <p:nvPr/>
        </p:nvSpPr>
        <p:spPr>
          <a:xfrm>
            <a:off x="1371600" y="3542738"/>
            <a:ext cx="1259800" cy="823399"/>
          </a:xfrm>
          <a:custGeom>
            <a:avLst/>
            <a:gdLst/>
            <a:ahLst/>
            <a:cxnLst/>
            <a:rect l="l" t="t" r="r" b="b"/>
            <a:pathLst>
              <a:path w="1259800" h="823399">
                <a:moveTo>
                  <a:pt x="0" y="0"/>
                </a:moveTo>
                <a:lnTo>
                  <a:pt x="1259800" y="0"/>
                </a:lnTo>
                <a:lnTo>
                  <a:pt x="1259800" y="823399"/>
                </a:lnTo>
                <a:lnTo>
                  <a:pt x="0" y="823399"/>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1" name="TextBox 11"/>
          <p:cNvSpPr txBox="1"/>
          <p:nvPr/>
        </p:nvSpPr>
        <p:spPr>
          <a:xfrm>
            <a:off x="1371600" y="4610100"/>
            <a:ext cx="7081810" cy="1908175"/>
          </a:xfrm>
          <a:prstGeom prst="rect">
            <a:avLst/>
          </a:prstGeom>
        </p:spPr>
        <p:txBody>
          <a:bodyPr lIns="0" tIns="0" rIns="0" bIns="0" rtlCol="0" anchor="t">
            <a:spAutoFit/>
          </a:bodyPr>
          <a:lstStyle/>
          <a:p>
            <a:pPr>
              <a:lnSpc>
                <a:spcPts val="7699"/>
              </a:lnSpc>
            </a:pPr>
            <a:r>
              <a:rPr lang="en-US" sz="5499">
                <a:solidFill>
                  <a:srgbClr val="000000"/>
                </a:solidFill>
                <a:latin typeface="SF Pro Display 1"/>
              </a:rPr>
              <a:t>PASSIVE </a:t>
            </a:r>
          </a:p>
          <a:p>
            <a:pPr>
              <a:lnSpc>
                <a:spcPts val="7699"/>
              </a:lnSpc>
              <a:spcBef>
                <a:spcPct val="0"/>
              </a:spcBef>
            </a:pPr>
            <a:r>
              <a:rPr lang="en-US" sz="5499">
                <a:solidFill>
                  <a:srgbClr val="000000"/>
                </a:solidFill>
                <a:latin typeface="SF Pro Display 1"/>
              </a:rPr>
              <a:t>HOUSE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17898006" y="8232317"/>
            <a:ext cx="399519" cy="1025983"/>
            <a:chOff x="0" y="0"/>
            <a:chExt cx="1280047" cy="3287216"/>
          </a:xfrm>
        </p:grpSpPr>
        <p:sp>
          <p:nvSpPr>
            <p:cNvPr id="4" name="Freeform 4"/>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
        <p:nvSpPr>
          <p:cNvPr id="5" name="Freeform 5"/>
          <p:cNvSpPr/>
          <p:nvPr/>
        </p:nvSpPr>
        <p:spPr>
          <a:xfrm>
            <a:off x="5615723" y="2143815"/>
            <a:ext cx="10114569" cy="7114485"/>
          </a:xfrm>
          <a:custGeom>
            <a:avLst/>
            <a:gdLst/>
            <a:ahLst/>
            <a:cxnLst/>
            <a:rect l="l" t="t" r="r" b="b"/>
            <a:pathLst>
              <a:path w="10114569" h="7114485">
                <a:moveTo>
                  <a:pt x="0" y="0"/>
                </a:moveTo>
                <a:lnTo>
                  <a:pt x="10114569" y="0"/>
                </a:lnTo>
                <a:lnTo>
                  <a:pt x="10114569" y="7114485"/>
                </a:lnTo>
                <a:lnTo>
                  <a:pt x="0" y="7114485"/>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2027358" y="923925"/>
            <a:ext cx="14233283" cy="936625"/>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SF Pro Display 1"/>
              </a:rPr>
              <a:t>DESIGNING ENERGY EFFICIENT BUILDINGS</a:t>
            </a:r>
          </a:p>
        </p:txBody>
      </p:sp>
      <p:grpSp>
        <p:nvGrpSpPr>
          <p:cNvPr id="7" name="Group 7"/>
          <p:cNvGrpSpPr/>
          <p:nvPr/>
        </p:nvGrpSpPr>
        <p:grpSpPr>
          <a:xfrm>
            <a:off x="2557708" y="5292203"/>
            <a:ext cx="290384" cy="2342350"/>
            <a:chOff x="0" y="0"/>
            <a:chExt cx="387178" cy="3123133"/>
          </a:xfrm>
        </p:grpSpPr>
        <p:grpSp>
          <p:nvGrpSpPr>
            <p:cNvPr id="8" name="Group 8"/>
            <p:cNvGrpSpPr/>
            <p:nvPr/>
          </p:nvGrpSpPr>
          <p:grpSpPr>
            <a:xfrm>
              <a:off x="0" y="2051966"/>
              <a:ext cx="387178" cy="387178"/>
              <a:chOff x="0" y="0"/>
              <a:chExt cx="76480" cy="76480"/>
            </a:xfrm>
          </p:grpSpPr>
          <p:sp>
            <p:nvSpPr>
              <p:cNvPr id="9" name="Freeform 9"/>
              <p:cNvSpPr/>
              <p:nvPr/>
            </p:nvSpPr>
            <p:spPr>
              <a:xfrm>
                <a:off x="0" y="0"/>
                <a:ext cx="76480" cy="76480"/>
              </a:xfrm>
              <a:custGeom>
                <a:avLst/>
                <a:gdLst/>
                <a:ahLst/>
                <a:cxnLst/>
                <a:rect l="l" t="t" r="r" b="b"/>
                <a:pathLst>
                  <a:path w="76480" h="76480">
                    <a:moveTo>
                      <a:pt x="0" y="0"/>
                    </a:moveTo>
                    <a:lnTo>
                      <a:pt x="76480" y="0"/>
                    </a:lnTo>
                    <a:lnTo>
                      <a:pt x="76480" y="76480"/>
                    </a:lnTo>
                    <a:lnTo>
                      <a:pt x="0" y="76480"/>
                    </a:lnTo>
                    <a:close/>
                  </a:path>
                </a:pathLst>
              </a:custGeom>
              <a:solidFill>
                <a:srgbClr val="8AC64A"/>
              </a:solidFill>
              <a:ln w="9525">
                <a:solidFill>
                  <a:srgbClr val="000000"/>
                </a:solidFill>
              </a:ln>
            </p:spPr>
            <p:txBody>
              <a:bodyPr/>
              <a:lstStyle/>
              <a:p>
                <a:endParaRPr lang="en-US"/>
              </a:p>
            </p:txBody>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11" name="Group 11"/>
            <p:cNvGrpSpPr/>
            <p:nvPr/>
          </p:nvGrpSpPr>
          <p:grpSpPr>
            <a:xfrm>
              <a:off x="0" y="1367977"/>
              <a:ext cx="387178" cy="387178"/>
              <a:chOff x="0" y="0"/>
              <a:chExt cx="76480" cy="76480"/>
            </a:xfrm>
          </p:grpSpPr>
          <p:sp>
            <p:nvSpPr>
              <p:cNvPr id="12" name="Freeform 12"/>
              <p:cNvSpPr/>
              <p:nvPr/>
            </p:nvSpPr>
            <p:spPr>
              <a:xfrm>
                <a:off x="0" y="0"/>
                <a:ext cx="76480" cy="76480"/>
              </a:xfrm>
              <a:custGeom>
                <a:avLst/>
                <a:gdLst/>
                <a:ahLst/>
                <a:cxnLst/>
                <a:rect l="l" t="t" r="r" b="b"/>
                <a:pathLst>
                  <a:path w="76480" h="76480">
                    <a:moveTo>
                      <a:pt x="0" y="0"/>
                    </a:moveTo>
                    <a:lnTo>
                      <a:pt x="76480" y="0"/>
                    </a:lnTo>
                    <a:lnTo>
                      <a:pt x="76480" y="76480"/>
                    </a:lnTo>
                    <a:lnTo>
                      <a:pt x="0" y="76480"/>
                    </a:lnTo>
                    <a:close/>
                  </a:path>
                </a:pathLst>
              </a:custGeom>
              <a:solidFill>
                <a:srgbClr val="334F9A"/>
              </a:solidFill>
              <a:ln w="9525">
                <a:solidFill>
                  <a:srgbClr val="000000"/>
                </a:solidFill>
              </a:ln>
            </p:spPr>
            <p:txBody>
              <a:bodyPr/>
              <a:lstStyle/>
              <a:p>
                <a:endParaRPr lang="en-US"/>
              </a:p>
            </p:txBody>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14" name="Group 14"/>
            <p:cNvGrpSpPr/>
            <p:nvPr/>
          </p:nvGrpSpPr>
          <p:grpSpPr>
            <a:xfrm>
              <a:off x="0" y="683989"/>
              <a:ext cx="387178" cy="387178"/>
              <a:chOff x="0" y="0"/>
              <a:chExt cx="76480" cy="76480"/>
            </a:xfrm>
          </p:grpSpPr>
          <p:sp>
            <p:nvSpPr>
              <p:cNvPr id="15" name="Freeform 15"/>
              <p:cNvSpPr/>
              <p:nvPr/>
            </p:nvSpPr>
            <p:spPr>
              <a:xfrm>
                <a:off x="0" y="0"/>
                <a:ext cx="76480" cy="76480"/>
              </a:xfrm>
              <a:custGeom>
                <a:avLst/>
                <a:gdLst/>
                <a:ahLst/>
                <a:cxnLst/>
                <a:rect l="l" t="t" r="r" b="b"/>
                <a:pathLst>
                  <a:path w="76480" h="76480">
                    <a:moveTo>
                      <a:pt x="0" y="0"/>
                    </a:moveTo>
                    <a:lnTo>
                      <a:pt x="76480" y="0"/>
                    </a:lnTo>
                    <a:lnTo>
                      <a:pt x="76480" y="76480"/>
                    </a:lnTo>
                    <a:lnTo>
                      <a:pt x="0" y="76480"/>
                    </a:lnTo>
                    <a:close/>
                  </a:path>
                </a:pathLst>
              </a:custGeom>
              <a:solidFill>
                <a:srgbClr val="0095D7"/>
              </a:solidFill>
              <a:ln w="9525">
                <a:solidFill>
                  <a:srgbClr val="000000"/>
                </a:solidFill>
              </a:ln>
            </p:spPr>
            <p:txBody>
              <a:bodyPr/>
              <a:lstStyle/>
              <a:p>
                <a:endParaRPr lang="en-US"/>
              </a:p>
            </p:txBody>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17" name="Group 17"/>
            <p:cNvGrpSpPr/>
            <p:nvPr/>
          </p:nvGrpSpPr>
          <p:grpSpPr>
            <a:xfrm>
              <a:off x="0" y="0"/>
              <a:ext cx="387178" cy="387178"/>
              <a:chOff x="0" y="0"/>
              <a:chExt cx="76480" cy="76480"/>
            </a:xfrm>
          </p:grpSpPr>
          <p:sp>
            <p:nvSpPr>
              <p:cNvPr id="18" name="Freeform 18"/>
              <p:cNvSpPr/>
              <p:nvPr/>
            </p:nvSpPr>
            <p:spPr>
              <a:xfrm>
                <a:off x="0" y="0"/>
                <a:ext cx="76480" cy="76480"/>
              </a:xfrm>
              <a:custGeom>
                <a:avLst/>
                <a:gdLst/>
                <a:ahLst/>
                <a:cxnLst/>
                <a:rect l="l" t="t" r="r" b="b"/>
                <a:pathLst>
                  <a:path w="76480" h="76480">
                    <a:moveTo>
                      <a:pt x="0" y="0"/>
                    </a:moveTo>
                    <a:lnTo>
                      <a:pt x="76480" y="0"/>
                    </a:lnTo>
                    <a:lnTo>
                      <a:pt x="76480" y="76480"/>
                    </a:lnTo>
                    <a:lnTo>
                      <a:pt x="0" y="76480"/>
                    </a:lnTo>
                    <a:close/>
                  </a:path>
                </a:pathLst>
              </a:custGeom>
              <a:solidFill>
                <a:srgbClr val="91C5E9"/>
              </a:solidFill>
              <a:ln w="9525">
                <a:solidFill>
                  <a:srgbClr val="000000"/>
                </a:solidFill>
              </a:ln>
            </p:spPr>
            <p:txBody>
              <a:bodyPr/>
              <a:lstStyle/>
              <a:p>
                <a:endParaRPr lang="en-US"/>
              </a:p>
            </p:txBody>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20" name="Group 20"/>
            <p:cNvGrpSpPr/>
            <p:nvPr/>
          </p:nvGrpSpPr>
          <p:grpSpPr>
            <a:xfrm>
              <a:off x="0" y="2731244"/>
              <a:ext cx="142789" cy="391889"/>
              <a:chOff x="0" y="0"/>
              <a:chExt cx="28205" cy="77410"/>
            </a:xfrm>
          </p:grpSpPr>
          <p:sp>
            <p:nvSpPr>
              <p:cNvPr id="21" name="Freeform 21"/>
              <p:cNvSpPr/>
              <p:nvPr/>
            </p:nvSpPr>
            <p:spPr>
              <a:xfrm>
                <a:off x="0" y="0"/>
                <a:ext cx="28205" cy="77410"/>
              </a:xfrm>
              <a:custGeom>
                <a:avLst/>
                <a:gdLst/>
                <a:ahLst/>
                <a:cxnLst/>
                <a:rect l="l" t="t" r="r" b="b"/>
                <a:pathLst>
                  <a:path w="28205" h="77410">
                    <a:moveTo>
                      <a:pt x="0" y="0"/>
                    </a:moveTo>
                    <a:lnTo>
                      <a:pt x="28205" y="0"/>
                    </a:lnTo>
                    <a:lnTo>
                      <a:pt x="28205" y="77410"/>
                    </a:lnTo>
                    <a:lnTo>
                      <a:pt x="0" y="77410"/>
                    </a:lnTo>
                    <a:close/>
                  </a:path>
                </a:pathLst>
              </a:custGeom>
              <a:solidFill>
                <a:srgbClr val="F8C347"/>
              </a:solidFill>
              <a:ln>
                <a:noFill/>
              </a:ln>
            </p:spPr>
            <p:txBody>
              <a:bodyPr/>
              <a:lstStyle/>
              <a:p>
                <a:endParaRPr lang="en-US"/>
              </a:p>
            </p:txBody>
          </p:sp>
          <p:sp>
            <p:nvSpPr>
              <p:cNvPr id="22" name="TextBox 22"/>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23" name="Group 23"/>
            <p:cNvGrpSpPr/>
            <p:nvPr/>
          </p:nvGrpSpPr>
          <p:grpSpPr>
            <a:xfrm>
              <a:off x="243618" y="2731244"/>
              <a:ext cx="143561" cy="391889"/>
              <a:chOff x="0" y="0"/>
              <a:chExt cx="28358" cy="77410"/>
            </a:xfrm>
          </p:grpSpPr>
          <p:sp>
            <p:nvSpPr>
              <p:cNvPr id="24" name="Freeform 24"/>
              <p:cNvSpPr/>
              <p:nvPr/>
            </p:nvSpPr>
            <p:spPr>
              <a:xfrm>
                <a:off x="0" y="0"/>
                <a:ext cx="28358" cy="77410"/>
              </a:xfrm>
              <a:custGeom>
                <a:avLst/>
                <a:gdLst/>
                <a:ahLst/>
                <a:cxnLst/>
                <a:rect l="l" t="t" r="r" b="b"/>
                <a:pathLst>
                  <a:path w="28358" h="77410">
                    <a:moveTo>
                      <a:pt x="0" y="0"/>
                    </a:moveTo>
                    <a:lnTo>
                      <a:pt x="28358" y="0"/>
                    </a:lnTo>
                    <a:lnTo>
                      <a:pt x="28358" y="77410"/>
                    </a:lnTo>
                    <a:lnTo>
                      <a:pt x="0" y="77410"/>
                    </a:lnTo>
                    <a:close/>
                  </a:path>
                </a:pathLst>
              </a:custGeom>
              <a:solidFill>
                <a:srgbClr val="D3232A"/>
              </a:solidFill>
              <a:ln>
                <a:noFill/>
              </a:ln>
            </p:spPr>
            <p:txBody>
              <a:bodyPr/>
              <a:lstStyle/>
              <a:p>
                <a:endParaRPr lang="en-US"/>
              </a:p>
            </p:txBody>
          </p:sp>
          <p:sp>
            <p:nvSpPr>
              <p:cNvPr id="25" name="TextBox 25"/>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grpSp>
          <p:nvGrpSpPr>
            <p:cNvPr id="26" name="Group 26"/>
            <p:cNvGrpSpPr/>
            <p:nvPr/>
          </p:nvGrpSpPr>
          <p:grpSpPr>
            <a:xfrm>
              <a:off x="112533" y="2731244"/>
              <a:ext cx="131085" cy="391889"/>
              <a:chOff x="0" y="0"/>
              <a:chExt cx="25893" cy="77410"/>
            </a:xfrm>
          </p:grpSpPr>
          <p:sp>
            <p:nvSpPr>
              <p:cNvPr id="27" name="Freeform 27"/>
              <p:cNvSpPr/>
              <p:nvPr/>
            </p:nvSpPr>
            <p:spPr>
              <a:xfrm>
                <a:off x="0" y="0"/>
                <a:ext cx="25893" cy="77410"/>
              </a:xfrm>
              <a:custGeom>
                <a:avLst/>
                <a:gdLst/>
                <a:ahLst/>
                <a:cxnLst/>
                <a:rect l="l" t="t" r="r" b="b"/>
                <a:pathLst>
                  <a:path w="25893" h="77410">
                    <a:moveTo>
                      <a:pt x="0" y="0"/>
                    </a:moveTo>
                    <a:lnTo>
                      <a:pt x="25893" y="0"/>
                    </a:lnTo>
                    <a:lnTo>
                      <a:pt x="25893" y="77410"/>
                    </a:lnTo>
                    <a:lnTo>
                      <a:pt x="0" y="77410"/>
                    </a:lnTo>
                    <a:close/>
                  </a:path>
                </a:pathLst>
              </a:custGeom>
              <a:solidFill>
                <a:srgbClr val="F78329"/>
              </a:solidFill>
              <a:ln>
                <a:noFill/>
              </a:ln>
            </p:spPr>
            <p:txBody>
              <a:bodyPr/>
              <a:lstStyle/>
              <a:p>
                <a:endParaRPr lang="en-US"/>
              </a:p>
            </p:txBody>
          </p:sp>
          <p:sp>
            <p:nvSpPr>
              <p:cNvPr id="28" name="TextBox 28"/>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sp>
          <p:nvSpPr>
            <p:cNvPr id="29" name="AutoShape 29"/>
            <p:cNvSpPr/>
            <p:nvPr/>
          </p:nvSpPr>
          <p:spPr>
            <a:xfrm flipV="1">
              <a:off x="0" y="2731244"/>
              <a:ext cx="387178" cy="0"/>
            </a:xfrm>
            <a:prstGeom prst="line">
              <a:avLst/>
            </a:prstGeom>
            <a:ln w="12700" cap="flat">
              <a:solidFill>
                <a:srgbClr val="000000"/>
              </a:solidFill>
              <a:prstDash val="solid"/>
              <a:headEnd type="none" w="sm" len="sm"/>
              <a:tailEnd type="none" w="sm" len="sm"/>
            </a:ln>
          </p:spPr>
          <p:txBody>
            <a:bodyPr/>
            <a:lstStyle/>
            <a:p>
              <a:endParaRPr lang="en-US"/>
            </a:p>
          </p:txBody>
        </p:sp>
        <p:sp>
          <p:nvSpPr>
            <p:cNvPr id="30" name="AutoShape 30"/>
            <p:cNvSpPr/>
            <p:nvPr/>
          </p:nvSpPr>
          <p:spPr>
            <a:xfrm>
              <a:off x="380828" y="2733600"/>
              <a:ext cx="0" cy="387178"/>
            </a:xfrm>
            <a:prstGeom prst="line">
              <a:avLst/>
            </a:prstGeom>
            <a:ln w="12700" cap="flat">
              <a:solidFill>
                <a:srgbClr val="000000"/>
              </a:solidFill>
              <a:prstDash val="solid"/>
              <a:headEnd type="none" w="sm" len="sm"/>
              <a:tailEnd type="none" w="sm" len="sm"/>
            </a:ln>
          </p:spPr>
          <p:txBody>
            <a:bodyPr/>
            <a:lstStyle/>
            <a:p>
              <a:endParaRPr lang="en-US"/>
            </a:p>
          </p:txBody>
        </p:sp>
        <p:sp>
          <p:nvSpPr>
            <p:cNvPr id="31" name="AutoShape 31"/>
            <p:cNvSpPr/>
            <p:nvPr/>
          </p:nvSpPr>
          <p:spPr>
            <a:xfrm flipV="1">
              <a:off x="0" y="3114428"/>
              <a:ext cx="387178" cy="0"/>
            </a:xfrm>
            <a:prstGeom prst="line">
              <a:avLst/>
            </a:prstGeom>
            <a:ln w="12700" cap="flat">
              <a:solidFill>
                <a:srgbClr val="000000"/>
              </a:solidFill>
              <a:prstDash val="solid"/>
              <a:headEnd type="none" w="sm" len="sm"/>
              <a:tailEnd type="none" w="sm" len="sm"/>
            </a:ln>
          </p:spPr>
          <p:txBody>
            <a:bodyPr/>
            <a:lstStyle/>
            <a:p>
              <a:endParaRPr lang="en-US"/>
            </a:p>
          </p:txBody>
        </p:sp>
        <p:sp>
          <p:nvSpPr>
            <p:cNvPr id="32" name="AutoShape 32"/>
            <p:cNvSpPr/>
            <p:nvPr/>
          </p:nvSpPr>
          <p:spPr>
            <a:xfrm>
              <a:off x="6350" y="2733600"/>
              <a:ext cx="0" cy="387178"/>
            </a:xfrm>
            <a:prstGeom prst="line">
              <a:avLst/>
            </a:prstGeom>
            <a:ln w="12700" cap="flat">
              <a:solidFill>
                <a:srgbClr val="000000"/>
              </a:solidFill>
              <a:prstDash val="solid"/>
              <a:headEnd type="none" w="sm" len="sm"/>
              <a:tailEnd type="none" w="sm" len="sm"/>
            </a:ln>
          </p:spPr>
          <p:txBody>
            <a:bodyPr/>
            <a:lstStyle/>
            <a:p>
              <a:endParaRPr lang="en-US"/>
            </a:p>
          </p:txBody>
        </p:sp>
      </p:grpSp>
      <p:sp>
        <p:nvSpPr>
          <p:cNvPr id="33" name="TextBox 33"/>
          <p:cNvSpPr txBox="1"/>
          <p:nvPr/>
        </p:nvSpPr>
        <p:spPr>
          <a:xfrm>
            <a:off x="2557708" y="4719818"/>
            <a:ext cx="2395292" cy="418833"/>
          </a:xfrm>
          <a:prstGeom prst="rect">
            <a:avLst/>
          </a:prstGeom>
        </p:spPr>
        <p:txBody>
          <a:bodyPr wrap="square" lIns="0" tIns="0" rIns="0" bIns="0" rtlCol="0" anchor="t">
            <a:spAutoFit/>
          </a:bodyPr>
          <a:lstStyle/>
          <a:p>
            <a:pPr>
              <a:lnSpc>
                <a:spcPts val="1679"/>
              </a:lnSpc>
            </a:pPr>
            <a:r>
              <a:rPr lang="en-US" sz="1200" u="sng" dirty="0">
                <a:solidFill>
                  <a:srgbClr val="000000"/>
                </a:solidFill>
                <a:latin typeface="SF Pro Display 1"/>
              </a:rPr>
              <a:t>Passive House Climate Zones vs</a:t>
            </a:r>
          </a:p>
          <a:p>
            <a:pPr>
              <a:lnSpc>
                <a:spcPts val="1679"/>
              </a:lnSpc>
            </a:pPr>
            <a:r>
              <a:rPr lang="en-US" sz="1200" u="sng" dirty="0">
                <a:solidFill>
                  <a:srgbClr val="000000"/>
                </a:solidFill>
                <a:latin typeface="SF Pro Display 1"/>
              </a:rPr>
              <a:t>Insulation Thickness</a:t>
            </a:r>
          </a:p>
        </p:txBody>
      </p:sp>
      <p:sp>
        <p:nvSpPr>
          <p:cNvPr id="34" name="Freeform 34"/>
          <p:cNvSpPr/>
          <p:nvPr/>
        </p:nvSpPr>
        <p:spPr>
          <a:xfrm>
            <a:off x="2557708" y="3724969"/>
            <a:ext cx="1259800" cy="823399"/>
          </a:xfrm>
          <a:custGeom>
            <a:avLst/>
            <a:gdLst/>
            <a:ahLst/>
            <a:cxnLst/>
            <a:rect l="l" t="t" r="r" b="b"/>
            <a:pathLst>
              <a:path w="1259800" h="823399">
                <a:moveTo>
                  <a:pt x="0" y="0"/>
                </a:moveTo>
                <a:lnTo>
                  <a:pt x="1259800" y="0"/>
                </a:lnTo>
                <a:lnTo>
                  <a:pt x="1259800" y="823399"/>
                </a:lnTo>
                <a:lnTo>
                  <a:pt x="0" y="823399"/>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5" name="TextBox 35"/>
          <p:cNvSpPr txBox="1"/>
          <p:nvPr/>
        </p:nvSpPr>
        <p:spPr>
          <a:xfrm>
            <a:off x="2995410" y="5311253"/>
            <a:ext cx="822097" cy="200824"/>
          </a:xfrm>
          <a:prstGeom prst="rect">
            <a:avLst/>
          </a:prstGeom>
        </p:spPr>
        <p:txBody>
          <a:bodyPr wrap="square" lIns="0" tIns="0" rIns="0" bIns="0" rtlCol="0" anchor="t">
            <a:spAutoFit/>
          </a:bodyPr>
          <a:lstStyle/>
          <a:p>
            <a:pPr algn="ctr">
              <a:lnSpc>
                <a:spcPts val="1679"/>
              </a:lnSpc>
            </a:pPr>
            <a:r>
              <a:rPr lang="en-US" sz="1200" dirty="0">
                <a:solidFill>
                  <a:srgbClr val="000000"/>
                </a:solidFill>
                <a:latin typeface="SF Pro Display 2"/>
              </a:rPr>
              <a:t>Arctic 15"</a:t>
            </a:r>
          </a:p>
        </p:txBody>
      </p:sp>
      <p:sp>
        <p:nvSpPr>
          <p:cNvPr id="36" name="TextBox 36"/>
          <p:cNvSpPr txBox="1"/>
          <p:nvPr/>
        </p:nvSpPr>
        <p:spPr>
          <a:xfrm>
            <a:off x="3012845" y="5833223"/>
            <a:ext cx="706785" cy="200824"/>
          </a:xfrm>
          <a:prstGeom prst="rect">
            <a:avLst/>
          </a:prstGeom>
        </p:spPr>
        <p:txBody>
          <a:bodyPr wrap="square" lIns="0" tIns="0" rIns="0" bIns="0" rtlCol="0" anchor="t">
            <a:spAutoFit/>
          </a:bodyPr>
          <a:lstStyle/>
          <a:p>
            <a:pPr algn="ctr">
              <a:lnSpc>
                <a:spcPts val="1679"/>
              </a:lnSpc>
            </a:pPr>
            <a:r>
              <a:rPr lang="en-US" sz="1200" dirty="0">
                <a:solidFill>
                  <a:srgbClr val="000000"/>
                </a:solidFill>
                <a:latin typeface="SF Pro Display 2"/>
              </a:rPr>
              <a:t>Cold 11"</a:t>
            </a:r>
          </a:p>
        </p:txBody>
      </p:sp>
      <p:sp>
        <p:nvSpPr>
          <p:cNvPr id="37" name="TextBox 37"/>
          <p:cNvSpPr txBox="1"/>
          <p:nvPr/>
        </p:nvSpPr>
        <p:spPr>
          <a:xfrm>
            <a:off x="3086382" y="6357078"/>
            <a:ext cx="1335881" cy="200824"/>
          </a:xfrm>
          <a:prstGeom prst="rect">
            <a:avLst/>
          </a:prstGeom>
        </p:spPr>
        <p:txBody>
          <a:bodyPr wrap="square" lIns="0" tIns="0" rIns="0" bIns="0" rtlCol="0" anchor="t">
            <a:spAutoFit/>
          </a:bodyPr>
          <a:lstStyle/>
          <a:p>
            <a:pPr algn="ctr">
              <a:lnSpc>
                <a:spcPts val="1679"/>
              </a:lnSpc>
            </a:pPr>
            <a:r>
              <a:rPr lang="en-US" sz="1200" dirty="0">
                <a:solidFill>
                  <a:srgbClr val="000000"/>
                </a:solidFill>
                <a:latin typeface="SF Pro Display 2"/>
              </a:rPr>
              <a:t>Cool Temperate 10"</a:t>
            </a:r>
          </a:p>
        </p:txBody>
      </p:sp>
      <p:sp>
        <p:nvSpPr>
          <p:cNvPr id="38" name="TextBox 38"/>
          <p:cNvSpPr txBox="1"/>
          <p:nvPr/>
        </p:nvSpPr>
        <p:spPr>
          <a:xfrm>
            <a:off x="3012846" y="6858113"/>
            <a:ext cx="1482954" cy="200824"/>
          </a:xfrm>
          <a:prstGeom prst="rect">
            <a:avLst/>
          </a:prstGeom>
        </p:spPr>
        <p:txBody>
          <a:bodyPr wrap="square" lIns="0" tIns="0" rIns="0" bIns="0" rtlCol="0" anchor="t">
            <a:spAutoFit/>
          </a:bodyPr>
          <a:lstStyle/>
          <a:p>
            <a:pPr algn="ctr">
              <a:lnSpc>
                <a:spcPts val="1679"/>
              </a:lnSpc>
            </a:pPr>
            <a:r>
              <a:rPr lang="en-US" sz="1200" dirty="0">
                <a:solidFill>
                  <a:srgbClr val="000000"/>
                </a:solidFill>
                <a:latin typeface="SF Pro Display 2"/>
              </a:rPr>
              <a:t>Warm Temperate 5"</a:t>
            </a:r>
          </a:p>
        </p:txBody>
      </p:sp>
      <p:sp>
        <p:nvSpPr>
          <p:cNvPr id="39" name="TextBox 39"/>
          <p:cNvSpPr txBox="1"/>
          <p:nvPr/>
        </p:nvSpPr>
        <p:spPr>
          <a:xfrm>
            <a:off x="2995410" y="7404576"/>
            <a:ext cx="950406" cy="200824"/>
          </a:xfrm>
          <a:prstGeom prst="rect">
            <a:avLst/>
          </a:prstGeom>
        </p:spPr>
        <p:txBody>
          <a:bodyPr wrap="square" lIns="0" tIns="0" rIns="0" bIns="0" rtlCol="0" anchor="t">
            <a:spAutoFit/>
          </a:bodyPr>
          <a:lstStyle/>
          <a:p>
            <a:pPr algn="ctr">
              <a:lnSpc>
                <a:spcPts val="1679"/>
              </a:lnSpc>
            </a:pPr>
            <a:r>
              <a:rPr lang="en-US" sz="1200" dirty="0">
                <a:solidFill>
                  <a:srgbClr val="000000"/>
                </a:solidFill>
                <a:latin typeface="SF Pro Display 2"/>
              </a:rPr>
              <a:t>Warm 2.5"</a:t>
            </a:r>
          </a:p>
        </p:txBody>
      </p:sp>
      <p:sp>
        <p:nvSpPr>
          <p:cNvPr id="40" name="Freeform 40"/>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17898006" y="8232317"/>
            <a:ext cx="399519" cy="1025983"/>
            <a:chOff x="0" y="0"/>
            <a:chExt cx="1280047" cy="3287216"/>
          </a:xfrm>
        </p:grpSpPr>
        <p:sp>
          <p:nvSpPr>
            <p:cNvPr id="4" name="Freeform 4"/>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
        <p:nvSpPr>
          <p:cNvPr id="5" name="TextBox 5"/>
          <p:cNvSpPr txBox="1"/>
          <p:nvPr/>
        </p:nvSpPr>
        <p:spPr>
          <a:xfrm>
            <a:off x="2027358" y="1136318"/>
            <a:ext cx="14233283" cy="936625"/>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SF Pro Display 1"/>
              </a:rPr>
              <a:t>DESIGNING ENERGY EFFICIENT BUILDINGS</a:t>
            </a:r>
          </a:p>
        </p:txBody>
      </p:sp>
      <p:sp>
        <p:nvSpPr>
          <p:cNvPr id="6" name="TextBox 6"/>
          <p:cNvSpPr txBox="1"/>
          <p:nvPr/>
        </p:nvSpPr>
        <p:spPr>
          <a:xfrm>
            <a:off x="6697235" y="3243170"/>
            <a:ext cx="5158131" cy="349250"/>
          </a:xfrm>
          <a:prstGeom prst="rect">
            <a:avLst/>
          </a:prstGeom>
        </p:spPr>
        <p:txBody>
          <a:bodyPr lIns="0" tIns="0" rIns="0" bIns="0" rtlCol="0" anchor="t">
            <a:spAutoFit/>
          </a:bodyPr>
          <a:lstStyle/>
          <a:p>
            <a:pPr algn="ctr">
              <a:lnSpc>
                <a:spcPts val="2800"/>
              </a:lnSpc>
            </a:pPr>
            <a:r>
              <a:rPr lang="en-US" sz="2000" u="sng">
                <a:solidFill>
                  <a:srgbClr val="000000"/>
                </a:solidFill>
                <a:latin typeface="SF Pro Display 1"/>
              </a:rPr>
              <a:t>5 Principles of Passive House Design: </a:t>
            </a:r>
          </a:p>
        </p:txBody>
      </p:sp>
      <p:grpSp>
        <p:nvGrpSpPr>
          <p:cNvPr id="7" name="Group 7"/>
          <p:cNvGrpSpPr/>
          <p:nvPr/>
        </p:nvGrpSpPr>
        <p:grpSpPr>
          <a:xfrm>
            <a:off x="859108" y="3592419"/>
            <a:ext cx="5480237" cy="4747288"/>
            <a:chOff x="0" y="0"/>
            <a:chExt cx="7306982" cy="6329718"/>
          </a:xfrm>
        </p:grpSpPr>
        <p:sp>
          <p:nvSpPr>
            <p:cNvPr id="8" name="Freeform 8"/>
            <p:cNvSpPr/>
            <p:nvPr/>
          </p:nvSpPr>
          <p:spPr>
            <a:xfrm>
              <a:off x="0" y="0"/>
              <a:ext cx="7306982" cy="4577868"/>
            </a:xfrm>
            <a:custGeom>
              <a:avLst/>
              <a:gdLst/>
              <a:ahLst/>
              <a:cxnLst/>
              <a:rect l="l" t="t" r="r" b="b"/>
              <a:pathLst>
                <a:path w="7306982" h="4577868">
                  <a:moveTo>
                    <a:pt x="0" y="0"/>
                  </a:moveTo>
                  <a:lnTo>
                    <a:pt x="7306982" y="0"/>
                  </a:lnTo>
                  <a:lnTo>
                    <a:pt x="7306982" y="4577868"/>
                  </a:lnTo>
                  <a:lnTo>
                    <a:pt x="0" y="4577868"/>
                  </a:lnTo>
                  <a:lnTo>
                    <a:pt x="0" y="0"/>
                  </a:lnTo>
                  <a:close/>
                </a:path>
              </a:pathLst>
            </a:custGeom>
            <a:blipFill>
              <a:blip r:embed="rId4"/>
              <a:stretch>
                <a:fillRect/>
              </a:stretch>
            </a:blipFill>
          </p:spPr>
          <p:txBody>
            <a:bodyPr/>
            <a:lstStyle/>
            <a:p>
              <a:endParaRPr lang="en-US"/>
            </a:p>
          </p:txBody>
        </p:sp>
        <p:sp>
          <p:nvSpPr>
            <p:cNvPr id="9" name="AutoShape 9"/>
            <p:cNvSpPr/>
            <p:nvPr/>
          </p:nvSpPr>
          <p:spPr>
            <a:xfrm flipV="1">
              <a:off x="755526" y="5764762"/>
              <a:ext cx="5739710" cy="16316"/>
            </a:xfrm>
            <a:prstGeom prst="line">
              <a:avLst/>
            </a:prstGeom>
            <a:ln w="76200" cap="flat">
              <a:solidFill>
                <a:srgbClr val="D3232A"/>
              </a:solidFill>
              <a:prstDash val="solid"/>
              <a:headEnd type="none" w="sm" len="sm"/>
              <a:tailEnd type="triangle" w="lg" len="med"/>
            </a:ln>
          </p:spPr>
          <p:txBody>
            <a:bodyPr/>
            <a:lstStyle/>
            <a:p>
              <a:endParaRPr lang="en-US"/>
            </a:p>
          </p:txBody>
        </p:sp>
        <p:sp>
          <p:nvSpPr>
            <p:cNvPr id="10" name="TextBox 10"/>
            <p:cNvSpPr txBox="1"/>
            <p:nvPr/>
          </p:nvSpPr>
          <p:spPr>
            <a:xfrm>
              <a:off x="1969122" y="5933478"/>
              <a:ext cx="3312517" cy="396240"/>
            </a:xfrm>
            <a:prstGeom prst="rect">
              <a:avLst/>
            </a:prstGeom>
          </p:spPr>
          <p:txBody>
            <a:bodyPr lIns="0" tIns="0" rIns="0" bIns="0" rtlCol="0" anchor="t">
              <a:spAutoFit/>
            </a:bodyPr>
            <a:lstStyle/>
            <a:p>
              <a:pPr algn="ctr">
                <a:lnSpc>
                  <a:spcPts val="2520"/>
                </a:lnSpc>
              </a:pPr>
              <a:r>
                <a:rPr lang="en-US" sz="1800">
                  <a:solidFill>
                    <a:srgbClr val="000000"/>
                  </a:solidFill>
                  <a:latin typeface="SF Pro Display 1"/>
                </a:rPr>
                <a:t>Effectiveness Reduces</a:t>
              </a:r>
            </a:p>
          </p:txBody>
        </p:sp>
        <p:sp>
          <p:nvSpPr>
            <p:cNvPr id="11" name="TextBox 11"/>
            <p:cNvSpPr txBox="1"/>
            <p:nvPr/>
          </p:nvSpPr>
          <p:spPr>
            <a:xfrm>
              <a:off x="545103" y="4706625"/>
              <a:ext cx="1052909" cy="641562"/>
            </a:xfrm>
            <a:prstGeom prst="rect">
              <a:avLst/>
            </a:prstGeom>
          </p:spPr>
          <p:txBody>
            <a:bodyPr lIns="0" tIns="0" rIns="0" bIns="0" rtlCol="0" anchor="t">
              <a:spAutoFit/>
            </a:bodyPr>
            <a:lstStyle/>
            <a:p>
              <a:pPr algn="ctr">
                <a:lnSpc>
                  <a:spcPts val="1960"/>
                </a:lnSpc>
              </a:pPr>
              <a:r>
                <a:rPr lang="en-US" sz="1400">
                  <a:solidFill>
                    <a:srgbClr val="D3232A"/>
                  </a:solidFill>
                  <a:latin typeface="SF Pro Display 1"/>
                </a:rPr>
                <a:t>Exterior </a:t>
              </a:r>
            </a:p>
            <a:p>
              <a:pPr algn="ctr">
                <a:lnSpc>
                  <a:spcPts val="1960"/>
                </a:lnSpc>
              </a:pPr>
              <a:r>
                <a:rPr lang="en-US" sz="1400">
                  <a:solidFill>
                    <a:srgbClr val="D3232A"/>
                  </a:solidFill>
                  <a:latin typeface="SF Pro Display 1"/>
                </a:rPr>
                <a:t>Insulated</a:t>
              </a:r>
            </a:p>
          </p:txBody>
        </p:sp>
        <p:sp>
          <p:nvSpPr>
            <p:cNvPr id="12" name="TextBox 12"/>
            <p:cNvSpPr txBox="1"/>
            <p:nvPr/>
          </p:nvSpPr>
          <p:spPr>
            <a:xfrm>
              <a:off x="3323091" y="4706625"/>
              <a:ext cx="1052909" cy="641562"/>
            </a:xfrm>
            <a:prstGeom prst="rect">
              <a:avLst/>
            </a:prstGeom>
          </p:spPr>
          <p:txBody>
            <a:bodyPr lIns="0" tIns="0" rIns="0" bIns="0" rtlCol="0" anchor="t">
              <a:spAutoFit/>
            </a:bodyPr>
            <a:lstStyle/>
            <a:p>
              <a:pPr algn="ctr">
                <a:lnSpc>
                  <a:spcPts val="1960"/>
                </a:lnSpc>
              </a:pPr>
              <a:r>
                <a:rPr lang="en-US" sz="1400">
                  <a:solidFill>
                    <a:srgbClr val="D3232A"/>
                  </a:solidFill>
                  <a:latin typeface="SF Pro Display 1"/>
                </a:rPr>
                <a:t>Split </a:t>
              </a:r>
            </a:p>
            <a:p>
              <a:pPr algn="ctr">
                <a:lnSpc>
                  <a:spcPts val="1960"/>
                </a:lnSpc>
              </a:pPr>
              <a:r>
                <a:rPr lang="en-US" sz="1400">
                  <a:solidFill>
                    <a:srgbClr val="D3232A"/>
                  </a:solidFill>
                  <a:latin typeface="SF Pro Display 1"/>
                </a:rPr>
                <a:t>Insulated</a:t>
              </a:r>
            </a:p>
          </p:txBody>
        </p:sp>
        <p:sp>
          <p:nvSpPr>
            <p:cNvPr id="13" name="TextBox 13"/>
            <p:cNvSpPr txBox="1"/>
            <p:nvPr/>
          </p:nvSpPr>
          <p:spPr>
            <a:xfrm>
              <a:off x="5827445" y="4706625"/>
              <a:ext cx="1052909" cy="641562"/>
            </a:xfrm>
            <a:prstGeom prst="rect">
              <a:avLst/>
            </a:prstGeom>
          </p:spPr>
          <p:txBody>
            <a:bodyPr lIns="0" tIns="0" rIns="0" bIns="0" rtlCol="0" anchor="t">
              <a:spAutoFit/>
            </a:bodyPr>
            <a:lstStyle/>
            <a:p>
              <a:pPr algn="ctr">
                <a:lnSpc>
                  <a:spcPts val="1960"/>
                </a:lnSpc>
              </a:pPr>
              <a:r>
                <a:rPr lang="en-US" sz="1400">
                  <a:solidFill>
                    <a:srgbClr val="D3232A"/>
                  </a:solidFill>
                  <a:latin typeface="SF Pro Display 1"/>
                </a:rPr>
                <a:t>Interior </a:t>
              </a:r>
            </a:p>
            <a:p>
              <a:pPr algn="ctr">
                <a:lnSpc>
                  <a:spcPts val="1960"/>
                </a:lnSpc>
              </a:pPr>
              <a:r>
                <a:rPr lang="en-US" sz="1400">
                  <a:solidFill>
                    <a:srgbClr val="D3232A"/>
                  </a:solidFill>
                  <a:latin typeface="SF Pro Display 1"/>
                </a:rPr>
                <a:t>Insulated</a:t>
              </a:r>
            </a:p>
          </p:txBody>
        </p:sp>
      </p:grpSp>
      <p:grpSp>
        <p:nvGrpSpPr>
          <p:cNvPr id="14" name="Group 14"/>
          <p:cNvGrpSpPr/>
          <p:nvPr/>
        </p:nvGrpSpPr>
        <p:grpSpPr>
          <a:xfrm>
            <a:off x="12213255" y="3592419"/>
            <a:ext cx="5215637" cy="5013927"/>
            <a:chOff x="0" y="0"/>
            <a:chExt cx="6954182" cy="6685236"/>
          </a:xfrm>
        </p:grpSpPr>
        <p:sp>
          <p:nvSpPr>
            <p:cNvPr id="15" name="Freeform 15"/>
            <p:cNvSpPr/>
            <p:nvPr/>
          </p:nvSpPr>
          <p:spPr>
            <a:xfrm>
              <a:off x="0" y="0"/>
              <a:ext cx="6954182" cy="6685236"/>
            </a:xfrm>
            <a:custGeom>
              <a:avLst/>
              <a:gdLst/>
              <a:ahLst/>
              <a:cxnLst/>
              <a:rect l="l" t="t" r="r" b="b"/>
              <a:pathLst>
                <a:path w="6954182" h="6685236">
                  <a:moveTo>
                    <a:pt x="0" y="0"/>
                  </a:moveTo>
                  <a:lnTo>
                    <a:pt x="6954182" y="0"/>
                  </a:lnTo>
                  <a:lnTo>
                    <a:pt x="6954182" y="6685236"/>
                  </a:lnTo>
                  <a:lnTo>
                    <a:pt x="0" y="6685236"/>
                  </a:lnTo>
                  <a:lnTo>
                    <a:pt x="0" y="0"/>
                  </a:lnTo>
                  <a:close/>
                </a:path>
              </a:pathLst>
            </a:custGeom>
            <a:blipFill>
              <a:blip r:embed="rId5"/>
              <a:stretch>
                <a:fillRect/>
              </a:stretch>
            </a:blipFill>
          </p:spPr>
          <p:txBody>
            <a:bodyPr/>
            <a:lstStyle/>
            <a:p>
              <a:endParaRPr lang="en-US"/>
            </a:p>
          </p:txBody>
        </p:sp>
        <p:sp>
          <p:nvSpPr>
            <p:cNvPr id="16" name="TextBox 16"/>
            <p:cNvSpPr txBox="1"/>
            <p:nvPr/>
          </p:nvSpPr>
          <p:spPr>
            <a:xfrm>
              <a:off x="666843" y="2339646"/>
              <a:ext cx="1442049" cy="463087"/>
            </a:xfrm>
            <a:prstGeom prst="rect">
              <a:avLst/>
            </a:prstGeom>
          </p:spPr>
          <p:txBody>
            <a:bodyPr lIns="0" tIns="0" rIns="0" bIns="0" rtlCol="0" anchor="t">
              <a:spAutoFit/>
            </a:bodyPr>
            <a:lstStyle/>
            <a:p>
              <a:pPr algn="ctr">
                <a:lnSpc>
                  <a:spcPts val="1408"/>
                </a:lnSpc>
              </a:pPr>
              <a:r>
                <a:rPr lang="en-US" sz="1006">
                  <a:solidFill>
                    <a:srgbClr val="000000"/>
                  </a:solidFill>
                  <a:latin typeface="SF Pro Display 1"/>
                </a:rPr>
                <a:t>Vertical Z-Girts</a:t>
              </a:r>
            </a:p>
            <a:p>
              <a:pPr algn="ctr">
                <a:lnSpc>
                  <a:spcPts val="1408"/>
                </a:lnSpc>
              </a:pPr>
              <a:r>
                <a:rPr lang="en-US" sz="1006">
                  <a:solidFill>
                    <a:srgbClr val="000000"/>
                  </a:solidFill>
                  <a:latin typeface="SF Pro Display 1"/>
                </a:rPr>
                <a:t>20-45% Effective</a:t>
              </a:r>
            </a:p>
          </p:txBody>
        </p:sp>
        <p:sp>
          <p:nvSpPr>
            <p:cNvPr id="17" name="TextBox 17"/>
            <p:cNvSpPr txBox="1"/>
            <p:nvPr/>
          </p:nvSpPr>
          <p:spPr>
            <a:xfrm>
              <a:off x="4798161" y="2339646"/>
              <a:ext cx="1521257" cy="463087"/>
            </a:xfrm>
            <a:prstGeom prst="rect">
              <a:avLst/>
            </a:prstGeom>
          </p:spPr>
          <p:txBody>
            <a:bodyPr lIns="0" tIns="0" rIns="0" bIns="0" rtlCol="0" anchor="t">
              <a:spAutoFit/>
            </a:bodyPr>
            <a:lstStyle/>
            <a:p>
              <a:pPr algn="ctr">
                <a:lnSpc>
                  <a:spcPts val="1408"/>
                </a:lnSpc>
              </a:pPr>
              <a:r>
                <a:rPr lang="en-US" sz="1006">
                  <a:solidFill>
                    <a:srgbClr val="000000"/>
                  </a:solidFill>
                  <a:latin typeface="SF Pro Display 1"/>
                </a:rPr>
                <a:t>Discrete Clip &amp; Rail</a:t>
              </a:r>
            </a:p>
            <a:p>
              <a:pPr algn="ctr">
                <a:lnSpc>
                  <a:spcPts val="1408"/>
                </a:lnSpc>
              </a:pPr>
              <a:r>
                <a:rPr lang="en-US" sz="1006">
                  <a:solidFill>
                    <a:srgbClr val="000000"/>
                  </a:solidFill>
                  <a:latin typeface="SF Pro Display 1"/>
                </a:rPr>
                <a:t>40-95% Effective</a:t>
              </a:r>
            </a:p>
          </p:txBody>
        </p:sp>
      </p:grpSp>
      <p:sp>
        <p:nvSpPr>
          <p:cNvPr id="18" name="TextBox 18"/>
          <p:cNvSpPr txBox="1"/>
          <p:nvPr/>
        </p:nvSpPr>
        <p:spPr>
          <a:xfrm>
            <a:off x="6897263" y="3903686"/>
            <a:ext cx="4553992" cy="3135630"/>
          </a:xfrm>
          <a:prstGeom prst="rect">
            <a:avLst/>
          </a:prstGeom>
        </p:spPr>
        <p:txBody>
          <a:bodyPr lIns="0" tIns="0" rIns="0" bIns="0" rtlCol="0" anchor="t">
            <a:spAutoFit/>
          </a:bodyPr>
          <a:lstStyle/>
          <a:p>
            <a:pPr algn="ctr">
              <a:lnSpc>
                <a:spcPts val="2520"/>
              </a:lnSpc>
            </a:pPr>
            <a:r>
              <a:rPr lang="en-US" sz="1800" dirty="0">
                <a:solidFill>
                  <a:srgbClr val="0069B1"/>
                </a:solidFill>
                <a:latin typeface="SF Pro Display 1"/>
              </a:rPr>
              <a:t> No thermal bridging</a:t>
            </a:r>
          </a:p>
          <a:p>
            <a:pPr algn="ctr">
              <a:lnSpc>
                <a:spcPts val="2520"/>
              </a:lnSpc>
            </a:pPr>
            <a:endParaRPr lang="en-US" sz="1800" dirty="0">
              <a:solidFill>
                <a:srgbClr val="0069B1"/>
              </a:solidFill>
              <a:latin typeface="SF Pro Display 1"/>
            </a:endParaRPr>
          </a:p>
          <a:p>
            <a:pPr algn="ctr">
              <a:lnSpc>
                <a:spcPts val="2520"/>
              </a:lnSpc>
            </a:pPr>
            <a:r>
              <a:rPr lang="en-US" sz="1800" dirty="0">
                <a:solidFill>
                  <a:srgbClr val="000000"/>
                </a:solidFill>
                <a:latin typeface="SF Pro Display 1"/>
              </a:rPr>
              <a:t> Superior windows</a:t>
            </a:r>
          </a:p>
          <a:p>
            <a:pPr algn="ctr">
              <a:lnSpc>
                <a:spcPts val="2520"/>
              </a:lnSpc>
            </a:pPr>
            <a:endParaRPr lang="en-US" sz="1800" dirty="0">
              <a:solidFill>
                <a:srgbClr val="000000"/>
              </a:solidFill>
              <a:latin typeface="SF Pro Display 1"/>
            </a:endParaRPr>
          </a:p>
          <a:p>
            <a:pPr algn="ctr">
              <a:lnSpc>
                <a:spcPts val="2520"/>
              </a:lnSpc>
            </a:pPr>
            <a:r>
              <a:rPr lang="en-US" sz="1800" dirty="0">
                <a:solidFill>
                  <a:srgbClr val="000000"/>
                </a:solidFill>
                <a:latin typeface="SF Pro Display 1"/>
              </a:rPr>
              <a:t> Mechanical ventilation with heat recovery</a:t>
            </a:r>
          </a:p>
          <a:p>
            <a:pPr algn="ctr">
              <a:lnSpc>
                <a:spcPts val="2520"/>
              </a:lnSpc>
            </a:pPr>
            <a:endParaRPr lang="en-US" sz="1800" dirty="0">
              <a:solidFill>
                <a:srgbClr val="000000"/>
              </a:solidFill>
              <a:latin typeface="SF Pro Display 1"/>
            </a:endParaRPr>
          </a:p>
          <a:p>
            <a:pPr algn="ctr">
              <a:lnSpc>
                <a:spcPts val="2520"/>
              </a:lnSpc>
            </a:pPr>
            <a:r>
              <a:rPr lang="en-US" sz="1800" dirty="0">
                <a:solidFill>
                  <a:srgbClr val="0069B1"/>
                </a:solidFill>
                <a:latin typeface="SF Pro Display 1"/>
              </a:rPr>
              <a:t> Quality insulation</a:t>
            </a:r>
          </a:p>
          <a:p>
            <a:pPr algn="ctr">
              <a:lnSpc>
                <a:spcPts val="2520"/>
              </a:lnSpc>
            </a:pPr>
            <a:endParaRPr lang="en-US" sz="1800" dirty="0">
              <a:solidFill>
                <a:srgbClr val="0069B1"/>
              </a:solidFill>
              <a:latin typeface="SF Pro Display 1"/>
            </a:endParaRPr>
          </a:p>
          <a:p>
            <a:pPr algn="ctr">
              <a:lnSpc>
                <a:spcPts val="2520"/>
              </a:lnSpc>
            </a:pPr>
            <a:r>
              <a:rPr lang="en-US" sz="1800" dirty="0">
                <a:solidFill>
                  <a:srgbClr val="000000"/>
                </a:solidFill>
                <a:latin typeface="SF Pro Display 1"/>
              </a:rPr>
              <a:t>Airtight construction</a:t>
            </a:r>
          </a:p>
          <a:p>
            <a:pPr algn="ctr">
              <a:lnSpc>
                <a:spcPts val="2520"/>
              </a:lnSpc>
            </a:pPr>
            <a:endParaRPr lang="en-US" sz="1800" dirty="0">
              <a:solidFill>
                <a:srgbClr val="000000"/>
              </a:solidFill>
              <a:latin typeface="SF Pro Display 1"/>
            </a:endParaRPr>
          </a:p>
        </p:txBody>
      </p:sp>
      <p:sp>
        <p:nvSpPr>
          <p:cNvPr id="19" name="Freeform 19"/>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0" y="0"/>
            <a:ext cx="18297525" cy="5143500"/>
            <a:chOff x="0" y="0"/>
            <a:chExt cx="24396700" cy="6858000"/>
          </a:xfrm>
        </p:grpSpPr>
        <p:pic>
          <p:nvPicPr>
            <p:cNvPr id="4"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24396700" cy="6858000"/>
            </a:xfrm>
            <a:prstGeom prst="rect">
              <a:avLst/>
            </a:prstGeom>
          </p:spPr>
        </p:pic>
      </p:grpSp>
      <p:sp>
        <p:nvSpPr>
          <p:cNvPr id="5" name="Freeform 5"/>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p:cNvGrpSpPr/>
          <p:nvPr/>
        </p:nvGrpSpPr>
        <p:grpSpPr>
          <a:xfrm>
            <a:off x="17898006" y="8232317"/>
            <a:ext cx="399519" cy="1025983"/>
            <a:chOff x="0" y="0"/>
            <a:chExt cx="1280047" cy="3287216"/>
          </a:xfrm>
        </p:grpSpPr>
        <p:sp>
          <p:nvSpPr>
            <p:cNvPr id="7" name="Freeform 7"/>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
        <p:nvSpPr>
          <p:cNvPr id="8" name="TextBox 8"/>
          <p:cNvSpPr txBox="1"/>
          <p:nvPr/>
        </p:nvSpPr>
        <p:spPr>
          <a:xfrm>
            <a:off x="1640180" y="6540303"/>
            <a:ext cx="7424710" cy="1908175"/>
          </a:xfrm>
          <a:prstGeom prst="rect">
            <a:avLst/>
          </a:prstGeom>
        </p:spPr>
        <p:txBody>
          <a:bodyPr lIns="0" tIns="0" rIns="0" bIns="0" rtlCol="0" anchor="t">
            <a:spAutoFit/>
          </a:bodyPr>
          <a:lstStyle/>
          <a:p>
            <a:pPr>
              <a:lnSpc>
                <a:spcPts val="7699"/>
              </a:lnSpc>
            </a:pPr>
            <a:r>
              <a:rPr lang="en-US" sz="5499">
                <a:solidFill>
                  <a:srgbClr val="000000"/>
                </a:solidFill>
                <a:latin typeface="SF Pro Display 1"/>
              </a:rPr>
              <a:t>AIA/CES PROGRAM</a:t>
            </a:r>
          </a:p>
          <a:p>
            <a:pPr>
              <a:lnSpc>
                <a:spcPts val="7699"/>
              </a:lnSpc>
              <a:spcBef>
                <a:spcPct val="0"/>
              </a:spcBef>
            </a:pPr>
            <a:r>
              <a:rPr lang="en-US" sz="5499">
                <a:solidFill>
                  <a:srgbClr val="000000"/>
                </a:solidFill>
                <a:latin typeface="SF Pro Display 1"/>
              </a:rPr>
              <a:t>REGISTRATION</a:t>
            </a:r>
          </a:p>
        </p:txBody>
      </p:sp>
      <p:sp>
        <p:nvSpPr>
          <p:cNvPr id="9" name="TextBox 9"/>
          <p:cNvSpPr txBox="1"/>
          <p:nvPr/>
        </p:nvSpPr>
        <p:spPr>
          <a:xfrm>
            <a:off x="9566010" y="5881173"/>
            <a:ext cx="7081810" cy="3823970"/>
          </a:xfrm>
          <a:prstGeom prst="rect">
            <a:avLst/>
          </a:prstGeom>
        </p:spPr>
        <p:txBody>
          <a:bodyPr lIns="0" tIns="0" rIns="0" bIns="0" rtlCol="0" anchor="t">
            <a:spAutoFit/>
          </a:bodyPr>
          <a:lstStyle/>
          <a:p>
            <a:pPr>
              <a:lnSpc>
                <a:spcPts val="2380"/>
              </a:lnSpc>
            </a:pPr>
            <a:r>
              <a:rPr lang="en-US" sz="1700">
                <a:solidFill>
                  <a:srgbClr val="171616"/>
                </a:solidFill>
                <a:latin typeface="SF Pro Display 2"/>
              </a:rPr>
              <a:t>Longboard Architectural Products is a registered provider with The American Institute of Architects Continuing Education Systems. Credit earned on completion of this program will be reported to CES records for AIA members. Certificates of completion for non-AIA members are available on request.</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This program is registered with the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pPr>
              <a:lnSpc>
                <a:spcPts val="2380"/>
              </a:lnSpc>
            </a:pPr>
            <a:endParaRPr lang="en-US" sz="1700">
              <a:solidFill>
                <a:srgbClr val="171616"/>
              </a:solidFill>
              <a:latin typeface="SF Pro Display 2"/>
            </a:endParaRPr>
          </a:p>
          <a:p>
            <a:pPr>
              <a:lnSpc>
                <a:spcPts val="2380"/>
              </a:lnSpc>
              <a:spcBef>
                <a:spcPct val="0"/>
              </a:spcBef>
            </a:pPr>
            <a:endParaRPr lang="en-US" sz="1700">
              <a:solidFill>
                <a:srgbClr val="171616"/>
              </a:solidFill>
              <a:latin typeface="SF Pro Display 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7898006" y="8232317"/>
            <a:ext cx="399519" cy="1025983"/>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grpSp>
        <p:nvGrpSpPr>
          <p:cNvPr id="6" name="Group 6"/>
          <p:cNvGrpSpPr/>
          <p:nvPr/>
        </p:nvGrpSpPr>
        <p:grpSpPr>
          <a:xfrm>
            <a:off x="-27194" y="1582693"/>
            <a:ext cx="5801276" cy="7121613"/>
            <a:chOff x="0" y="0"/>
            <a:chExt cx="7735035" cy="9495484"/>
          </a:xfrm>
        </p:grpSpPr>
        <p:pic>
          <p:nvPicPr>
            <p:cNvPr id="7"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7735035" cy="9495484"/>
            </a:xfrm>
            <a:prstGeom prst="rect">
              <a:avLst/>
            </a:prstGeom>
          </p:spPr>
        </p:pic>
      </p:grpSp>
      <p:sp>
        <p:nvSpPr>
          <p:cNvPr id="8" name="TextBox 8"/>
          <p:cNvSpPr txBox="1"/>
          <p:nvPr/>
        </p:nvSpPr>
        <p:spPr>
          <a:xfrm>
            <a:off x="7070653" y="2060884"/>
            <a:ext cx="9474273" cy="2175420"/>
          </a:xfrm>
          <a:prstGeom prst="rect">
            <a:avLst/>
          </a:prstGeom>
        </p:spPr>
        <p:txBody>
          <a:bodyPr lIns="0" tIns="0" rIns="0" bIns="0" rtlCol="0" anchor="t">
            <a:spAutoFit/>
          </a:bodyPr>
          <a:lstStyle/>
          <a:p>
            <a:pPr algn="ctr">
              <a:lnSpc>
                <a:spcPts val="8719"/>
              </a:lnSpc>
              <a:spcBef>
                <a:spcPct val="0"/>
              </a:spcBef>
            </a:pPr>
            <a:r>
              <a:rPr lang="en-US" sz="6228">
                <a:solidFill>
                  <a:srgbClr val="000000"/>
                </a:solidFill>
                <a:latin typeface="SF Pro Display 1"/>
              </a:rPr>
              <a:t>BENEFITS OF PASSIVE HOUSE CONSTRUCTION</a:t>
            </a:r>
          </a:p>
        </p:txBody>
      </p:sp>
      <p:sp>
        <p:nvSpPr>
          <p:cNvPr id="9" name="TextBox 9"/>
          <p:cNvSpPr txBox="1"/>
          <p:nvPr/>
        </p:nvSpPr>
        <p:spPr>
          <a:xfrm>
            <a:off x="7359867" y="4949516"/>
            <a:ext cx="8895844" cy="1590675"/>
          </a:xfrm>
          <a:prstGeom prst="rect">
            <a:avLst/>
          </a:prstGeom>
        </p:spPr>
        <p:txBody>
          <a:bodyPr lIns="0" tIns="0" rIns="0" bIns="0" rtlCol="0" anchor="t">
            <a:spAutoFit/>
          </a:bodyPr>
          <a:lstStyle/>
          <a:p>
            <a:pPr algn="ctr">
              <a:lnSpc>
                <a:spcPts val="4200"/>
              </a:lnSpc>
            </a:pPr>
            <a:r>
              <a:rPr lang="en-US" sz="3000">
                <a:solidFill>
                  <a:srgbClr val="171616"/>
                </a:solidFill>
                <a:latin typeface="SF Pro Display 2"/>
              </a:rPr>
              <a:t>Energy Efficiency</a:t>
            </a:r>
          </a:p>
          <a:p>
            <a:pPr algn="ctr">
              <a:lnSpc>
                <a:spcPts val="4200"/>
              </a:lnSpc>
            </a:pPr>
            <a:r>
              <a:rPr lang="en-US" sz="3000">
                <a:solidFill>
                  <a:srgbClr val="171616"/>
                </a:solidFill>
                <a:latin typeface="SF Pro Display 2"/>
              </a:rPr>
              <a:t>Comfort</a:t>
            </a:r>
          </a:p>
          <a:p>
            <a:pPr algn="ctr">
              <a:lnSpc>
                <a:spcPts val="4200"/>
              </a:lnSpc>
              <a:spcBef>
                <a:spcPct val="0"/>
              </a:spcBef>
            </a:pPr>
            <a:r>
              <a:rPr lang="en-US" sz="3000">
                <a:solidFill>
                  <a:srgbClr val="171616"/>
                </a:solidFill>
                <a:latin typeface="SF Pro Display 2"/>
              </a:rPr>
              <a:t>Health</a:t>
            </a:r>
          </a:p>
        </p:txBody>
      </p:sp>
      <p:sp>
        <p:nvSpPr>
          <p:cNvPr id="10" name="TextBox 10"/>
          <p:cNvSpPr txBox="1"/>
          <p:nvPr/>
        </p:nvSpPr>
        <p:spPr>
          <a:xfrm>
            <a:off x="7359867" y="6511616"/>
            <a:ext cx="8895844" cy="1590675"/>
          </a:xfrm>
          <a:prstGeom prst="rect">
            <a:avLst/>
          </a:prstGeom>
        </p:spPr>
        <p:txBody>
          <a:bodyPr lIns="0" tIns="0" rIns="0" bIns="0" rtlCol="0" anchor="t">
            <a:spAutoFit/>
          </a:bodyPr>
          <a:lstStyle/>
          <a:p>
            <a:pPr algn="ctr">
              <a:lnSpc>
                <a:spcPts val="4200"/>
              </a:lnSpc>
            </a:pPr>
            <a:r>
              <a:rPr lang="en-US" sz="3000">
                <a:solidFill>
                  <a:srgbClr val="171616"/>
                </a:solidFill>
                <a:latin typeface="SF Pro Display 2"/>
              </a:rPr>
              <a:t>Durability</a:t>
            </a:r>
          </a:p>
          <a:p>
            <a:pPr algn="ctr">
              <a:lnSpc>
                <a:spcPts val="4200"/>
              </a:lnSpc>
            </a:pPr>
            <a:r>
              <a:rPr lang="en-US" sz="3000">
                <a:solidFill>
                  <a:srgbClr val="171616"/>
                </a:solidFill>
                <a:latin typeface="SF Pro Display 2"/>
              </a:rPr>
              <a:t>Cost Savings</a:t>
            </a:r>
          </a:p>
          <a:p>
            <a:pPr algn="ctr">
              <a:lnSpc>
                <a:spcPts val="4200"/>
              </a:lnSpc>
              <a:spcBef>
                <a:spcPct val="0"/>
              </a:spcBef>
            </a:pPr>
            <a:r>
              <a:rPr lang="en-US" sz="3000">
                <a:solidFill>
                  <a:srgbClr val="171616"/>
                </a:solidFill>
                <a:latin typeface="SF Pro Display 2"/>
              </a:rPr>
              <a:t>Sustainability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2319416" y="1670027"/>
            <a:ext cx="5968584" cy="6946946"/>
          </a:xfrm>
          <a:custGeom>
            <a:avLst/>
            <a:gdLst/>
            <a:ahLst/>
            <a:cxnLst/>
            <a:rect l="l" t="t" r="r" b="b"/>
            <a:pathLst>
              <a:path w="5968584" h="6946946">
                <a:moveTo>
                  <a:pt x="0" y="0"/>
                </a:moveTo>
                <a:lnTo>
                  <a:pt x="5968584" y="0"/>
                </a:lnTo>
                <a:lnTo>
                  <a:pt x="5968584" y="6946946"/>
                </a:lnTo>
                <a:lnTo>
                  <a:pt x="0" y="6946946"/>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endParaRPr lang="en-US"/>
          </a:p>
        </p:txBody>
      </p:sp>
      <p:sp>
        <p:nvSpPr>
          <p:cNvPr id="4" name="Freeform 4"/>
          <p:cNvSpPr/>
          <p:nvPr/>
        </p:nvSpPr>
        <p:spPr>
          <a:xfrm>
            <a:off x="5562811" y="5003156"/>
            <a:ext cx="6195722" cy="3613817"/>
          </a:xfrm>
          <a:custGeom>
            <a:avLst/>
            <a:gdLst/>
            <a:ahLst/>
            <a:cxnLst/>
            <a:rect l="l" t="t" r="r" b="b"/>
            <a:pathLst>
              <a:path w="6195722" h="3613817">
                <a:moveTo>
                  <a:pt x="0" y="0"/>
                </a:moveTo>
                <a:lnTo>
                  <a:pt x="6195723" y="0"/>
                </a:lnTo>
                <a:lnTo>
                  <a:pt x="6195723" y="3613817"/>
                </a:lnTo>
                <a:lnTo>
                  <a:pt x="0" y="3613817"/>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5562811" y="1670027"/>
            <a:ext cx="6195722" cy="3139166"/>
          </a:xfrm>
          <a:custGeom>
            <a:avLst/>
            <a:gdLst/>
            <a:ahLst/>
            <a:cxnLst/>
            <a:rect l="l" t="t" r="r" b="b"/>
            <a:pathLst>
              <a:path w="6195722" h="3139166">
                <a:moveTo>
                  <a:pt x="0" y="0"/>
                </a:moveTo>
                <a:lnTo>
                  <a:pt x="6195723" y="0"/>
                </a:lnTo>
                <a:lnTo>
                  <a:pt x="6195723" y="3139166"/>
                </a:lnTo>
                <a:lnTo>
                  <a:pt x="0" y="3139166"/>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sp>
        <p:nvSpPr>
          <p:cNvPr id="6" name="TextBox 6"/>
          <p:cNvSpPr txBox="1"/>
          <p:nvPr/>
        </p:nvSpPr>
        <p:spPr>
          <a:xfrm>
            <a:off x="1152269" y="3565075"/>
            <a:ext cx="3090824" cy="1749425"/>
          </a:xfrm>
          <a:prstGeom prst="rect">
            <a:avLst/>
          </a:prstGeom>
        </p:spPr>
        <p:txBody>
          <a:bodyPr lIns="0" tIns="0" rIns="0" bIns="0" rtlCol="0" anchor="t">
            <a:spAutoFit/>
          </a:bodyPr>
          <a:lstStyle/>
          <a:p>
            <a:pPr algn="ctr">
              <a:lnSpc>
                <a:spcPts val="7000"/>
              </a:lnSpc>
              <a:spcBef>
                <a:spcPct val="0"/>
              </a:spcBef>
            </a:pPr>
            <a:r>
              <a:rPr lang="en-US" sz="5000">
                <a:solidFill>
                  <a:srgbClr val="000000"/>
                </a:solidFill>
                <a:latin typeface="SF Pro Display 1"/>
              </a:rPr>
              <a:t>PASSIVE HOUSE</a:t>
            </a:r>
          </a:p>
        </p:txBody>
      </p:sp>
      <p:sp>
        <p:nvSpPr>
          <p:cNvPr id="7" name="TextBox 7"/>
          <p:cNvSpPr txBox="1"/>
          <p:nvPr/>
        </p:nvSpPr>
        <p:spPr>
          <a:xfrm>
            <a:off x="522567" y="5563050"/>
            <a:ext cx="4350227" cy="1049646"/>
          </a:xfrm>
          <a:prstGeom prst="rect">
            <a:avLst/>
          </a:prstGeom>
        </p:spPr>
        <p:txBody>
          <a:bodyPr lIns="0" tIns="0" rIns="0" bIns="0" rtlCol="0" anchor="t">
            <a:spAutoFit/>
          </a:bodyPr>
          <a:lstStyle/>
          <a:p>
            <a:pPr algn="ctr">
              <a:lnSpc>
                <a:spcPts val="2800"/>
              </a:lnSpc>
            </a:pPr>
            <a:r>
              <a:rPr lang="en-US" sz="2000" dirty="0">
                <a:solidFill>
                  <a:srgbClr val="000000"/>
                </a:solidFill>
                <a:latin typeface="SF Pro Display 2"/>
              </a:rPr>
              <a:t>Certified Passive House components help you design a Passive House construction.</a:t>
            </a:r>
          </a:p>
        </p:txBody>
      </p:sp>
      <p:sp>
        <p:nvSpPr>
          <p:cNvPr id="8" name="Freeform 8"/>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24404" y="0"/>
            <a:ext cx="14639192" cy="10287000"/>
          </a:xfrm>
          <a:custGeom>
            <a:avLst/>
            <a:gdLst/>
            <a:ahLst/>
            <a:cxnLst/>
            <a:rect l="l" t="t" r="r" b="b"/>
            <a:pathLst>
              <a:path w="14639192" h="10287000">
                <a:moveTo>
                  <a:pt x="0" y="0"/>
                </a:moveTo>
                <a:lnTo>
                  <a:pt x="14639192" y="0"/>
                </a:lnTo>
                <a:lnTo>
                  <a:pt x="14639192" y="10287000"/>
                </a:lnTo>
                <a:lnTo>
                  <a:pt x="0" y="10287000"/>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17898006" y="8232317"/>
            <a:ext cx="399519" cy="1025983"/>
            <a:chOff x="0" y="0"/>
            <a:chExt cx="1280047" cy="3287216"/>
          </a:xfrm>
        </p:grpSpPr>
        <p:sp>
          <p:nvSpPr>
            <p:cNvPr id="4" name="Freeform 4"/>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
        <p:nvSpPr>
          <p:cNvPr id="5" name="Freeform 5"/>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7898006" y="8232317"/>
            <a:ext cx="399519" cy="1025983"/>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grpSp>
        <p:nvGrpSpPr>
          <p:cNvPr id="6" name="Group 6"/>
          <p:cNvGrpSpPr/>
          <p:nvPr/>
        </p:nvGrpSpPr>
        <p:grpSpPr>
          <a:xfrm>
            <a:off x="0" y="0"/>
            <a:ext cx="9596465" cy="10287000"/>
            <a:chOff x="0" y="0"/>
            <a:chExt cx="12795286" cy="13716000"/>
          </a:xfrm>
        </p:grpSpPr>
        <p:pic>
          <p:nvPicPr>
            <p:cNvPr id="7"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12795286" cy="13716000"/>
            </a:xfrm>
            <a:prstGeom prst="rect">
              <a:avLst/>
            </a:prstGeom>
          </p:spPr>
        </p:pic>
      </p:grpSp>
      <p:sp>
        <p:nvSpPr>
          <p:cNvPr id="8" name="TextBox 8"/>
          <p:cNvSpPr txBox="1"/>
          <p:nvPr/>
        </p:nvSpPr>
        <p:spPr>
          <a:xfrm>
            <a:off x="11094020" y="2498725"/>
            <a:ext cx="5792230" cy="5241925"/>
          </a:xfrm>
          <a:prstGeom prst="rect">
            <a:avLst/>
          </a:prstGeom>
        </p:spPr>
        <p:txBody>
          <a:bodyPr lIns="0" tIns="0" rIns="0" bIns="0" rtlCol="0" anchor="t">
            <a:spAutoFit/>
          </a:bodyPr>
          <a:lstStyle/>
          <a:p>
            <a:pPr algn="ctr">
              <a:lnSpc>
                <a:spcPts val="3499"/>
              </a:lnSpc>
            </a:pPr>
            <a:r>
              <a:rPr lang="en-US" sz="2499">
                <a:solidFill>
                  <a:srgbClr val="000000"/>
                </a:solidFill>
                <a:latin typeface="SF Pro Display 1"/>
              </a:rPr>
              <a:t>The circular economy is an economic system that aims to reduce waste and maximize the use of resources by keeping products, components, and materials in use for as long as possible. In contrast to the traditional linear economy, which follows a "take-make-dispose" model, the circular economy seeks to create a closed loop where products and materials are reused, repaired, or recycled at the end of their useful life.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8691535" y="0"/>
            <a:ext cx="9596465" cy="10287000"/>
            <a:chOff x="0" y="0"/>
            <a:chExt cx="12795286" cy="13716000"/>
          </a:xfrm>
        </p:grpSpPr>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12795286" cy="13716000"/>
            </a:xfrm>
            <a:prstGeom prst="rect">
              <a:avLst/>
            </a:prstGeom>
          </p:spPr>
        </p:pic>
      </p:grpSp>
      <p:grpSp>
        <p:nvGrpSpPr>
          <p:cNvPr id="6" name="Group 6"/>
          <p:cNvGrpSpPr/>
          <p:nvPr/>
        </p:nvGrpSpPr>
        <p:grpSpPr>
          <a:xfrm>
            <a:off x="17898006" y="8232317"/>
            <a:ext cx="399519" cy="1025983"/>
            <a:chOff x="0" y="0"/>
            <a:chExt cx="1280047" cy="3287216"/>
          </a:xfrm>
        </p:grpSpPr>
        <p:sp>
          <p:nvSpPr>
            <p:cNvPr id="7" name="Freeform 7"/>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
        <p:nvSpPr>
          <p:cNvPr id="8" name="TextBox 8"/>
          <p:cNvSpPr txBox="1"/>
          <p:nvPr/>
        </p:nvSpPr>
        <p:spPr>
          <a:xfrm>
            <a:off x="618080" y="2705100"/>
            <a:ext cx="7467959" cy="4781550"/>
          </a:xfrm>
          <a:prstGeom prst="rect">
            <a:avLst/>
          </a:prstGeom>
        </p:spPr>
        <p:txBody>
          <a:bodyPr lIns="0" tIns="0" rIns="0" bIns="0" rtlCol="0" anchor="t">
            <a:spAutoFit/>
          </a:bodyPr>
          <a:lstStyle/>
          <a:p>
            <a:pPr algn="ctr">
              <a:lnSpc>
                <a:spcPts val="6299"/>
              </a:lnSpc>
              <a:spcBef>
                <a:spcPct val="0"/>
              </a:spcBef>
            </a:pPr>
            <a:r>
              <a:rPr lang="en-US" sz="4500">
                <a:solidFill>
                  <a:srgbClr val="000000"/>
                </a:solidFill>
                <a:latin typeface="SF Pro Display 1"/>
              </a:rPr>
              <a:t>USING ALUMINUM PRODUCTS CAN HELP PROMOTE A CIRCULAR ECONOMY BY REDUCING THE NEED FOR VIRGIN RAW MATERIALS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8691535" y="0"/>
            <a:ext cx="9596465" cy="10287000"/>
            <a:chOff x="0" y="0"/>
            <a:chExt cx="12795286" cy="13716000"/>
          </a:xfrm>
        </p:grpSpPr>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12795286" cy="13716000"/>
            </a:xfrm>
            <a:prstGeom prst="rect">
              <a:avLst/>
            </a:prstGeom>
          </p:spPr>
        </p:pic>
      </p:grpSp>
      <p:grpSp>
        <p:nvGrpSpPr>
          <p:cNvPr id="6" name="Group 6"/>
          <p:cNvGrpSpPr/>
          <p:nvPr/>
        </p:nvGrpSpPr>
        <p:grpSpPr>
          <a:xfrm>
            <a:off x="17898006" y="8232317"/>
            <a:ext cx="399519" cy="1025983"/>
            <a:chOff x="0" y="0"/>
            <a:chExt cx="1280047" cy="3287216"/>
          </a:xfrm>
        </p:grpSpPr>
        <p:sp>
          <p:nvSpPr>
            <p:cNvPr id="7" name="Freeform 7"/>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grpSp>
        <p:nvGrpSpPr>
          <p:cNvPr id="8" name="Group 8"/>
          <p:cNvGrpSpPr/>
          <p:nvPr/>
        </p:nvGrpSpPr>
        <p:grpSpPr>
          <a:xfrm>
            <a:off x="8691535" y="-85421"/>
            <a:ext cx="10109898" cy="10372421"/>
            <a:chOff x="0" y="0"/>
            <a:chExt cx="13479864" cy="13829895"/>
          </a:xfrm>
        </p:grpSpPr>
        <p:pic>
          <p:nvPicPr>
            <p:cNvPr id="9" name="Picture 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0"/>
              <a:ext cx="13479864" cy="13829895"/>
            </a:xfrm>
            <a:prstGeom prst="rect">
              <a:avLst/>
            </a:prstGeom>
          </p:spPr>
        </p:pic>
      </p:grpSp>
      <p:sp>
        <p:nvSpPr>
          <p:cNvPr id="10" name="TextBox 10"/>
          <p:cNvSpPr txBox="1"/>
          <p:nvPr/>
        </p:nvSpPr>
        <p:spPr>
          <a:xfrm>
            <a:off x="1028700" y="3493778"/>
            <a:ext cx="7733274" cy="1908175"/>
          </a:xfrm>
          <a:prstGeom prst="rect">
            <a:avLst/>
          </a:prstGeom>
        </p:spPr>
        <p:txBody>
          <a:bodyPr lIns="0" tIns="0" rIns="0" bIns="0" rtlCol="0" anchor="t">
            <a:spAutoFit/>
          </a:bodyPr>
          <a:lstStyle/>
          <a:p>
            <a:pPr>
              <a:lnSpc>
                <a:spcPts val="7699"/>
              </a:lnSpc>
              <a:spcBef>
                <a:spcPct val="0"/>
              </a:spcBef>
            </a:pPr>
            <a:r>
              <a:rPr lang="en-US" sz="5499">
                <a:solidFill>
                  <a:srgbClr val="000000"/>
                </a:solidFill>
                <a:latin typeface="SF Pro Display 1"/>
              </a:rPr>
              <a:t>AIA </a:t>
            </a:r>
            <a:r>
              <a:rPr lang="en-US" sz="5499">
                <a:solidFill>
                  <a:srgbClr val="77B255"/>
                </a:solidFill>
                <a:latin typeface="SF Pro Display 1"/>
              </a:rPr>
              <a:t>2030 COMMITMENT</a:t>
            </a:r>
          </a:p>
        </p:txBody>
      </p:sp>
      <p:sp>
        <p:nvSpPr>
          <p:cNvPr id="11" name="TextBox 11"/>
          <p:cNvSpPr txBox="1"/>
          <p:nvPr/>
        </p:nvSpPr>
        <p:spPr>
          <a:xfrm>
            <a:off x="1028700" y="5634347"/>
            <a:ext cx="6928853" cy="105410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SF Pro Display 2"/>
              </a:rPr>
              <a:t>This is a program initiated by the American Institute of Architects that encourages architects to strive for Net-Zero constructions by 2030.</a:t>
            </a:r>
          </a:p>
        </p:txBody>
      </p:sp>
      <p:grpSp>
        <p:nvGrpSpPr>
          <p:cNvPr id="12" name="Group 12"/>
          <p:cNvGrpSpPr/>
          <p:nvPr/>
        </p:nvGrpSpPr>
        <p:grpSpPr>
          <a:xfrm>
            <a:off x="17888481" y="8232317"/>
            <a:ext cx="399519" cy="1025983"/>
            <a:chOff x="0" y="0"/>
            <a:chExt cx="1280047" cy="3287216"/>
          </a:xfrm>
        </p:grpSpPr>
        <p:sp>
          <p:nvSpPr>
            <p:cNvPr id="13" name="Freeform 13"/>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8497325" y="479043"/>
            <a:ext cx="9199778" cy="2124075"/>
          </a:xfrm>
          <a:prstGeom prst="rect">
            <a:avLst/>
          </a:prstGeom>
        </p:spPr>
        <p:txBody>
          <a:bodyPr lIns="0" tIns="0" rIns="0" bIns="0" rtlCol="0" anchor="t">
            <a:spAutoFit/>
          </a:bodyPr>
          <a:lstStyle/>
          <a:p>
            <a:pPr algn="ctr">
              <a:lnSpc>
                <a:spcPts val="4200"/>
              </a:lnSpc>
              <a:spcBef>
                <a:spcPct val="0"/>
              </a:spcBef>
            </a:pPr>
            <a:r>
              <a:rPr lang="en-US" sz="3000">
                <a:solidFill>
                  <a:srgbClr val="000000"/>
                </a:solidFill>
                <a:latin typeface="SF Pro Display 1"/>
              </a:rPr>
              <a:t>MORE THAN 40% OF U.S. GREENHOUSE GASSES CAN BE ATTRIBUTED TO THE BUILT ENVIRONMENT; ARCHITECTS, ENGINEERS, AND OWNERS PLAY A KEY ROLE.</a:t>
            </a:r>
          </a:p>
        </p:txBody>
      </p:sp>
      <p:grpSp>
        <p:nvGrpSpPr>
          <p:cNvPr id="4" name="Group 4"/>
          <p:cNvGrpSpPr/>
          <p:nvPr/>
        </p:nvGrpSpPr>
        <p:grpSpPr>
          <a:xfrm>
            <a:off x="17898006" y="8232317"/>
            <a:ext cx="399519" cy="1025983"/>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13921513" y="772783"/>
            <a:ext cx="3840941" cy="1384300"/>
          </a:xfrm>
          <a:prstGeom prst="rect">
            <a:avLst/>
          </a:prstGeom>
        </p:spPr>
        <p:txBody>
          <a:bodyPr lIns="0" tIns="0" rIns="0" bIns="0" rtlCol="0" anchor="t">
            <a:spAutoFit/>
          </a:bodyPr>
          <a:lstStyle/>
          <a:p>
            <a:pPr algn="ctr">
              <a:lnSpc>
                <a:spcPts val="5599"/>
              </a:lnSpc>
            </a:pPr>
            <a:r>
              <a:rPr lang="en-US" sz="3999">
                <a:solidFill>
                  <a:srgbClr val="000000"/>
                </a:solidFill>
                <a:latin typeface="SF Pro Display 1"/>
              </a:rPr>
              <a:t>THE ROLE OF </a:t>
            </a:r>
          </a:p>
          <a:p>
            <a:pPr algn="ctr">
              <a:lnSpc>
                <a:spcPts val="5599"/>
              </a:lnSpc>
              <a:spcBef>
                <a:spcPct val="0"/>
              </a:spcBef>
            </a:pPr>
            <a:r>
              <a:rPr lang="en-US" sz="3999">
                <a:solidFill>
                  <a:srgbClr val="000000"/>
                </a:solidFill>
                <a:latin typeface="SF Pro Display 1"/>
              </a:rPr>
              <a:t>ARCHITECTS</a:t>
            </a:r>
          </a:p>
        </p:txBody>
      </p:sp>
      <p:grpSp>
        <p:nvGrpSpPr>
          <p:cNvPr id="4" name="Group 4"/>
          <p:cNvGrpSpPr/>
          <p:nvPr/>
        </p:nvGrpSpPr>
        <p:grpSpPr>
          <a:xfrm>
            <a:off x="17898006" y="8232317"/>
            <a:ext cx="399519" cy="1025983"/>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8511818" y="0"/>
            <a:ext cx="9776182" cy="10287000"/>
            <a:chOff x="0" y="0"/>
            <a:chExt cx="13034909" cy="13716000"/>
          </a:xfrm>
        </p:grpSpPr>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13034909" cy="13716000"/>
            </a:xfrm>
            <a:prstGeom prst="rect">
              <a:avLst/>
            </a:prstGeom>
          </p:spPr>
        </p:pic>
      </p:grpSp>
      <p:grpSp>
        <p:nvGrpSpPr>
          <p:cNvPr id="6" name="Group 6"/>
          <p:cNvGrpSpPr/>
          <p:nvPr/>
        </p:nvGrpSpPr>
        <p:grpSpPr>
          <a:xfrm>
            <a:off x="17898006" y="8232317"/>
            <a:ext cx="399519" cy="1025983"/>
            <a:chOff x="0" y="0"/>
            <a:chExt cx="1280047" cy="3287216"/>
          </a:xfrm>
        </p:grpSpPr>
        <p:sp>
          <p:nvSpPr>
            <p:cNvPr id="7" name="Freeform 7"/>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
        <p:nvSpPr>
          <p:cNvPr id="8" name="TextBox 8"/>
          <p:cNvSpPr txBox="1"/>
          <p:nvPr/>
        </p:nvSpPr>
        <p:spPr>
          <a:xfrm>
            <a:off x="610212" y="4433109"/>
            <a:ext cx="7467959" cy="781050"/>
          </a:xfrm>
          <a:prstGeom prst="rect">
            <a:avLst/>
          </a:prstGeom>
        </p:spPr>
        <p:txBody>
          <a:bodyPr lIns="0" tIns="0" rIns="0" bIns="0" rtlCol="0" anchor="t">
            <a:spAutoFit/>
          </a:bodyPr>
          <a:lstStyle/>
          <a:p>
            <a:pPr algn="ctr">
              <a:lnSpc>
                <a:spcPts val="6299"/>
              </a:lnSpc>
              <a:spcBef>
                <a:spcPct val="0"/>
              </a:spcBef>
            </a:pPr>
            <a:r>
              <a:rPr lang="en-US" sz="4500">
                <a:solidFill>
                  <a:srgbClr val="000000"/>
                </a:solidFill>
                <a:latin typeface="SF Pro Display 1"/>
              </a:rPr>
              <a:t>ENERGY</a:t>
            </a:r>
          </a:p>
        </p:txBody>
      </p:sp>
      <p:sp>
        <p:nvSpPr>
          <p:cNvPr id="9" name="TextBox 9"/>
          <p:cNvSpPr txBox="1"/>
          <p:nvPr/>
        </p:nvSpPr>
        <p:spPr>
          <a:xfrm>
            <a:off x="1615986" y="5375736"/>
            <a:ext cx="5546814" cy="29642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SF Pro Display 1"/>
              </a:rPr>
              <a:t>Buildings must use and produce only clean energy.</a:t>
            </a:r>
          </a:p>
        </p:txBody>
      </p:sp>
      <p:grpSp>
        <p:nvGrpSpPr>
          <p:cNvPr id="10" name="Group 10"/>
          <p:cNvGrpSpPr/>
          <p:nvPr/>
        </p:nvGrpSpPr>
        <p:grpSpPr>
          <a:xfrm>
            <a:off x="0" y="6451535"/>
            <a:ext cx="8336042" cy="3835465"/>
            <a:chOff x="0" y="0"/>
            <a:chExt cx="11114723" cy="5113953"/>
          </a:xfrm>
        </p:grpSpPr>
        <p:pic>
          <p:nvPicPr>
            <p:cNvPr id="11" name="Picture 1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0"/>
              <a:ext cx="11114723" cy="5113953"/>
            </a:xfrm>
            <a:prstGeom prst="rect">
              <a:avLst/>
            </a:prstGeom>
          </p:spPr>
        </p:pic>
      </p:grpSp>
      <p:grpSp>
        <p:nvGrpSpPr>
          <p:cNvPr id="12" name="Group 12"/>
          <p:cNvGrpSpPr/>
          <p:nvPr/>
        </p:nvGrpSpPr>
        <p:grpSpPr>
          <a:xfrm>
            <a:off x="0" y="0"/>
            <a:ext cx="8336042" cy="3835465"/>
            <a:chOff x="0" y="0"/>
            <a:chExt cx="11114723" cy="5113953"/>
          </a:xfrm>
        </p:grpSpPr>
        <p:pic>
          <p:nvPicPr>
            <p:cNvPr id="13" name="Picture 1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11114723" cy="5113953"/>
            </a:xfrm>
            <a:prstGeom prst="rect">
              <a:avLst/>
            </a:prstGeom>
          </p:spPr>
        </p:pic>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0" y="0"/>
            <a:ext cx="9776182" cy="10287000"/>
            <a:chOff x="0" y="0"/>
            <a:chExt cx="13034909" cy="13716000"/>
          </a:xfrm>
        </p:grpSpPr>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l="18321" r="18321"/>
            <a:stretch>
              <a:fillRect/>
            </a:stretch>
          </p:blipFill>
          <p:spPr>
            <a:xfrm>
              <a:off x="0" y="0"/>
              <a:ext cx="13034909" cy="13716000"/>
            </a:xfrm>
            <a:prstGeom prst="rect">
              <a:avLst/>
            </a:prstGeom>
          </p:spPr>
        </p:pic>
      </p:grpSp>
      <p:grpSp>
        <p:nvGrpSpPr>
          <p:cNvPr id="6" name="Group 6"/>
          <p:cNvGrpSpPr/>
          <p:nvPr/>
        </p:nvGrpSpPr>
        <p:grpSpPr>
          <a:xfrm>
            <a:off x="17898006" y="8232317"/>
            <a:ext cx="399519" cy="1025983"/>
            <a:chOff x="0" y="0"/>
            <a:chExt cx="1280047" cy="3287216"/>
          </a:xfrm>
        </p:grpSpPr>
        <p:sp>
          <p:nvSpPr>
            <p:cNvPr id="7" name="Freeform 7"/>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grpSp>
        <p:nvGrpSpPr>
          <p:cNvPr id="8" name="Group 8"/>
          <p:cNvGrpSpPr/>
          <p:nvPr/>
        </p:nvGrpSpPr>
        <p:grpSpPr>
          <a:xfrm>
            <a:off x="9961483" y="6451535"/>
            <a:ext cx="8336042" cy="3835465"/>
            <a:chOff x="0" y="0"/>
            <a:chExt cx="11114723" cy="5113953"/>
          </a:xfrm>
        </p:grpSpPr>
        <p:pic>
          <p:nvPicPr>
            <p:cNvPr id="9" name="Picture 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0"/>
              <a:ext cx="11114723" cy="5113953"/>
            </a:xfrm>
            <a:prstGeom prst="rect">
              <a:avLst/>
            </a:prstGeom>
          </p:spPr>
        </p:pic>
      </p:grpSp>
      <p:grpSp>
        <p:nvGrpSpPr>
          <p:cNvPr id="10" name="Group 10"/>
          <p:cNvGrpSpPr/>
          <p:nvPr/>
        </p:nvGrpSpPr>
        <p:grpSpPr>
          <a:xfrm>
            <a:off x="9951958" y="0"/>
            <a:ext cx="8336042" cy="3835465"/>
            <a:chOff x="0" y="0"/>
            <a:chExt cx="11114723" cy="5113953"/>
          </a:xfrm>
        </p:grpSpPr>
        <p:pic>
          <p:nvPicPr>
            <p:cNvPr id="11" name="Picture 1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11114723" cy="5113953"/>
            </a:xfrm>
            <a:prstGeom prst="rect">
              <a:avLst/>
            </a:prstGeom>
          </p:spPr>
        </p:pic>
      </p:grpSp>
      <p:sp>
        <p:nvSpPr>
          <p:cNvPr id="12" name="TextBox 12"/>
          <p:cNvSpPr txBox="1"/>
          <p:nvPr/>
        </p:nvSpPr>
        <p:spPr>
          <a:xfrm>
            <a:off x="10395524" y="4471209"/>
            <a:ext cx="7467959" cy="781050"/>
          </a:xfrm>
          <a:prstGeom prst="rect">
            <a:avLst/>
          </a:prstGeom>
        </p:spPr>
        <p:txBody>
          <a:bodyPr lIns="0" tIns="0" rIns="0" bIns="0" rtlCol="0" anchor="t">
            <a:spAutoFit/>
          </a:bodyPr>
          <a:lstStyle/>
          <a:p>
            <a:pPr algn="ctr">
              <a:lnSpc>
                <a:spcPts val="6299"/>
              </a:lnSpc>
              <a:spcBef>
                <a:spcPct val="0"/>
              </a:spcBef>
            </a:pPr>
            <a:r>
              <a:rPr lang="en-US" sz="4500">
                <a:solidFill>
                  <a:srgbClr val="000000"/>
                </a:solidFill>
                <a:latin typeface="SF Pro Display 1"/>
              </a:rPr>
              <a:t>MATERIALS</a:t>
            </a:r>
          </a:p>
        </p:txBody>
      </p:sp>
      <p:sp>
        <p:nvSpPr>
          <p:cNvPr id="13" name="TextBox 13"/>
          <p:cNvSpPr txBox="1"/>
          <p:nvPr/>
        </p:nvSpPr>
        <p:spPr>
          <a:xfrm>
            <a:off x="12320126" y="5413836"/>
            <a:ext cx="3758074" cy="29642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SF Pro Display 1"/>
              </a:rPr>
              <a:t>Buildings must sequester carbon.</a:t>
            </a:r>
          </a:p>
        </p:txBody>
      </p:sp>
      <p:grpSp>
        <p:nvGrpSpPr>
          <p:cNvPr id="14" name="Group 14"/>
          <p:cNvGrpSpPr/>
          <p:nvPr/>
        </p:nvGrpSpPr>
        <p:grpSpPr>
          <a:xfrm>
            <a:off x="17898006" y="8369268"/>
            <a:ext cx="399519" cy="1025983"/>
            <a:chOff x="0" y="0"/>
            <a:chExt cx="1280047" cy="3287216"/>
          </a:xfrm>
        </p:grpSpPr>
        <p:sp>
          <p:nvSpPr>
            <p:cNvPr id="15" name="Freeform 1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7898006" y="8232317"/>
            <a:ext cx="399519" cy="1025983"/>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grpSp>
        <p:nvGrpSpPr>
          <p:cNvPr id="6" name="Group 6"/>
          <p:cNvGrpSpPr/>
          <p:nvPr/>
        </p:nvGrpSpPr>
        <p:grpSpPr>
          <a:xfrm>
            <a:off x="12417208" y="3692839"/>
            <a:ext cx="4842092" cy="6594161"/>
            <a:chOff x="0" y="0"/>
            <a:chExt cx="1766408" cy="2405568"/>
          </a:xfrm>
        </p:grpSpPr>
        <p:sp>
          <p:nvSpPr>
            <p:cNvPr id="7" name="Freeform 7"/>
            <p:cNvSpPr/>
            <p:nvPr/>
          </p:nvSpPr>
          <p:spPr>
            <a:xfrm>
              <a:off x="0" y="0"/>
              <a:ext cx="1766408" cy="2405568"/>
            </a:xfrm>
            <a:custGeom>
              <a:avLst/>
              <a:gdLst/>
              <a:ahLst/>
              <a:cxnLst/>
              <a:rect l="l" t="t" r="r" b="b"/>
              <a:pathLst>
                <a:path w="1766408" h="2405568">
                  <a:moveTo>
                    <a:pt x="0" y="0"/>
                  </a:moveTo>
                  <a:lnTo>
                    <a:pt x="1766408" y="0"/>
                  </a:lnTo>
                  <a:lnTo>
                    <a:pt x="1766408" y="2405568"/>
                  </a:lnTo>
                  <a:lnTo>
                    <a:pt x="0" y="2405568"/>
                  </a:lnTo>
                  <a:close/>
                </a:path>
              </a:pathLst>
            </a:custGeom>
            <a:solidFill>
              <a:srgbClr val="171616"/>
            </a:solidFill>
          </p:spPr>
          <p:txBody>
            <a:bodyPr/>
            <a:lstStyle/>
            <a:p>
              <a:endParaRPr lang="en-US"/>
            </a:p>
          </p:txBody>
        </p:sp>
      </p:grpSp>
      <p:grpSp>
        <p:nvGrpSpPr>
          <p:cNvPr id="8" name="Group 8"/>
          <p:cNvGrpSpPr/>
          <p:nvPr/>
        </p:nvGrpSpPr>
        <p:grpSpPr>
          <a:xfrm>
            <a:off x="11329140" y="1846419"/>
            <a:ext cx="4842092" cy="7411881"/>
            <a:chOff x="0" y="0"/>
            <a:chExt cx="6456122" cy="9882508"/>
          </a:xfrm>
        </p:grpSpPr>
        <p:pic>
          <p:nvPicPr>
            <p:cNvPr id="9" name="Picture 9"/>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6456122" cy="9882508"/>
            </a:xfrm>
            <a:prstGeom prst="rect">
              <a:avLst/>
            </a:prstGeom>
          </p:spPr>
        </p:pic>
      </p:grpSp>
      <p:sp>
        <p:nvSpPr>
          <p:cNvPr id="10" name="Freeform 10"/>
          <p:cNvSpPr/>
          <p:nvPr/>
        </p:nvSpPr>
        <p:spPr>
          <a:xfrm>
            <a:off x="1719290" y="2250578"/>
            <a:ext cx="4711793" cy="652689"/>
          </a:xfrm>
          <a:custGeom>
            <a:avLst/>
            <a:gdLst/>
            <a:ahLst/>
            <a:cxnLst/>
            <a:rect l="l" t="t" r="r" b="b"/>
            <a:pathLst>
              <a:path w="4711793" h="652689">
                <a:moveTo>
                  <a:pt x="0" y="0"/>
                </a:moveTo>
                <a:lnTo>
                  <a:pt x="4711792" y="0"/>
                </a:lnTo>
                <a:lnTo>
                  <a:pt x="4711792" y="652689"/>
                </a:lnTo>
                <a:lnTo>
                  <a:pt x="0" y="652689"/>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endParaRPr lang="en-US"/>
          </a:p>
        </p:txBody>
      </p:sp>
      <p:sp>
        <p:nvSpPr>
          <p:cNvPr id="11" name="TextBox 11"/>
          <p:cNvSpPr txBox="1"/>
          <p:nvPr/>
        </p:nvSpPr>
        <p:spPr>
          <a:xfrm>
            <a:off x="1719290" y="1291986"/>
            <a:ext cx="7424710" cy="679450"/>
          </a:xfrm>
          <a:prstGeom prst="rect">
            <a:avLst/>
          </a:prstGeom>
        </p:spPr>
        <p:txBody>
          <a:bodyPr lIns="0" tIns="0" rIns="0" bIns="0" rtlCol="0" anchor="t">
            <a:spAutoFit/>
          </a:bodyPr>
          <a:lstStyle/>
          <a:p>
            <a:pPr>
              <a:lnSpc>
                <a:spcPts val="5599"/>
              </a:lnSpc>
              <a:spcBef>
                <a:spcPct val="0"/>
              </a:spcBef>
            </a:pPr>
            <a:r>
              <a:rPr lang="en-US" sz="3999">
                <a:solidFill>
                  <a:srgbClr val="000000"/>
                </a:solidFill>
                <a:latin typeface="SF Pro Display 1"/>
              </a:rPr>
              <a:t>PRESENTED BY:</a:t>
            </a:r>
          </a:p>
        </p:txBody>
      </p:sp>
      <p:sp>
        <p:nvSpPr>
          <p:cNvPr id="12" name="TextBox 12"/>
          <p:cNvSpPr txBox="1"/>
          <p:nvPr/>
        </p:nvSpPr>
        <p:spPr>
          <a:xfrm>
            <a:off x="1719290" y="5405914"/>
            <a:ext cx="7081810" cy="1054100"/>
          </a:xfrm>
          <a:prstGeom prst="rect">
            <a:avLst/>
          </a:prstGeom>
        </p:spPr>
        <p:txBody>
          <a:bodyPr lIns="0" tIns="0" rIns="0" bIns="0" rtlCol="0" anchor="t">
            <a:spAutoFit/>
          </a:bodyPr>
          <a:lstStyle/>
          <a:p>
            <a:pPr>
              <a:lnSpc>
                <a:spcPts val="2800"/>
              </a:lnSpc>
              <a:spcBef>
                <a:spcPct val="0"/>
              </a:spcBef>
            </a:pPr>
            <a:r>
              <a:rPr lang="en-US" sz="2000">
                <a:solidFill>
                  <a:srgbClr val="171616"/>
                </a:solidFill>
                <a:latin typeface="SF Pro Display 2"/>
              </a:rPr>
              <a:t>This presentation provides an overview of the sustainability of aluminum extrusions and examines why it is selected for architectural cladding in new and existing buildings.</a:t>
            </a:r>
          </a:p>
        </p:txBody>
      </p:sp>
      <p:sp>
        <p:nvSpPr>
          <p:cNvPr id="13" name="TextBox 13"/>
          <p:cNvSpPr txBox="1"/>
          <p:nvPr/>
        </p:nvSpPr>
        <p:spPr>
          <a:xfrm>
            <a:off x="1719290" y="3074717"/>
            <a:ext cx="7081810" cy="735965"/>
          </a:xfrm>
          <a:prstGeom prst="rect">
            <a:avLst/>
          </a:prstGeom>
        </p:spPr>
        <p:txBody>
          <a:bodyPr lIns="0" tIns="0" rIns="0" bIns="0" rtlCol="0" anchor="t">
            <a:spAutoFit/>
          </a:bodyPr>
          <a:lstStyle/>
          <a:p>
            <a:pPr>
              <a:lnSpc>
                <a:spcPts val="1960"/>
              </a:lnSpc>
            </a:pPr>
            <a:r>
              <a:rPr lang="en-US" sz="1400">
                <a:solidFill>
                  <a:srgbClr val="171616"/>
                </a:solidFill>
                <a:latin typeface="SF Pro Display 2"/>
              </a:rPr>
              <a:t>120-1777 Clearbrook Rd</a:t>
            </a:r>
          </a:p>
          <a:p>
            <a:pPr>
              <a:lnSpc>
                <a:spcPts val="1960"/>
              </a:lnSpc>
            </a:pPr>
            <a:r>
              <a:rPr lang="en-US" sz="1400">
                <a:solidFill>
                  <a:srgbClr val="171616"/>
                </a:solidFill>
                <a:latin typeface="SF Pro Display 2"/>
              </a:rPr>
              <a:t>Abbotsford,  BC</a:t>
            </a:r>
          </a:p>
          <a:p>
            <a:pPr>
              <a:lnSpc>
                <a:spcPts val="1960"/>
              </a:lnSpc>
              <a:spcBef>
                <a:spcPct val="0"/>
              </a:spcBef>
            </a:pPr>
            <a:r>
              <a:rPr lang="en-US" sz="1400">
                <a:solidFill>
                  <a:srgbClr val="171616"/>
                </a:solidFill>
                <a:latin typeface="SF Pro Display 2"/>
              </a:rPr>
              <a:t>V2T 5X5</a:t>
            </a:r>
          </a:p>
        </p:txBody>
      </p:sp>
      <p:sp>
        <p:nvSpPr>
          <p:cNvPr id="14" name="TextBox 14"/>
          <p:cNvSpPr txBox="1"/>
          <p:nvPr/>
        </p:nvSpPr>
        <p:spPr>
          <a:xfrm>
            <a:off x="1719290" y="8342869"/>
            <a:ext cx="7081810" cy="591509"/>
          </a:xfrm>
          <a:prstGeom prst="rect">
            <a:avLst/>
          </a:prstGeom>
        </p:spPr>
        <p:txBody>
          <a:bodyPr lIns="0" tIns="0" rIns="0" bIns="0" rtlCol="0" anchor="t">
            <a:spAutoFit/>
          </a:bodyPr>
          <a:lstStyle/>
          <a:p>
            <a:pPr>
              <a:lnSpc>
                <a:spcPts val="2380"/>
              </a:lnSpc>
              <a:spcBef>
                <a:spcPct val="0"/>
              </a:spcBef>
            </a:pPr>
            <a:r>
              <a:rPr lang="en-US" sz="1700" dirty="0">
                <a:solidFill>
                  <a:srgbClr val="171616"/>
                </a:solidFill>
                <a:latin typeface="SF Pro Display 2"/>
              </a:rPr>
              <a:t>The American Institute of Architects - Course No. 3 - This program qualifies for </a:t>
            </a:r>
            <a:r>
              <a:rPr lang="en-US" sz="1700" u="sng" dirty="0">
                <a:solidFill>
                  <a:srgbClr val="171616"/>
                </a:solidFill>
                <a:latin typeface="SF Pro Display 2"/>
              </a:rPr>
              <a:t>1.0 LU|HSW</a:t>
            </a:r>
            <a:r>
              <a:rPr lang="en-US" sz="1700" dirty="0">
                <a:solidFill>
                  <a:srgbClr val="171616"/>
                </a:solidFill>
                <a:latin typeface="SF Pro Display 2"/>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8511818" y="0"/>
            <a:ext cx="9776182" cy="10287000"/>
            <a:chOff x="0" y="0"/>
            <a:chExt cx="13034909" cy="13716000"/>
          </a:xfrm>
        </p:grpSpPr>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13034909" cy="13716000"/>
            </a:xfrm>
            <a:prstGeom prst="rect">
              <a:avLst/>
            </a:prstGeom>
          </p:spPr>
        </p:pic>
      </p:grpSp>
      <p:grpSp>
        <p:nvGrpSpPr>
          <p:cNvPr id="6" name="Group 6"/>
          <p:cNvGrpSpPr/>
          <p:nvPr/>
        </p:nvGrpSpPr>
        <p:grpSpPr>
          <a:xfrm>
            <a:off x="17898006" y="8232317"/>
            <a:ext cx="399519" cy="1025983"/>
            <a:chOff x="0" y="0"/>
            <a:chExt cx="1280047" cy="3287216"/>
          </a:xfrm>
        </p:grpSpPr>
        <p:sp>
          <p:nvSpPr>
            <p:cNvPr id="7" name="Freeform 7"/>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
        <p:nvSpPr>
          <p:cNvPr id="8" name="TextBox 8"/>
          <p:cNvSpPr txBox="1"/>
          <p:nvPr/>
        </p:nvSpPr>
        <p:spPr>
          <a:xfrm>
            <a:off x="610212" y="4433109"/>
            <a:ext cx="7467959" cy="781050"/>
          </a:xfrm>
          <a:prstGeom prst="rect">
            <a:avLst/>
          </a:prstGeom>
        </p:spPr>
        <p:txBody>
          <a:bodyPr lIns="0" tIns="0" rIns="0" bIns="0" rtlCol="0" anchor="t">
            <a:spAutoFit/>
          </a:bodyPr>
          <a:lstStyle/>
          <a:p>
            <a:pPr algn="ctr">
              <a:lnSpc>
                <a:spcPts val="6299"/>
              </a:lnSpc>
              <a:spcBef>
                <a:spcPct val="0"/>
              </a:spcBef>
            </a:pPr>
            <a:r>
              <a:rPr lang="en-US" sz="4500">
                <a:solidFill>
                  <a:srgbClr val="000000"/>
                </a:solidFill>
                <a:latin typeface="SF Pro Display 1"/>
              </a:rPr>
              <a:t>DESIGN &amp; HEALTH</a:t>
            </a:r>
          </a:p>
        </p:txBody>
      </p:sp>
      <p:sp>
        <p:nvSpPr>
          <p:cNvPr id="9" name="TextBox 9"/>
          <p:cNvSpPr txBox="1"/>
          <p:nvPr/>
        </p:nvSpPr>
        <p:spPr>
          <a:xfrm>
            <a:off x="914400" y="5372100"/>
            <a:ext cx="6859757" cy="29642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SF Pro Display 1"/>
              </a:rPr>
              <a:t>Buildings must be designed to promote health and wellbeing.</a:t>
            </a:r>
          </a:p>
        </p:txBody>
      </p:sp>
      <p:grpSp>
        <p:nvGrpSpPr>
          <p:cNvPr id="10" name="Group 10"/>
          <p:cNvGrpSpPr/>
          <p:nvPr/>
        </p:nvGrpSpPr>
        <p:grpSpPr>
          <a:xfrm>
            <a:off x="0" y="6451535"/>
            <a:ext cx="8336042" cy="3835465"/>
            <a:chOff x="0" y="0"/>
            <a:chExt cx="11114723" cy="5113953"/>
          </a:xfrm>
        </p:grpSpPr>
        <p:pic>
          <p:nvPicPr>
            <p:cNvPr id="11" name="Picture 11"/>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0"/>
              <a:ext cx="11114723" cy="5113953"/>
            </a:xfrm>
            <a:prstGeom prst="rect">
              <a:avLst/>
            </a:prstGeom>
          </p:spPr>
        </p:pic>
      </p:grpSp>
      <p:grpSp>
        <p:nvGrpSpPr>
          <p:cNvPr id="12" name="Group 12"/>
          <p:cNvGrpSpPr/>
          <p:nvPr/>
        </p:nvGrpSpPr>
        <p:grpSpPr>
          <a:xfrm>
            <a:off x="0" y="0"/>
            <a:ext cx="8336042" cy="3835465"/>
            <a:chOff x="0" y="0"/>
            <a:chExt cx="11114723" cy="5113953"/>
          </a:xfrm>
        </p:grpSpPr>
        <p:pic>
          <p:nvPicPr>
            <p:cNvPr id="13" name="Picture 1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11114723" cy="5113953"/>
            </a:xfrm>
            <a:prstGeom prst="rect">
              <a:avLst/>
            </a:prstGeom>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0" y="0"/>
            <a:ext cx="9776182" cy="10287000"/>
            <a:chOff x="0" y="0"/>
            <a:chExt cx="13034909" cy="13716000"/>
          </a:xfrm>
        </p:grpSpPr>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13034909" cy="13716000"/>
            </a:xfrm>
            <a:prstGeom prst="rect">
              <a:avLst/>
            </a:prstGeom>
          </p:spPr>
        </p:pic>
      </p:grpSp>
      <p:grpSp>
        <p:nvGrpSpPr>
          <p:cNvPr id="6" name="Group 6"/>
          <p:cNvGrpSpPr/>
          <p:nvPr/>
        </p:nvGrpSpPr>
        <p:grpSpPr>
          <a:xfrm>
            <a:off x="17898006" y="8232317"/>
            <a:ext cx="399519" cy="1025983"/>
            <a:chOff x="0" y="0"/>
            <a:chExt cx="1280047" cy="3287216"/>
          </a:xfrm>
        </p:grpSpPr>
        <p:sp>
          <p:nvSpPr>
            <p:cNvPr id="7" name="Freeform 7"/>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grpSp>
        <p:nvGrpSpPr>
          <p:cNvPr id="8" name="Group 8"/>
          <p:cNvGrpSpPr/>
          <p:nvPr/>
        </p:nvGrpSpPr>
        <p:grpSpPr>
          <a:xfrm>
            <a:off x="9961483" y="6451535"/>
            <a:ext cx="8336042" cy="3835465"/>
            <a:chOff x="0" y="0"/>
            <a:chExt cx="11114723" cy="5113953"/>
          </a:xfrm>
        </p:grpSpPr>
        <p:pic>
          <p:nvPicPr>
            <p:cNvPr id="9" name="Picture 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0"/>
              <a:ext cx="11114723" cy="5113953"/>
            </a:xfrm>
            <a:prstGeom prst="rect">
              <a:avLst/>
            </a:prstGeom>
          </p:spPr>
        </p:pic>
      </p:grpSp>
      <p:grpSp>
        <p:nvGrpSpPr>
          <p:cNvPr id="10" name="Group 10"/>
          <p:cNvGrpSpPr/>
          <p:nvPr/>
        </p:nvGrpSpPr>
        <p:grpSpPr>
          <a:xfrm>
            <a:off x="9951958" y="0"/>
            <a:ext cx="8336042" cy="3835465"/>
            <a:chOff x="0" y="0"/>
            <a:chExt cx="11114723" cy="5113953"/>
          </a:xfrm>
        </p:grpSpPr>
        <p:pic>
          <p:nvPicPr>
            <p:cNvPr id="11" name="Picture 1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11114723" cy="5113953"/>
            </a:xfrm>
            <a:prstGeom prst="rect">
              <a:avLst/>
            </a:prstGeom>
          </p:spPr>
        </p:pic>
      </p:grpSp>
      <p:sp>
        <p:nvSpPr>
          <p:cNvPr id="12" name="TextBox 12"/>
          <p:cNvSpPr txBox="1"/>
          <p:nvPr/>
        </p:nvSpPr>
        <p:spPr>
          <a:xfrm>
            <a:off x="10422026" y="4362450"/>
            <a:ext cx="7467959" cy="781050"/>
          </a:xfrm>
          <a:prstGeom prst="rect">
            <a:avLst/>
          </a:prstGeom>
        </p:spPr>
        <p:txBody>
          <a:bodyPr lIns="0" tIns="0" rIns="0" bIns="0" rtlCol="0" anchor="t">
            <a:spAutoFit/>
          </a:bodyPr>
          <a:lstStyle/>
          <a:p>
            <a:pPr algn="ctr">
              <a:lnSpc>
                <a:spcPts val="6299"/>
              </a:lnSpc>
              <a:spcBef>
                <a:spcPct val="0"/>
              </a:spcBef>
            </a:pPr>
            <a:r>
              <a:rPr lang="en-US" sz="4500" dirty="0">
                <a:solidFill>
                  <a:srgbClr val="000000"/>
                </a:solidFill>
                <a:latin typeface="SF Pro Display 1"/>
              </a:rPr>
              <a:t>RESILIENCE</a:t>
            </a:r>
          </a:p>
        </p:txBody>
      </p:sp>
      <p:sp>
        <p:nvSpPr>
          <p:cNvPr id="13" name="TextBox 13"/>
          <p:cNvSpPr txBox="1"/>
          <p:nvPr/>
        </p:nvSpPr>
        <p:spPr>
          <a:xfrm>
            <a:off x="11905073" y="5305077"/>
            <a:ext cx="4554127" cy="29642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SF Pro Display 1"/>
              </a:rPr>
              <a:t>Buildings must be resilient and adaptable.</a:t>
            </a:r>
          </a:p>
        </p:txBody>
      </p:sp>
      <p:grpSp>
        <p:nvGrpSpPr>
          <p:cNvPr id="14" name="Group 14"/>
          <p:cNvGrpSpPr/>
          <p:nvPr/>
        </p:nvGrpSpPr>
        <p:grpSpPr>
          <a:xfrm>
            <a:off x="17898006" y="8369268"/>
            <a:ext cx="399519" cy="1025983"/>
            <a:chOff x="0" y="0"/>
            <a:chExt cx="1280047" cy="3287216"/>
          </a:xfrm>
        </p:grpSpPr>
        <p:sp>
          <p:nvSpPr>
            <p:cNvPr id="15" name="Freeform 1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7898006" y="8232317"/>
            <a:ext cx="399519" cy="1025983"/>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grpSp>
        <p:nvGrpSpPr>
          <p:cNvPr id="6" name="Group 6"/>
          <p:cNvGrpSpPr/>
          <p:nvPr/>
        </p:nvGrpSpPr>
        <p:grpSpPr>
          <a:xfrm>
            <a:off x="-27194" y="3558775"/>
            <a:ext cx="18342387" cy="6728225"/>
            <a:chOff x="0" y="0"/>
            <a:chExt cx="24456516" cy="8970967"/>
          </a:xfrm>
        </p:grpSpPr>
        <p:pic>
          <p:nvPicPr>
            <p:cNvPr id="7"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24456516" cy="8970967"/>
            </a:xfrm>
            <a:prstGeom prst="rect">
              <a:avLst/>
            </a:prstGeom>
          </p:spPr>
        </p:pic>
      </p:grpSp>
      <p:sp>
        <p:nvSpPr>
          <p:cNvPr id="8" name="TextBox 8"/>
          <p:cNvSpPr txBox="1"/>
          <p:nvPr/>
        </p:nvSpPr>
        <p:spPr>
          <a:xfrm>
            <a:off x="1028700" y="1103642"/>
            <a:ext cx="16230600" cy="1908175"/>
          </a:xfrm>
          <a:prstGeom prst="rect">
            <a:avLst/>
          </a:prstGeom>
        </p:spPr>
        <p:txBody>
          <a:bodyPr lIns="0" tIns="0" rIns="0" bIns="0" rtlCol="0" anchor="t">
            <a:spAutoFit/>
          </a:bodyPr>
          <a:lstStyle/>
          <a:p>
            <a:pPr algn="ctr">
              <a:lnSpc>
                <a:spcPts val="7699"/>
              </a:lnSpc>
              <a:spcBef>
                <a:spcPct val="0"/>
              </a:spcBef>
            </a:pPr>
            <a:r>
              <a:rPr lang="en-US" sz="5499" dirty="0">
                <a:solidFill>
                  <a:srgbClr val="000000"/>
                </a:solidFill>
                <a:latin typeface="SF Pro Display 1"/>
              </a:rPr>
              <a:t>MATERIALS SELECTION AND </a:t>
            </a:r>
          </a:p>
          <a:p>
            <a:pPr algn="ctr">
              <a:lnSpc>
                <a:spcPts val="7699"/>
              </a:lnSpc>
              <a:spcBef>
                <a:spcPct val="0"/>
              </a:spcBef>
            </a:pPr>
            <a:r>
              <a:rPr lang="en-US" sz="5499" dirty="0">
                <a:solidFill>
                  <a:srgbClr val="000000"/>
                </a:solidFill>
                <a:latin typeface="SF Pro Display 1"/>
              </a:rPr>
              <a:t>THE AIA 2030 COMMITMENT</a:t>
            </a:r>
          </a:p>
        </p:txBody>
      </p:sp>
      <p:grpSp>
        <p:nvGrpSpPr>
          <p:cNvPr id="9" name="Group 9"/>
          <p:cNvGrpSpPr/>
          <p:nvPr/>
        </p:nvGrpSpPr>
        <p:grpSpPr>
          <a:xfrm>
            <a:off x="17915674" y="8384717"/>
            <a:ext cx="399519" cy="1025983"/>
            <a:chOff x="0" y="0"/>
            <a:chExt cx="1280047" cy="3287216"/>
          </a:xfrm>
        </p:grpSpPr>
        <p:sp>
          <p:nvSpPr>
            <p:cNvPr id="10" name="Freeform 10"/>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13238641" y="1262920"/>
            <a:ext cx="3840941" cy="679450"/>
          </a:xfrm>
          <a:prstGeom prst="rect">
            <a:avLst/>
          </a:prstGeom>
        </p:spPr>
        <p:txBody>
          <a:bodyPr lIns="0" tIns="0" rIns="0" bIns="0" rtlCol="0" anchor="t">
            <a:spAutoFit/>
          </a:bodyPr>
          <a:lstStyle/>
          <a:p>
            <a:pPr algn="ctr">
              <a:lnSpc>
                <a:spcPts val="5599"/>
              </a:lnSpc>
              <a:spcBef>
                <a:spcPct val="0"/>
              </a:spcBef>
            </a:pPr>
            <a:r>
              <a:rPr lang="en-US" sz="3999">
                <a:solidFill>
                  <a:srgbClr val="000000"/>
                </a:solidFill>
                <a:latin typeface="SF Pro Display 1"/>
              </a:rPr>
              <a:t>CASE STUDIES</a:t>
            </a:r>
          </a:p>
        </p:txBody>
      </p:sp>
      <p:grpSp>
        <p:nvGrpSpPr>
          <p:cNvPr id="4" name="Group 4"/>
          <p:cNvGrpSpPr/>
          <p:nvPr/>
        </p:nvGrpSpPr>
        <p:grpSpPr>
          <a:xfrm>
            <a:off x="17898006" y="8232317"/>
            <a:ext cx="399519" cy="1025983"/>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TextBox 3"/>
          <p:cNvSpPr txBox="1"/>
          <p:nvPr/>
        </p:nvSpPr>
        <p:spPr>
          <a:xfrm>
            <a:off x="580768" y="3160494"/>
            <a:ext cx="4996608" cy="1384300"/>
          </a:xfrm>
          <a:prstGeom prst="rect">
            <a:avLst/>
          </a:prstGeom>
        </p:spPr>
        <p:txBody>
          <a:bodyPr lIns="0" tIns="0" rIns="0" bIns="0" rtlCol="0" anchor="t">
            <a:spAutoFit/>
          </a:bodyPr>
          <a:lstStyle/>
          <a:p>
            <a:pPr>
              <a:lnSpc>
                <a:spcPts val="5599"/>
              </a:lnSpc>
            </a:pPr>
            <a:r>
              <a:rPr lang="en-US" sz="3999">
                <a:solidFill>
                  <a:srgbClr val="000000"/>
                </a:solidFill>
                <a:latin typeface="SF Pro Display 1"/>
              </a:rPr>
              <a:t>ALBERNI </a:t>
            </a:r>
          </a:p>
          <a:p>
            <a:pPr>
              <a:lnSpc>
                <a:spcPts val="5599"/>
              </a:lnSpc>
              <a:spcBef>
                <a:spcPct val="0"/>
              </a:spcBef>
            </a:pPr>
            <a:r>
              <a:rPr lang="en-US" sz="3999">
                <a:solidFill>
                  <a:srgbClr val="000000"/>
                </a:solidFill>
                <a:latin typeface="SF Pro Display 1"/>
              </a:rPr>
              <a:t>TOWER</a:t>
            </a:r>
          </a:p>
        </p:txBody>
      </p:sp>
      <p:grpSp>
        <p:nvGrpSpPr>
          <p:cNvPr id="4" name="Group 4"/>
          <p:cNvGrpSpPr/>
          <p:nvPr/>
        </p:nvGrpSpPr>
        <p:grpSpPr>
          <a:xfrm>
            <a:off x="580768" y="4915862"/>
            <a:ext cx="3963789" cy="2349653"/>
            <a:chOff x="0" y="0"/>
            <a:chExt cx="5285052" cy="3132871"/>
          </a:xfrm>
        </p:grpSpPr>
        <p:sp>
          <p:nvSpPr>
            <p:cNvPr id="5" name="TextBox 5"/>
            <p:cNvSpPr txBox="1"/>
            <p:nvPr/>
          </p:nvSpPr>
          <p:spPr>
            <a:xfrm>
              <a:off x="0" y="-28575"/>
              <a:ext cx="5285052" cy="2333202"/>
            </a:xfrm>
            <a:prstGeom prst="rect">
              <a:avLst/>
            </a:prstGeom>
          </p:spPr>
          <p:txBody>
            <a:bodyPr lIns="0" tIns="0" rIns="0" bIns="0" rtlCol="0" anchor="t">
              <a:spAutoFit/>
            </a:bodyPr>
            <a:lstStyle/>
            <a:p>
              <a:pPr>
                <a:lnSpc>
                  <a:spcPts val="2380"/>
                </a:lnSpc>
              </a:pPr>
              <a:r>
                <a:rPr lang="en-US" sz="1700">
                  <a:solidFill>
                    <a:srgbClr val="171616"/>
                  </a:solidFill>
                  <a:latin typeface="SF Pro Display 2"/>
                </a:rPr>
                <a:t>Custom Specialty Ceiling Feature</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Kengo Kuma Architects &amp; Merrick Architecture</a:t>
              </a:r>
            </a:p>
            <a:p>
              <a:pPr>
                <a:lnSpc>
                  <a:spcPts val="2380"/>
                </a:lnSpc>
              </a:pPr>
              <a:endParaRPr lang="en-US" sz="1700">
                <a:solidFill>
                  <a:srgbClr val="171616"/>
                </a:solidFill>
                <a:latin typeface="SF Pro Display 2"/>
              </a:endParaRPr>
            </a:p>
            <a:p>
              <a:pPr>
                <a:lnSpc>
                  <a:spcPts val="2380"/>
                </a:lnSpc>
                <a:spcBef>
                  <a:spcPct val="0"/>
                </a:spcBef>
              </a:pPr>
              <a:r>
                <a:rPr lang="en-US" sz="1700">
                  <a:solidFill>
                    <a:srgbClr val="171616"/>
                  </a:solidFill>
                  <a:latin typeface="SF Pro Display 2"/>
                </a:rPr>
                <a:t>Vancouver, BC</a:t>
              </a:r>
            </a:p>
          </p:txBody>
        </p:sp>
        <p:sp>
          <p:nvSpPr>
            <p:cNvPr id="6" name="TextBox 6"/>
            <p:cNvSpPr txBox="1"/>
            <p:nvPr/>
          </p:nvSpPr>
          <p:spPr>
            <a:xfrm>
              <a:off x="0" y="2683080"/>
              <a:ext cx="3505173" cy="449792"/>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SF Pro Display 1"/>
                </a:rPr>
                <a:t>LEED </a:t>
              </a:r>
              <a:r>
                <a:rPr lang="en-US" sz="2000">
                  <a:solidFill>
                    <a:srgbClr val="F8C347"/>
                  </a:solidFill>
                  <a:latin typeface="SF Pro Display 1"/>
                </a:rPr>
                <a:t>GOLD</a:t>
              </a:r>
            </a:p>
          </p:txBody>
        </p:sp>
      </p:grpSp>
      <p:grpSp>
        <p:nvGrpSpPr>
          <p:cNvPr id="7" name="Group 7"/>
          <p:cNvGrpSpPr/>
          <p:nvPr/>
        </p:nvGrpSpPr>
        <p:grpSpPr>
          <a:xfrm>
            <a:off x="4422018" y="0"/>
            <a:ext cx="8823096" cy="10287000"/>
            <a:chOff x="0" y="0"/>
            <a:chExt cx="11764129" cy="13716000"/>
          </a:xfrm>
        </p:grpSpPr>
        <p:pic>
          <p:nvPicPr>
            <p:cNvPr id="8" name="Picture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11764129" cy="13716000"/>
            </a:xfrm>
            <a:prstGeom prst="rect">
              <a:avLst/>
            </a:prstGeom>
          </p:spPr>
        </p:pic>
      </p:grpSp>
      <p:grpSp>
        <p:nvGrpSpPr>
          <p:cNvPr id="9" name="Group 9"/>
          <p:cNvGrpSpPr/>
          <p:nvPr/>
        </p:nvGrpSpPr>
        <p:grpSpPr>
          <a:xfrm>
            <a:off x="13454994" y="-211104"/>
            <a:ext cx="4833006" cy="5422413"/>
            <a:chOff x="0" y="0"/>
            <a:chExt cx="6444008" cy="7229884"/>
          </a:xfrm>
        </p:grpSpPr>
        <p:pic>
          <p:nvPicPr>
            <p:cNvPr id="10" name="Picture 10"/>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6444008" cy="7229884"/>
            </a:xfrm>
            <a:prstGeom prst="rect">
              <a:avLst/>
            </a:prstGeom>
          </p:spPr>
        </p:pic>
      </p:grpSp>
      <p:grpSp>
        <p:nvGrpSpPr>
          <p:cNvPr id="11" name="Group 11"/>
          <p:cNvGrpSpPr/>
          <p:nvPr/>
        </p:nvGrpSpPr>
        <p:grpSpPr>
          <a:xfrm>
            <a:off x="13454994" y="5403363"/>
            <a:ext cx="4833006" cy="5143500"/>
            <a:chOff x="0" y="0"/>
            <a:chExt cx="6444008" cy="6858000"/>
          </a:xfrm>
        </p:grpSpPr>
        <p:pic>
          <p:nvPicPr>
            <p:cNvPr id="12" name="Picture 12"/>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6444008" cy="6858000"/>
            </a:xfrm>
            <a:prstGeom prst="rect">
              <a:avLst/>
            </a:prstGeom>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4422018" y="0"/>
            <a:ext cx="8823096" cy="10287000"/>
            <a:chOff x="0" y="0"/>
            <a:chExt cx="11764129" cy="13716000"/>
          </a:xfrm>
        </p:grpSpPr>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1764129" cy="13716000"/>
            </a:xfrm>
            <a:prstGeom prst="rect">
              <a:avLst/>
            </a:prstGeom>
          </p:spPr>
        </p:pic>
      </p:grpSp>
      <p:grpSp>
        <p:nvGrpSpPr>
          <p:cNvPr id="5" name="Group 5"/>
          <p:cNvGrpSpPr/>
          <p:nvPr/>
        </p:nvGrpSpPr>
        <p:grpSpPr>
          <a:xfrm>
            <a:off x="13454994" y="-211104"/>
            <a:ext cx="4833006" cy="5422413"/>
            <a:chOff x="0" y="0"/>
            <a:chExt cx="6444008" cy="7229884"/>
          </a:xfrm>
        </p:grpSpPr>
        <p:pic>
          <p:nvPicPr>
            <p:cNvPr id="6"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6444008" cy="7229884"/>
            </a:xfrm>
            <a:prstGeom prst="rect">
              <a:avLst/>
            </a:prstGeom>
          </p:spPr>
        </p:pic>
      </p:grpSp>
      <p:grpSp>
        <p:nvGrpSpPr>
          <p:cNvPr id="7" name="Group 7"/>
          <p:cNvGrpSpPr/>
          <p:nvPr/>
        </p:nvGrpSpPr>
        <p:grpSpPr>
          <a:xfrm>
            <a:off x="13454994" y="5403363"/>
            <a:ext cx="4833006" cy="5143500"/>
            <a:chOff x="0" y="0"/>
            <a:chExt cx="6444008" cy="6858000"/>
          </a:xfrm>
        </p:grpSpPr>
        <p:pic>
          <p:nvPicPr>
            <p:cNvPr id="8"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6444008" cy="6858000"/>
            </a:xfrm>
            <a:prstGeom prst="rect">
              <a:avLst/>
            </a:prstGeom>
          </p:spPr>
        </p:pic>
      </p:grpSp>
      <p:sp>
        <p:nvSpPr>
          <p:cNvPr id="9" name="TextBox 9"/>
          <p:cNvSpPr txBox="1"/>
          <p:nvPr/>
        </p:nvSpPr>
        <p:spPr>
          <a:xfrm>
            <a:off x="560742" y="2769885"/>
            <a:ext cx="7081810" cy="1384300"/>
          </a:xfrm>
          <a:prstGeom prst="rect">
            <a:avLst/>
          </a:prstGeom>
        </p:spPr>
        <p:txBody>
          <a:bodyPr lIns="0" tIns="0" rIns="0" bIns="0" rtlCol="0" anchor="t">
            <a:spAutoFit/>
          </a:bodyPr>
          <a:lstStyle/>
          <a:p>
            <a:pPr>
              <a:lnSpc>
                <a:spcPts val="5599"/>
              </a:lnSpc>
            </a:pPr>
            <a:r>
              <a:rPr lang="en-US" sz="3999">
                <a:solidFill>
                  <a:srgbClr val="000000"/>
                </a:solidFill>
                <a:latin typeface="SF Pro Display 1"/>
              </a:rPr>
              <a:t>W1 MARINE </a:t>
            </a:r>
          </a:p>
          <a:p>
            <a:pPr>
              <a:lnSpc>
                <a:spcPts val="5599"/>
              </a:lnSpc>
              <a:spcBef>
                <a:spcPct val="0"/>
              </a:spcBef>
            </a:pPr>
            <a:r>
              <a:rPr lang="en-US" sz="3999">
                <a:solidFill>
                  <a:srgbClr val="000000"/>
                </a:solidFill>
                <a:latin typeface="SF Pro Display 1"/>
              </a:rPr>
              <a:t>GARDENS</a:t>
            </a:r>
          </a:p>
        </p:txBody>
      </p:sp>
      <p:sp>
        <p:nvSpPr>
          <p:cNvPr id="10" name="TextBox 10"/>
          <p:cNvSpPr txBox="1"/>
          <p:nvPr/>
        </p:nvSpPr>
        <p:spPr>
          <a:xfrm>
            <a:off x="560742" y="4813749"/>
            <a:ext cx="3963789" cy="2052320"/>
          </a:xfrm>
          <a:prstGeom prst="rect">
            <a:avLst/>
          </a:prstGeom>
        </p:spPr>
        <p:txBody>
          <a:bodyPr lIns="0" tIns="0" rIns="0" bIns="0" rtlCol="0" anchor="t">
            <a:spAutoFit/>
          </a:bodyPr>
          <a:lstStyle/>
          <a:p>
            <a:pPr>
              <a:lnSpc>
                <a:spcPts val="2380"/>
              </a:lnSpc>
            </a:pPr>
            <a:r>
              <a:rPr lang="en-US" sz="1700">
                <a:solidFill>
                  <a:srgbClr val="171616"/>
                </a:solidFill>
                <a:latin typeface="SF Pro Display 2"/>
              </a:rPr>
              <a:t>6" V-Groove</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Light Fir</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GBL Architects</a:t>
            </a:r>
          </a:p>
          <a:p>
            <a:pPr>
              <a:lnSpc>
                <a:spcPts val="2380"/>
              </a:lnSpc>
            </a:pPr>
            <a:endParaRPr lang="en-US" sz="1700">
              <a:solidFill>
                <a:srgbClr val="171616"/>
              </a:solidFill>
              <a:latin typeface="SF Pro Display 2"/>
            </a:endParaRPr>
          </a:p>
          <a:p>
            <a:pPr>
              <a:lnSpc>
                <a:spcPts val="2380"/>
              </a:lnSpc>
              <a:spcBef>
                <a:spcPct val="0"/>
              </a:spcBef>
            </a:pPr>
            <a:r>
              <a:rPr lang="en-US" sz="1700">
                <a:solidFill>
                  <a:srgbClr val="171616"/>
                </a:solidFill>
                <a:latin typeface="SF Pro Display 2"/>
              </a:rPr>
              <a:t>Vancouver, BC</a:t>
            </a:r>
          </a:p>
        </p:txBody>
      </p:sp>
      <p:sp>
        <p:nvSpPr>
          <p:cNvPr id="11" name="TextBox 11"/>
          <p:cNvSpPr txBox="1"/>
          <p:nvPr/>
        </p:nvSpPr>
        <p:spPr>
          <a:xfrm>
            <a:off x="560742" y="7091665"/>
            <a:ext cx="2628879" cy="349250"/>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SF Pro Display 1"/>
              </a:rPr>
              <a:t>LEED </a:t>
            </a:r>
            <a:r>
              <a:rPr lang="en-US" sz="2000">
                <a:solidFill>
                  <a:srgbClr val="F8C347"/>
                </a:solidFill>
                <a:latin typeface="SF Pro Display 1"/>
              </a:rPr>
              <a:t>GOLD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4631898" y="0"/>
            <a:ext cx="13656102" cy="10287000"/>
            <a:chOff x="0" y="0"/>
            <a:chExt cx="18208136" cy="13716000"/>
          </a:xfrm>
        </p:grpSpPr>
        <p:pic>
          <p:nvPicPr>
            <p:cNvPr id="4"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18208136" cy="13716000"/>
            </a:xfrm>
            <a:prstGeom prst="rect">
              <a:avLst/>
            </a:prstGeom>
          </p:spPr>
        </p:pic>
      </p:grpSp>
      <p:sp>
        <p:nvSpPr>
          <p:cNvPr id="5" name="TextBox 5"/>
          <p:cNvSpPr txBox="1"/>
          <p:nvPr/>
        </p:nvSpPr>
        <p:spPr>
          <a:xfrm>
            <a:off x="449207" y="2820299"/>
            <a:ext cx="4996608" cy="1384300"/>
          </a:xfrm>
          <a:prstGeom prst="rect">
            <a:avLst/>
          </a:prstGeom>
        </p:spPr>
        <p:txBody>
          <a:bodyPr lIns="0" tIns="0" rIns="0" bIns="0" rtlCol="0" anchor="t">
            <a:spAutoFit/>
          </a:bodyPr>
          <a:lstStyle/>
          <a:p>
            <a:pPr>
              <a:lnSpc>
                <a:spcPts val="5599"/>
              </a:lnSpc>
              <a:spcBef>
                <a:spcPct val="0"/>
              </a:spcBef>
            </a:pPr>
            <a:r>
              <a:rPr lang="en-US" sz="3999">
                <a:solidFill>
                  <a:srgbClr val="000000"/>
                </a:solidFill>
                <a:latin typeface="SF Pro Display 1"/>
              </a:rPr>
              <a:t>MOSES BROWN SCHOOL</a:t>
            </a:r>
          </a:p>
        </p:txBody>
      </p:sp>
      <p:grpSp>
        <p:nvGrpSpPr>
          <p:cNvPr id="6" name="Group 6"/>
          <p:cNvGrpSpPr/>
          <p:nvPr/>
        </p:nvGrpSpPr>
        <p:grpSpPr>
          <a:xfrm>
            <a:off x="449207" y="4745572"/>
            <a:ext cx="3963789" cy="2644928"/>
            <a:chOff x="0" y="0"/>
            <a:chExt cx="5285052" cy="3526571"/>
          </a:xfrm>
        </p:grpSpPr>
        <p:sp>
          <p:nvSpPr>
            <p:cNvPr id="7" name="TextBox 7"/>
            <p:cNvSpPr txBox="1"/>
            <p:nvPr/>
          </p:nvSpPr>
          <p:spPr>
            <a:xfrm>
              <a:off x="0" y="-28575"/>
              <a:ext cx="5285052" cy="2726902"/>
            </a:xfrm>
            <a:prstGeom prst="rect">
              <a:avLst/>
            </a:prstGeom>
          </p:spPr>
          <p:txBody>
            <a:bodyPr lIns="0" tIns="0" rIns="0" bIns="0" rtlCol="0" anchor="t">
              <a:spAutoFit/>
            </a:bodyPr>
            <a:lstStyle/>
            <a:p>
              <a:pPr>
                <a:lnSpc>
                  <a:spcPts val="2380"/>
                </a:lnSpc>
              </a:pPr>
              <a:r>
                <a:rPr lang="en-US" sz="1700">
                  <a:solidFill>
                    <a:srgbClr val="171616"/>
                  </a:solidFill>
                  <a:latin typeface="SF Pro Display 2"/>
                </a:rPr>
                <a:t>6" V-Groove</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Light Fir</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DBVW Architects</a:t>
              </a:r>
            </a:p>
            <a:p>
              <a:pPr>
                <a:lnSpc>
                  <a:spcPts val="2380"/>
                </a:lnSpc>
              </a:pPr>
              <a:endParaRPr lang="en-US" sz="1700">
                <a:solidFill>
                  <a:srgbClr val="171616"/>
                </a:solidFill>
                <a:latin typeface="SF Pro Display 2"/>
              </a:endParaRPr>
            </a:p>
            <a:p>
              <a:pPr>
                <a:lnSpc>
                  <a:spcPts val="2380"/>
                </a:lnSpc>
                <a:spcBef>
                  <a:spcPct val="0"/>
                </a:spcBef>
              </a:pPr>
              <a:r>
                <a:rPr lang="en-US" sz="1700">
                  <a:solidFill>
                    <a:srgbClr val="171616"/>
                  </a:solidFill>
                  <a:latin typeface="SF Pro Display 2"/>
                </a:rPr>
                <a:t>Providence, RI</a:t>
              </a:r>
            </a:p>
          </p:txBody>
        </p:sp>
        <p:sp>
          <p:nvSpPr>
            <p:cNvPr id="8" name="TextBox 8"/>
            <p:cNvSpPr txBox="1"/>
            <p:nvPr/>
          </p:nvSpPr>
          <p:spPr>
            <a:xfrm>
              <a:off x="0" y="3076780"/>
              <a:ext cx="3505173" cy="449792"/>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SF Pro Display 1"/>
                </a:rPr>
                <a:t>LEED </a:t>
              </a:r>
              <a:r>
                <a:rPr lang="en-US" sz="2000">
                  <a:solidFill>
                    <a:srgbClr val="485155"/>
                  </a:solidFill>
                  <a:latin typeface="SF Pro Display 1"/>
                </a:rPr>
                <a:t>SILVER</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4631898" y="0"/>
            <a:ext cx="8621991" cy="10287000"/>
            <a:chOff x="0" y="0"/>
            <a:chExt cx="11495988" cy="13716000"/>
          </a:xfrm>
        </p:grpSpPr>
        <p:pic>
          <p:nvPicPr>
            <p:cNvPr id="4"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11495988" cy="13716000"/>
            </a:xfrm>
            <a:prstGeom prst="rect">
              <a:avLst/>
            </a:prstGeom>
          </p:spPr>
        </p:pic>
      </p:grpSp>
      <p:grpSp>
        <p:nvGrpSpPr>
          <p:cNvPr id="5" name="Group 5"/>
          <p:cNvGrpSpPr/>
          <p:nvPr/>
        </p:nvGrpSpPr>
        <p:grpSpPr>
          <a:xfrm>
            <a:off x="13454994" y="0"/>
            <a:ext cx="4833006" cy="5143500"/>
            <a:chOff x="0" y="0"/>
            <a:chExt cx="6444008" cy="6858000"/>
          </a:xfrm>
        </p:grpSpPr>
        <p:pic>
          <p:nvPicPr>
            <p:cNvPr id="6"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6444008" cy="6858000"/>
            </a:xfrm>
            <a:prstGeom prst="rect">
              <a:avLst/>
            </a:prstGeom>
          </p:spPr>
        </p:pic>
      </p:grpSp>
      <p:grpSp>
        <p:nvGrpSpPr>
          <p:cNvPr id="7" name="Group 7"/>
          <p:cNvGrpSpPr/>
          <p:nvPr/>
        </p:nvGrpSpPr>
        <p:grpSpPr>
          <a:xfrm>
            <a:off x="13454994" y="5326323"/>
            <a:ext cx="4833006" cy="4960677"/>
            <a:chOff x="0" y="0"/>
            <a:chExt cx="6444008" cy="6614236"/>
          </a:xfrm>
        </p:grpSpPr>
        <p:pic>
          <p:nvPicPr>
            <p:cNvPr id="8" name="Picture 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6444008" cy="6614236"/>
            </a:xfrm>
            <a:prstGeom prst="rect">
              <a:avLst/>
            </a:prstGeom>
          </p:spPr>
        </p:pic>
      </p:grpSp>
      <p:sp>
        <p:nvSpPr>
          <p:cNvPr id="9" name="TextBox 9"/>
          <p:cNvSpPr txBox="1"/>
          <p:nvPr/>
        </p:nvSpPr>
        <p:spPr>
          <a:xfrm>
            <a:off x="379970" y="2820299"/>
            <a:ext cx="4996608" cy="1384300"/>
          </a:xfrm>
          <a:prstGeom prst="rect">
            <a:avLst/>
          </a:prstGeom>
        </p:spPr>
        <p:txBody>
          <a:bodyPr lIns="0" tIns="0" rIns="0" bIns="0" rtlCol="0" anchor="t">
            <a:spAutoFit/>
          </a:bodyPr>
          <a:lstStyle/>
          <a:p>
            <a:pPr>
              <a:lnSpc>
                <a:spcPts val="5599"/>
              </a:lnSpc>
              <a:spcBef>
                <a:spcPct val="0"/>
              </a:spcBef>
            </a:pPr>
            <a:r>
              <a:rPr lang="en-US" sz="3999">
                <a:solidFill>
                  <a:srgbClr val="000000"/>
                </a:solidFill>
                <a:latin typeface="SF Pro Display 1"/>
              </a:rPr>
              <a:t>WSCU - PAUL M. RADY SCHOOL</a:t>
            </a:r>
          </a:p>
        </p:txBody>
      </p:sp>
      <p:grpSp>
        <p:nvGrpSpPr>
          <p:cNvPr id="10" name="Group 10"/>
          <p:cNvGrpSpPr/>
          <p:nvPr/>
        </p:nvGrpSpPr>
        <p:grpSpPr>
          <a:xfrm>
            <a:off x="379970" y="4745572"/>
            <a:ext cx="3963789" cy="2644928"/>
            <a:chOff x="0" y="0"/>
            <a:chExt cx="5285052" cy="3526571"/>
          </a:xfrm>
        </p:grpSpPr>
        <p:sp>
          <p:nvSpPr>
            <p:cNvPr id="11" name="TextBox 11"/>
            <p:cNvSpPr txBox="1"/>
            <p:nvPr/>
          </p:nvSpPr>
          <p:spPr>
            <a:xfrm>
              <a:off x="0" y="-28575"/>
              <a:ext cx="5285052" cy="2726902"/>
            </a:xfrm>
            <a:prstGeom prst="rect">
              <a:avLst/>
            </a:prstGeom>
          </p:spPr>
          <p:txBody>
            <a:bodyPr lIns="0" tIns="0" rIns="0" bIns="0" rtlCol="0" anchor="t">
              <a:spAutoFit/>
            </a:bodyPr>
            <a:lstStyle/>
            <a:p>
              <a:pPr>
                <a:lnSpc>
                  <a:spcPts val="2380"/>
                </a:lnSpc>
              </a:pPr>
              <a:r>
                <a:rPr lang="en-US" sz="1700">
                  <a:solidFill>
                    <a:srgbClr val="171616"/>
                  </a:solidFill>
                  <a:latin typeface="SF Pro Display 2"/>
                </a:rPr>
                <a:t>6" Channel</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Dark Cherry</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Farnsworth Group</a:t>
              </a:r>
            </a:p>
            <a:p>
              <a:pPr>
                <a:lnSpc>
                  <a:spcPts val="2380"/>
                </a:lnSpc>
              </a:pPr>
              <a:endParaRPr lang="en-US" sz="1700">
                <a:solidFill>
                  <a:srgbClr val="171616"/>
                </a:solidFill>
                <a:latin typeface="SF Pro Display 2"/>
              </a:endParaRPr>
            </a:p>
            <a:p>
              <a:pPr>
                <a:lnSpc>
                  <a:spcPts val="2380"/>
                </a:lnSpc>
                <a:spcBef>
                  <a:spcPct val="0"/>
                </a:spcBef>
              </a:pPr>
              <a:r>
                <a:rPr lang="en-US" sz="1700">
                  <a:solidFill>
                    <a:srgbClr val="171616"/>
                  </a:solidFill>
                  <a:latin typeface="SF Pro Display 2"/>
                </a:rPr>
                <a:t>Gunnison, CO</a:t>
              </a:r>
            </a:p>
          </p:txBody>
        </p:sp>
        <p:sp>
          <p:nvSpPr>
            <p:cNvPr id="12" name="TextBox 12"/>
            <p:cNvSpPr txBox="1"/>
            <p:nvPr/>
          </p:nvSpPr>
          <p:spPr>
            <a:xfrm>
              <a:off x="0" y="3076780"/>
              <a:ext cx="3505173" cy="449792"/>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SF Pro Display 1"/>
                </a:rPr>
                <a:t>LEED </a:t>
              </a:r>
              <a:r>
                <a:rPr lang="en-US" sz="2000">
                  <a:solidFill>
                    <a:srgbClr val="F8C347"/>
                  </a:solidFill>
                  <a:latin typeface="SF Pro Display 1"/>
                </a:rPr>
                <a:t>GOLD</a:t>
              </a: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4740019" y="0"/>
            <a:ext cx="13547981" cy="10287000"/>
            <a:chOff x="0" y="0"/>
            <a:chExt cx="18063974" cy="13716000"/>
          </a:xfrm>
        </p:grpSpPr>
        <p:pic>
          <p:nvPicPr>
            <p:cNvPr id="4"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18063974" cy="13716000"/>
            </a:xfrm>
            <a:prstGeom prst="rect">
              <a:avLst/>
            </a:prstGeom>
          </p:spPr>
        </p:pic>
      </p:grpSp>
      <p:sp>
        <p:nvSpPr>
          <p:cNvPr id="5" name="TextBox 5"/>
          <p:cNvSpPr txBox="1"/>
          <p:nvPr/>
        </p:nvSpPr>
        <p:spPr>
          <a:xfrm>
            <a:off x="528143" y="2843468"/>
            <a:ext cx="4996608" cy="1384300"/>
          </a:xfrm>
          <a:prstGeom prst="rect">
            <a:avLst/>
          </a:prstGeom>
        </p:spPr>
        <p:txBody>
          <a:bodyPr lIns="0" tIns="0" rIns="0" bIns="0" rtlCol="0" anchor="t">
            <a:spAutoFit/>
          </a:bodyPr>
          <a:lstStyle/>
          <a:p>
            <a:pPr>
              <a:lnSpc>
                <a:spcPts val="5599"/>
              </a:lnSpc>
              <a:spcBef>
                <a:spcPct val="0"/>
              </a:spcBef>
            </a:pPr>
            <a:r>
              <a:rPr lang="en-US" sz="3999">
                <a:solidFill>
                  <a:srgbClr val="000000"/>
                </a:solidFill>
                <a:latin typeface="SF Pro Display 1"/>
              </a:rPr>
              <a:t>SACRED HEART UNIVERSITY</a:t>
            </a:r>
          </a:p>
        </p:txBody>
      </p:sp>
      <p:grpSp>
        <p:nvGrpSpPr>
          <p:cNvPr id="6" name="Group 6"/>
          <p:cNvGrpSpPr/>
          <p:nvPr/>
        </p:nvGrpSpPr>
        <p:grpSpPr>
          <a:xfrm>
            <a:off x="528143" y="4722403"/>
            <a:ext cx="3963789" cy="2644928"/>
            <a:chOff x="0" y="0"/>
            <a:chExt cx="5285052" cy="3526571"/>
          </a:xfrm>
        </p:grpSpPr>
        <p:sp>
          <p:nvSpPr>
            <p:cNvPr id="7" name="TextBox 7"/>
            <p:cNvSpPr txBox="1"/>
            <p:nvPr/>
          </p:nvSpPr>
          <p:spPr>
            <a:xfrm>
              <a:off x="0" y="-28575"/>
              <a:ext cx="5285052" cy="2726902"/>
            </a:xfrm>
            <a:prstGeom prst="rect">
              <a:avLst/>
            </a:prstGeom>
          </p:spPr>
          <p:txBody>
            <a:bodyPr lIns="0" tIns="0" rIns="0" bIns="0" rtlCol="0" anchor="t">
              <a:spAutoFit/>
            </a:bodyPr>
            <a:lstStyle/>
            <a:p>
              <a:pPr>
                <a:lnSpc>
                  <a:spcPts val="2380"/>
                </a:lnSpc>
              </a:pPr>
              <a:r>
                <a:rPr lang="en-US" sz="1700">
                  <a:solidFill>
                    <a:srgbClr val="171616"/>
                  </a:solidFill>
                  <a:latin typeface="SF Pro Display 2"/>
                </a:rPr>
                <a:t>6" V-Groove</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Light Fir</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SGA Architecture</a:t>
              </a:r>
            </a:p>
            <a:p>
              <a:pPr>
                <a:lnSpc>
                  <a:spcPts val="2380"/>
                </a:lnSpc>
              </a:pPr>
              <a:endParaRPr lang="en-US" sz="1700">
                <a:solidFill>
                  <a:srgbClr val="171616"/>
                </a:solidFill>
                <a:latin typeface="SF Pro Display 2"/>
              </a:endParaRPr>
            </a:p>
            <a:p>
              <a:pPr>
                <a:lnSpc>
                  <a:spcPts val="2380"/>
                </a:lnSpc>
                <a:spcBef>
                  <a:spcPct val="0"/>
                </a:spcBef>
              </a:pPr>
              <a:r>
                <a:rPr lang="en-US" sz="1700">
                  <a:solidFill>
                    <a:srgbClr val="171616"/>
                  </a:solidFill>
                  <a:latin typeface="SF Pro Display 2"/>
                </a:rPr>
                <a:t>Fairfield, CT</a:t>
              </a:r>
            </a:p>
          </p:txBody>
        </p:sp>
        <p:sp>
          <p:nvSpPr>
            <p:cNvPr id="8" name="TextBox 8"/>
            <p:cNvSpPr txBox="1"/>
            <p:nvPr/>
          </p:nvSpPr>
          <p:spPr>
            <a:xfrm>
              <a:off x="0" y="3076780"/>
              <a:ext cx="3505173" cy="449792"/>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SF Pro Display 1"/>
                </a:rPr>
                <a:t>LEED </a:t>
              </a:r>
              <a:r>
                <a:rPr lang="en-US" sz="2000">
                  <a:solidFill>
                    <a:srgbClr val="485155"/>
                  </a:solidFill>
                  <a:latin typeface="SF Pro Display 1"/>
                </a:rPr>
                <a:t>SILVER</a:t>
              </a: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4631898" y="0"/>
            <a:ext cx="8603709" cy="10287000"/>
            <a:chOff x="0" y="0"/>
            <a:chExt cx="11471612" cy="13716000"/>
          </a:xfrm>
        </p:grpSpPr>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1471612" cy="13716000"/>
            </a:xfrm>
            <a:prstGeom prst="rect">
              <a:avLst/>
            </a:prstGeom>
          </p:spPr>
        </p:pic>
      </p:grpSp>
      <p:grpSp>
        <p:nvGrpSpPr>
          <p:cNvPr id="5" name="Group 5"/>
          <p:cNvGrpSpPr/>
          <p:nvPr/>
        </p:nvGrpSpPr>
        <p:grpSpPr>
          <a:xfrm>
            <a:off x="13454994" y="0"/>
            <a:ext cx="4833006" cy="5257872"/>
            <a:chOff x="0" y="0"/>
            <a:chExt cx="6444008" cy="7010496"/>
          </a:xfrm>
        </p:grpSpPr>
        <p:pic>
          <p:nvPicPr>
            <p:cNvPr id="6"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6444008" cy="7010496"/>
            </a:xfrm>
            <a:prstGeom prst="rect">
              <a:avLst/>
            </a:prstGeom>
          </p:spPr>
        </p:pic>
      </p:grpSp>
      <p:grpSp>
        <p:nvGrpSpPr>
          <p:cNvPr id="7" name="Group 7"/>
          <p:cNvGrpSpPr/>
          <p:nvPr/>
        </p:nvGrpSpPr>
        <p:grpSpPr>
          <a:xfrm>
            <a:off x="13454994" y="5454299"/>
            <a:ext cx="4833006" cy="4832701"/>
            <a:chOff x="0" y="0"/>
            <a:chExt cx="6444008" cy="6443601"/>
          </a:xfrm>
        </p:grpSpPr>
        <p:pic>
          <p:nvPicPr>
            <p:cNvPr id="8"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6444008" cy="6443601"/>
            </a:xfrm>
            <a:prstGeom prst="rect">
              <a:avLst/>
            </a:prstGeom>
          </p:spPr>
        </p:pic>
      </p:grpSp>
      <p:sp>
        <p:nvSpPr>
          <p:cNvPr id="9" name="TextBox 9"/>
          <p:cNvSpPr txBox="1"/>
          <p:nvPr/>
        </p:nvSpPr>
        <p:spPr>
          <a:xfrm>
            <a:off x="554455" y="3167833"/>
            <a:ext cx="4996608" cy="679450"/>
          </a:xfrm>
          <a:prstGeom prst="rect">
            <a:avLst/>
          </a:prstGeom>
        </p:spPr>
        <p:txBody>
          <a:bodyPr lIns="0" tIns="0" rIns="0" bIns="0" rtlCol="0" anchor="t">
            <a:spAutoFit/>
          </a:bodyPr>
          <a:lstStyle/>
          <a:p>
            <a:pPr>
              <a:lnSpc>
                <a:spcPts val="5599"/>
              </a:lnSpc>
              <a:spcBef>
                <a:spcPct val="0"/>
              </a:spcBef>
            </a:pPr>
            <a:r>
              <a:rPr lang="en-US" sz="3999">
                <a:solidFill>
                  <a:srgbClr val="000000"/>
                </a:solidFill>
                <a:latin typeface="SF Pro Display 1"/>
              </a:rPr>
              <a:t>SORA WEST</a:t>
            </a:r>
          </a:p>
        </p:txBody>
      </p:sp>
      <p:grpSp>
        <p:nvGrpSpPr>
          <p:cNvPr id="10" name="Group 10"/>
          <p:cNvGrpSpPr/>
          <p:nvPr/>
        </p:nvGrpSpPr>
        <p:grpSpPr>
          <a:xfrm>
            <a:off x="554455" y="4398039"/>
            <a:ext cx="3963789" cy="2644928"/>
            <a:chOff x="0" y="0"/>
            <a:chExt cx="5285052" cy="3526571"/>
          </a:xfrm>
        </p:grpSpPr>
        <p:sp>
          <p:nvSpPr>
            <p:cNvPr id="11" name="TextBox 11"/>
            <p:cNvSpPr txBox="1"/>
            <p:nvPr/>
          </p:nvSpPr>
          <p:spPr>
            <a:xfrm>
              <a:off x="0" y="-28575"/>
              <a:ext cx="5285052" cy="2726902"/>
            </a:xfrm>
            <a:prstGeom prst="rect">
              <a:avLst/>
            </a:prstGeom>
          </p:spPr>
          <p:txBody>
            <a:bodyPr lIns="0" tIns="0" rIns="0" bIns="0" rtlCol="0" anchor="t">
              <a:spAutoFit/>
            </a:bodyPr>
            <a:lstStyle/>
            <a:p>
              <a:pPr>
                <a:lnSpc>
                  <a:spcPts val="2380"/>
                </a:lnSpc>
              </a:pPr>
              <a:r>
                <a:rPr lang="en-US" sz="1700">
                  <a:solidFill>
                    <a:srgbClr val="171616"/>
                  </a:solidFill>
                  <a:latin typeface="SF Pro Display 2"/>
                </a:rPr>
                <a:t>6" V-Groove</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Dark Cherry</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Gensler Architects</a:t>
              </a:r>
            </a:p>
            <a:p>
              <a:pPr>
                <a:lnSpc>
                  <a:spcPts val="2380"/>
                </a:lnSpc>
              </a:pPr>
              <a:endParaRPr lang="en-US" sz="1700">
                <a:solidFill>
                  <a:srgbClr val="171616"/>
                </a:solidFill>
                <a:latin typeface="SF Pro Display 2"/>
              </a:endParaRPr>
            </a:p>
            <a:p>
              <a:pPr>
                <a:lnSpc>
                  <a:spcPts val="2380"/>
                </a:lnSpc>
                <a:spcBef>
                  <a:spcPct val="0"/>
                </a:spcBef>
              </a:pPr>
              <a:r>
                <a:rPr lang="en-US" sz="1700">
                  <a:solidFill>
                    <a:srgbClr val="171616"/>
                  </a:solidFill>
                  <a:latin typeface="SF Pro Display 2"/>
                </a:rPr>
                <a:t>Conshohocken, PA</a:t>
              </a:r>
            </a:p>
          </p:txBody>
        </p:sp>
        <p:sp>
          <p:nvSpPr>
            <p:cNvPr id="12" name="TextBox 12"/>
            <p:cNvSpPr txBox="1"/>
            <p:nvPr/>
          </p:nvSpPr>
          <p:spPr>
            <a:xfrm>
              <a:off x="0" y="3076780"/>
              <a:ext cx="3505173" cy="449792"/>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SF Pro Display 1"/>
                </a:rPr>
                <a:t>LEED </a:t>
              </a:r>
              <a:r>
                <a:rPr lang="en-US" sz="2000">
                  <a:solidFill>
                    <a:srgbClr val="485155"/>
                  </a:solidFill>
                  <a:latin typeface="SF Pro Display 1"/>
                </a:rPr>
                <a:t>SILVER</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29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dirty="0"/>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8691535" y="0"/>
            <a:ext cx="9596465" cy="10287000"/>
            <a:chOff x="0" y="0"/>
            <a:chExt cx="12795286" cy="13716000"/>
          </a:xfrm>
        </p:grpSpPr>
        <p:pic>
          <p:nvPicPr>
            <p:cNvPr id="5"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12795286" cy="13716000"/>
            </a:xfrm>
            <a:prstGeom prst="rect">
              <a:avLst/>
            </a:prstGeom>
          </p:spPr>
        </p:pic>
      </p:grpSp>
      <p:grpSp>
        <p:nvGrpSpPr>
          <p:cNvPr id="6" name="Group 6"/>
          <p:cNvGrpSpPr/>
          <p:nvPr/>
        </p:nvGrpSpPr>
        <p:grpSpPr>
          <a:xfrm>
            <a:off x="17898006" y="8232317"/>
            <a:ext cx="399519" cy="1025983"/>
            <a:chOff x="0" y="0"/>
            <a:chExt cx="1280047" cy="3287216"/>
          </a:xfrm>
        </p:grpSpPr>
        <p:sp>
          <p:nvSpPr>
            <p:cNvPr id="7" name="Freeform 7"/>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
        <p:nvSpPr>
          <p:cNvPr id="8" name="Freeform 8"/>
          <p:cNvSpPr/>
          <p:nvPr/>
        </p:nvSpPr>
        <p:spPr>
          <a:xfrm>
            <a:off x="1028700" y="1591117"/>
            <a:ext cx="2343878" cy="817132"/>
          </a:xfrm>
          <a:custGeom>
            <a:avLst/>
            <a:gdLst/>
            <a:ahLst/>
            <a:cxnLst/>
            <a:rect l="l" t="t" r="r" b="b"/>
            <a:pathLst>
              <a:path w="2343878" h="817132">
                <a:moveTo>
                  <a:pt x="0" y="0"/>
                </a:moveTo>
                <a:lnTo>
                  <a:pt x="2343878" y="0"/>
                </a:lnTo>
                <a:lnTo>
                  <a:pt x="2343878" y="817132"/>
                </a:lnTo>
                <a:lnTo>
                  <a:pt x="0" y="817132"/>
                </a:lnTo>
                <a:lnTo>
                  <a:pt x="0" y="0"/>
                </a:lnTo>
                <a:close/>
              </a:path>
            </a:pathLst>
          </a:custGeom>
          <a:blipFill>
            <a:blip r:embed="rId7"/>
            <a:stretch>
              <a:fillRect/>
            </a:stretch>
          </a:blipFill>
        </p:spPr>
        <p:txBody>
          <a:bodyPr/>
          <a:lstStyle/>
          <a:p>
            <a:endParaRPr lang="en-US"/>
          </a:p>
        </p:txBody>
      </p:sp>
      <p:sp>
        <p:nvSpPr>
          <p:cNvPr id="9" name="TextBox 9"/>
          <p:cNvSpPr txBox="1"/>
          <p:nvPr/>
        </p:nvSpPr>
        <p:spPr>
          <a:xfrm>
            <a:off x="1028700" y="2597974"/>
            <a:ext cx="7467959" cy="1749425"/>
          </a:xfrm>
          <a:prstGeom prst="rect">
            <a:avLst/>
          </a:prstGeom>
        </p:spPr>
        <p:txBody>
          <a:bodyPr lIns="0" tIns="0" rIns="0" bIns="0" rtlCol="0" anchor="t">
            <a:spAutoFit/>
          </a:bodyPr>
          <a:lstStyle/>
          <a:p>
            <a:pPr>
              <a:lnSpc>
                <a:spcPts val="7000"/>
              </a:lnSpc>
              <a:spcBef>
                <a:spcPct val="0"/>
              </a:spcBef>
            </a:pPr>
            <a:r>
              <a:rPr lang="en-US" sz="5000">
                <a:solidFill>
                  <a:srgbClr val="000000"/>
                </a:solidFill>
                <a:latin typeface="SF Pro Display 1"/>
              </a:rPr>
              <a:t>GREEN BUSINESS CERTIFICATION INC™</a:t>
            </a:r>
          </a:p>
        </p:txBody>
      </p:sp>
      <p:sp>
        <p:nvSpPr>
          <p:cNvPr id="10" name="TextBox 10"/>
          <p:cNvSpPr txBox="1"/>
          <p:nvPr/>
        </p:nvSpPr>
        <p:spPr>
          <a:xfrm>
            <a:off x="1028700" y="4720866"/>
            <a:ext cx="7081810" cy="1166495"/>
          </a:xfrm>
          <a:prstGeom prst="rect">
            <a:avLst/>
          </a:prstGeom>
        </p:spPr>
        <p:txBody>
          <a:bodyPr lIns="0" tIns="0" rIns="0" bIns="0" rtlCol="0" anchor="t">
            <a:spAutoFit/>
          </a:bodyPr>
          <a:lstStyle/>
          <a:p>
            <a:pPr>
              <a:lnSpc>
                <a:spcPts val="2380"/>
              </a:lnSpc>
              <a:spcBef>
                <a:spcPct val="0"/>
              </a:spcBef>
            </a:pPr>
            <a:r>
              <a:rPr lang="en-US" sz="1700">
                <a:solidFill>
                  <a:srgbClr val="171616"/>
                </a:solidFill>
                <a:latin typeface="SF Pro Display 2"/>
              </a:rPr>
              <a:t>This course is approved by GBCI for continuing education. Approval for this course indicates it will be monitored by GBCI to ensure that it upholds the quality, relevance, and rigor necessary to contribute to ongoing learning in knowledge areas relevant to the green building industry. </a:t>
            </a:r>
          </a:p>
        </p:txBody>
      </p:sp>
      <p:sp>
        <p:nvSpPr>
          <p:cNvPr id="11" name="TextBox 11"/>
          <p:cNvSpPr txBox="1"/>
          <p:nvPr/>
        </p:nvSpPr>
        <p:spPr>
          <a:xfrm>
            <a:off x="1028699" y="6776710"/>
            <a:ext cx="1427261" cy="29642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SF Pro Display 1"/>
              </a:rPr>
              <a:t>Course title:</a:t>
            </a:r>
          </a:p>
        </p:txBody>
      </p:sp>
      <p:sp>
        <p:nvSpPr>
          <p:cNvPr id="12" name="TextBox 12"/>
          <p:cNvSpPr txBox="1"/>
          <p:nvPr/>
        </p:nvSpPr>
        <p:spPr>
          <a:xfrm>
            <a:off x="4842028" y="6779367"/>
            <a:ext cx="1290835" cy="29642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SF Pro Display 1"/>
              </a:rPr>
              <a:t>Course ID:</a:t>
            </a:r>
          </a:p>
        </p:txBody>
      </p:sp>
      <p:sp>
        <p:nvSpPr>
          <p:cNvPr id="13" name="TextBox 13"/>
          <p:cNvSpPr txBox="1"/>
          <p:nvPr/>
        </p:nvSpPr>
        <p:spPr>
          <a:xfrm>
            <a:off x="1028699" y="8046278"/>
            <a:ext cx="1605199" cy="29642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SF Pro Display 1"/>
              </a:rPr>
              <a:t>Approved for:</a:t>
            </a:r>
          </a:p>
        </p:txBody>
      </p:sp>
      <p:sp>
        <p:nvSpPr>
          <p:cNvPr id="14" name="TextBox 14"/>
          <p:cNvSpPr txBox="1"/>
          <p:nvPr/>
        </p:nvSpPr>
        <p:spPr>
          <a:xfrm>
            <a:off x="4860117" y="8042333"/>
            <a:ext cx="1605199" cy="296428"/>
          </a:xfrm>
          <a:prstGeom prst="rect">
            <a:avLst/>
          </a:prstGeom>
        </p:spPr>
        <p:txBody>
          <a:bodyPr wrap="square" lIns="0" tIns="0" rIns="0" bIns="0" rtlCol="0" anchor="t">
            <a:spAutoFit/>
          </a:bodyPr>
          <a:lstStyle/>
          <a:p>
            <a:pPr algn="ctr">
              <a:lnSpc>
                <a:spcPts val="2520"/>
              </a:lnSpc>
            </a:pPr>
            <a:r>
              <a:rPr lang="en-US" sz="1800" dirty="0">
                <a:solidFill>
                  <a:srgbClr val="000000"/>
                </a:solidFill>
                <a:latin typeface="SF Pro Display 1"/>
              </a:rPr>
              <a:t>Approval date:</a:t>
            </a:r>
          </a:p>
        </p:txBody>
      </p:sp>
      <p:sp>
        <p:nvSpPr>
          <p:cNvPr id="15" name="TextBox 15"/>
          <p:cNvSpPr txBox="1"/>
          <p:nvPr/>
        </p:nvSpPr>
        <p:spPr>
          <a:xfrm>
            <a:off x="1104572" y="7169978"/>
            <a:ext cx="2854523" cy="517962"/>
          </a:xfrm>
          <a:prstGeom prst="rect">
            <a:avLst/>
          </a:prstGeom>
        </p:spPr>
        <p:txBody>
          <a:bodyPr lIns="0" tIns="0" rIns="0" bIns="0" rtlCol="0" anchor="t">
            <a:spAutoFit/>
          </a:bodyPr>
          <a:lstStyle/>
          <a:p>
            <a:pPr>
              <a:lnSpc>
                <a:spcPts val="2100"/>
              </a:lnSpc>
            </a:pPr>
            <a:r>
              <a:rPr lang="en-US" sz="1500" dirty="0">
                <a:solidFill>
                  <a:srgbClr val="000000"/>
                </a:solidFill>
                <a:latin typeface="SF Pro Display 2"/>
              </a:rPr>
              <a:t>Reducing Carbon Emissions </a:t>
            </a:r>
          </a:p>
          <a:p>
            <a:pPr>
              <a:lnSpc>
                <a:spcPts val="2100"/>
              </a:lnSpc>
            </a:pPr>
            <a:r>
              <a:rPr lang="en-US" sz="1500" dirty="0">
                <a:solidFill>
                  <a:srgbClr val="000000"/>
                </a:solidFill>
                <a:latin typeface="SF Pro Display 2"/>
              </a:rPr>
              <a:t>Using Aluminum</a:t>
            </a:r>
          </a:p>
        </p:txBody>
      </p:sp>
      <p:sp>
        <p:nvSpPr>
          <p:cNvPr id="16" name="TextBox 16"/>
          <p:cNvSpPr txBox="1"/>
          <p:nvPr/>
        </p:nvSpPr>
        <p:spPr>
          <a:xfrm>
            <a:off x="1104572" y="8449160"/>
            <a:ext cx="3298292" cy="266700"/>
          </a:xfrm>
          <a:prstGeom prst="rect">
            <a:avLst/>
          </a:prstGeom>
        </p:spPr>
        <p:txBody>
          <a:bodyPr lIns="0" tIns="0" rIns="0" bIns="0" rtlCol="0" anchor="t">
            <a:spAutoFit/>
          </a:bodyPr>
          <a:lstStyle/>
          <a:p>
            <a:pPr>
              <a:lnSpc>
                <a:spcPts val="2100"/>
              </a:lnSpc>
            </a:pPr>
            <a:r>
              <a:rPr lang="en-US" sz="1500" dirty="0">
                <a:solidFill>
                  <a:srgbClr val="000000"/>
                </a:solidFill>
                <a:latin typeface="SF Pro Display 2"/>
              </a:rPr>
              <a:t>1 CE Hour</a:t>
            </a:r>
          </a:p>
        </p:txBody>
      </p:sp>
      <p:sp>
        <p:nvSpPr>
          <p:cNvPr id="17" name="TextBox 17"/>
          <p:cNvSpPr txBox="1"/>
          <p:nvPr/>
        </p:nvSpPr>
        <p:spPr>
          <a:xfrm>
            <a:off x="4871026" y="8429183"/>
            <a:ext cx="3540905" cy="248658"/>
          </a:xfrm>
          <a:prstGeom prst="rect">
            <a:avLst/>
          </a:prstGeom>
        </p:spPr>
        <p:txBody>
          <a:bodyPr lIns="0" tIns="0" rIns="0" bIns="0" rtlCol="0" anchor="t">
            <a:spAutoFit/>
          </a:bodyPr>
          <a:lstStyle/>
          <a:p>
            <a:pPr>
              <a:lnSpc>
                <a:spcPts val="2100"/>
              </a:lnSpc>
            </a:pPr>
            <a:r>
              <a:rPr lang="en-US" sz="1500" dirty="0">
                <a:solidFill>
                  <a:srgbClr val="000000"/>
                </a:solidFill>
                <a:latin typeface="SF Pro Display 2"/>
              </a:rPr>
              <a:t>August 1st, 2023</a:t>
            </a:r>
          </a:p>
        </p:txBody>
      </p:sp>
      <p:sp>
        <p:nvSpPr>
          <p:cNvPr id="18" name="TextBox 18"/>
          <p:cNvSpPr txBox="1"/>
          <p:nvPr/>
        </p:nvSpPr>
        <p:spPr>
          <a:xfrm>
            <a:off x="4883541" y="7158665"/>
            <a:ext cx="1366507" cy="280670"/>
          </a:xfrm>
          <a:prstGeom prst="rect">
            <a:avLst/>
          </a:prstGeom>
        </p:spPr>
        <p:txBody>
          <a:bodyPr lIns="0" tIns="0" rIns="0" bIns="0" rtlCol="0" anchor="t">
            <a:spAutoFit/>
          </a:bodyPr>
          <a:lstStyle/>
          <a:p>
            <a:pPr algn="ctr">
              <a:lnSpc>
                <a:spcPts val="2380"/>
              </a:lnSpc>
              <a:spcBef>
                <a:spcPct val="0"/>
              </a:spcBef>
            </a:pPr>
            <a:r>
              <a:rPr lang="en-US" sz="1700" dirty="0">
                <a:solidFill>
                  <a:srgbClr val="000000"/>
                </a:solidFill>
                <a:latin typeface="SF Pro Display 2"/>
              </a:rPr>
              <a:t>0920028568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4740019" y="0"/>
            <a:ext cx="13547981" cy="10287000"/>
            <a:chOff x="0" y="0"/>
            <a:chExt cx="18063974" cy="13716000"/>
          </a:xfrm>
        </p:grpSpPr>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t="8932" b="8932"/>
            <a:stretch>
              <a:fillRect/>
            </a:stretch>
          </p:blipFill>
          <p:spPr>
            <a:xfrm>
              <a:off x="0" y="0"/>
              <a:ext cx="18063974" cy="13716000"/>
            </a:xfrm>
            <a:prstGeom prst="rect">
              <a:avLst/>
            </a:prstGeom>
          </p:spPr>
        </p:pic>
      </p:grpSp>
      <p:sp>
        <p:nvSpPr>
          <p:cNvPr id="5" name="TextBox 5"/>
          <p:cNvSpPr txBox="1"/>
          <p:nvPr/>
        </p:nvSpPr>
        <p:spPr>
          <a:xfrm>
            <a:off x="449207" y="2843468"/>
            <a:ext cx="4996608" cy="1384300"/>
          </a:xfrm>
          <a:prstGeom prst="rect">
            <a:avLst/>
          </a:prstGeom>
        </p:spPr>
        <p:txBody>
          <a:bodyPr lIns="0" tIns="0" rIns="0" bIns="0" rtlCol="0" anchor="t">
            <a:spAutoFit/>
          </a:bodyPr>
          <a:lstStyle/>
          <a:p>
            <a:pPr>
              <a:lnSpc>
                <a:spcPts val="5599"/>
              </a:lnSpc>
              <a:spcBef>
                <a:spcPct val="0"/>
              </a:spcBef>
            </a:pPr>
            <a:r>
              <a:rPr lang="en-US" sz="3999">
                <a:solidFill>
                  <a:srgbClr val="000000"/>
                </a:solidFill>
                <a:latin typeface="SF Pro Display 1"/>
              </a:rPr>
              <a:t>METROPOLITAN MIDTOWN</a:t>
            </a:r>
          </a:p>
        </p:txBody>
      </p:sp>
      <p:grpSp>
        <p:nvGrpSpPr>
          <p:cNvPr id="6" name="Group 6"/>
          <p:cNvGrpSpPr/>
          <p:nvPr/>
        </p:nvGrpSpPr>
        <p:grpSpPr>
          <a:xfrm>
            <a:off x="449207" y="4722403"/>
            <a:ext cx="3963789" cy="2644928"/>
            <a:chOff x="0" y="0"/>
            <a:chExt cx="5285052" cy="3526571"/>
          </a:xfrm>
        </p:grpSpPr>
        <p:sp>
          <p:nvSpPr>
            <p:cNvPr id="7" name="TextBox 7"/>
            <p:cNvSpPr txBox="1"/>
            <p:nvPr/>
          </p:nvSpPr>
          <p:spPr>
            <a:xfrm>
              <a:off x="0" y="-28575"/>
              <a:ext cx="5285052" cy="2726902"/>
            </a:xfrm>
            <a:prstGeom prst="rect">
              <a:avLst/>
            </a:prstGeom>
          </p:spPr>
          <p:txBody>
            <a:bodyPr lIns="0" tIns="0" rIns="0" bIns="0" rtlCol="0" anchor="t">
              <a:spAutoFit/>
            </a:bodyPr>
            <a:lstStyle/>
            <a:p>
              <a:pPr>
                <a:lnSpc>
                  <a:spcPts val="2380"/>
                </a:lnSpc>
              </a:pPr>
              <a:r>
                <a:rPr lang="en-US" sz="1700">
                  <a:solidFill>
                    <a:srgbClr val="171616"/>
                  </a:solidFill>
                  <a:latin typeface="SF Pro Display 2"/>
                </a:rPr>
                <a:t>4" and 6" Link &amp; Lock</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Light National Walnut</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505 Design</a:t>
              </a:r>
            </a:p>
            <a:p>
              <a:pPr>
                <a:lnSpc>
                  <a:spcPts val="2380"/>
                </a:lnSpc>
              </a:pPr>
              <a:endParaRPr lang="en-US" sz="1700">
                <a:solidFill>
                  <a:srgbClr val="171616"/>
                </a:solidFill>
                <a:latin typeface="SF Pro Display 2"/>
              </a:endParaRPr>
            </a:p>
            <a:p>
              <a:pPr>
                <a:lnSpc>
                  <a:spcPts val="2380"/>
                </a:lnSpc>
                <a:spcBef>
                  <a:spcPct val="0"/>
                </a:spcBef>
              </a:pPr>
              <a:r>
                <a:rPr lang="en-US" sz="1700">
                  <a:solidFill>
                    <a:srgbClr val="171616"/>
                  </a:solidFill>
                  <a:latin typeface="SF Pro Display 2"/>
                </a:rPr>
                <a:t>Charlotte, NC</a:t>
              </a:r>
            </a:p>
          </p:txBody>
        </p:sp>
        <p:sp>
          <p:nvSpPr>
            <p:cNvPr id="8" name="TextBox 8"/>
            <p:cNvSpPr txBox="1"/>
            <p:nvPr/>
          </p:nvSpPr>
          <p:spPr>
            <a:xfrm>
              <a:off x="0" y="3076780"/>
              <a:ext cx="3505173" cy="449792"/>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SF Pro Display 1"/>
                </a:rPr>
                <a:t>LEED </a:t>
              </a:r>
              <a:r>
                <a:rPr lang="en-US" sz="2000">
                  <a:solidFill>
                    <a:srgbClr val="485155"/>
                  </a:solidFill>
                  <a:latin typeface="SF Pro Display 1"/>
                </a:rPr>
                <a:t>SILVER</a:t>
              </a: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4631898" y="0"/>
            <a:ext cx="8603709" cy="10287000"/>
            <a:chOff x="0" y="0"/>
            <a:chExt cx="11471612" cy="13716000"/>
          </a:xfrm>
        </p:grpSpPr>
        <p:pic>
          <p:nvPicPr>
            <p:cNvPr id="4"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11471612" cy="13716000"/>
            </a:xfrm>
            <a:prstGeom prst="rect">
              <a:avLst/>
            </a:prstGeom>
          </p:spPr>
        </p:pic>
      </p:grpSp>
      <p:grpSp>
        <p:nvGrpSpPr>
          <p:cNvPr id="5" name="Group 5"/>
          <p:cNvGrpSpPr/>
          <p:nvPr/>
        </p:nvGrpSpPr>
        <p:grpSpPr>
          <a:xfrm>
            <a:off x="13454994" y="0"/>
            <a:ext cx="4833006" cy="5257872"/>
            <a:chOff x="0" y="0"/>
            <a:chExt cx="6444008" cy="7010496"/>
          </a:xfrm>
        </p:grpSpPr>
        <p:pic>
          <p:nvPicPr>
            <p:cNvPr id="6" name="Picture 6"/>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6444008" cy="7010496"/>
            </a:xfrm>
            <a:prstGeom prst="rect">
              <a:avLst/>
            </a:prstGeom>
          </p:spPr>
        </p:pic>
      </p:grpSp>
      <p:grpSp>
        <p:nvGrpSpPr>
          <p:cNvPr id="7" name="Group 7"/>
          <p:cNvGrpSpPr/>
          <p:nvPr/>
        </p:nvGrpSpPr>
        <p:grpSpPr>
          <a:xfrm>
            <a:off x="13454994" y="5422413"/>
            <a:ext cx="4833006" cy="4864587"/>
            <a:chOff x="0" y="0"/>
            <a:chExt cx="6444008" cy="6486116"/>
          </a:xfrm>
        </p:grpSpPr>
        <p:pic>
          <p:nvPicPr>
            <p:cNvPr id="8" name="Picture 8"/>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6444008" cy="6486116"/>
            </a:xfrm>
            <a:prstGeom prst="rect">
              <a:avLst/>
            </a:prstGeom>
          </p:spPr>
        </p:pic>
      </p:grpSp>
      <p:sp>
        <p:nvSpPr>
          <p:cNvPr id="9" name="TextBox 9"/>
          <p:cNvSpPr txBox="1"/>
          <p:nvPr/>
        </p:nvSpPr>
        <p:spPr>
          <a:xfrm>
            <a:off x="554455" y="2820299"/>
            <a:ext cx="4996608" cy="1384300"/>
          </a:xfrm>
          <a:prstGeom prst="rect">
            <a:avLst/>
          </a:prstGeom>
        </p:spPr>
        <p:txBody>
          <a:bodyPr lIns="0" tIns="0" rIns="0" bIns="0" rtlCol="0" anchor="t">
            <a:spAutoFit/>
          </a:bodyPr>
          <a:lstStyle/>
          <a:p>
            <a:pPr>
              <a:lnSpc>
                <a:spcPts val="5599"/>
              </a:lnSpc>
            </a:pPr>
            <a:r>
              <a:rPr lang="en-US" sz="3999">
                <a:solidFill>
                  <a:srgbClr val="000000"/>
                </a:solidFill>
                <a:latin typeface="SF Pro Display 1"/>
              </a:rPr>
              <a:t>CASA </a:t>
            </a:r>
          </a:p>
          <a:p>
            <a:pPr>
              <a:lnSpc>
                <a:spcPts val="5599"/>
              </a:lnSpc>
              <a:spcBef>
                <a:spcPct val="0"/>
              </a:spcBef>
            </a:pPr>
            <a:r>
              <a:rPr lang="en-US" sz="3999">
                <a:solidFill>
                  <a:srgbClr val="000000"/>
                </a:solidFill>
                <a:latin typeface="SF Pro Display 1"/>
              </a:rPr>
              <a:t>QUERETARO</a:t>
            </a:r>
          </a:p>
        </p:txBody>
      </p:sp>
      <p:grpSp>
        <p:nvGrpSpPr>
          <p:cNvPr id="10" name="Group 10"/>
          <p:cNvGrpSpPr/>
          <p:nvPr/>
        </p:nvGrpSpPr>
        <p:grpSpPr>
          <a:xfrm>
            <a:off x="554455" y="4745572"/>
            <a:ext cx="3963789" cy="2644928"/>
            <a:chOff x="0" y="0"/>
            <a:chExt cx="5285052" cy="3526571"/>
          </a:xfrm>
        </p:grpSpPr>
        <p:sp>
          <p:nvSpPr>
            <p:cNvPr id="11" name="TextBox 11"/>
            <p:cNvSpPr txBox="1"/>
            <p:nvPr/>
          </p:nvSpPr>
          <p:spPr>
            <a:xfrm>
              <a:off x="0" y="-28575"/>
              <a:ext cx="5285052" cy="2726902"/>
            </a:xfrm>
            <a:prstGeom prst="rect">
              <a:avLst/>
            </a:prstGeom>
          </p:spPr>
          <p:txBody>
            <a:bodyPr lIns="0" tIns="0" rIns="0" bIns="0" rtlCol="0" anchor="t">
              <a:spAutoFit/>
            </a:bodyPr>
            <a:lstStyle/>
            <a:p>
              <a:pPr>
                <a:lnSpc>
                  <a:spcPts val="2380"/>
                </a:lnSpc>
              </a:pPr>
              <a:r>
                <a:rPr lang="en-US" sz="1700">
                  <a:solidFill>
                    <a:srgbClr val="171616"/>
                  </a:solidFill>
                  <a:latin typeface="SF Pro Display 2"/>
                </a:rPr>
                <a:t>6" V-Groove</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Custom Solid Colors</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DesignBridge Ltd</a:t>
              </a:r>
            </a:p>
            <a:p>
              <a:pPr>
                <a:lnSpc>
                  <a:spcPts val="2380"/>
                </a:lnSpc>
              </a:pPr>
              <a:endParaRPr lang="en-US" sz="1700">
                <a:solidFill>
                  <a:srgbClr val="171616"/>
                </a:solidFill>
                <a:latin typeface="SF Pro Display 2"/>
              </a:endParaRPr>
            </a:p>
            <a:p>
              <a:pPr>
                <a:lnSpc>
                  <a:spcPts val="2380"/>
                </a:lnSpc>
                <a:spcBef>
                  <a:spcPct val="0"/>
                </a:spcBef>
              </a:pPr>
              <a:r>
                <a:rPr lang="en-US" sz="1700">
                  <a:solidFill>
                    <a:srgbClr val="171616"/>
                  </a:solidFill>
                  <a:latin typeface="SF Pro Display 2"/>
                </a:rPr>
                <a:t>Chicago, IL</a:t>
              </a:r>
            </a:p>
          </p:txBody>
        </p:sp>
        <p:sp>
          <p:nvSpPr>
            <p:cNvPr id="12" name="TextBox 12"/>
            <p:cNvSpPr txBox="1"/>
            <p:nvPr/>
          </p:nvSpPr>
          <p:spPr>
            <a:xfrm>
              <a:off x="0" y="3076780"/>
              <a:ext cx="3505173" cy="449792"/>
            </a:xfrm>
            <a:prstGeom prst="rect">
              <a:avLst/>
            </a:prstGeom>
          </p:spPr>
          <p:txBody>
            <a:bodyPr lIns="0" tIns="0" rIns="0" bIns="0" rtlCol="0" anchor="t">
              <a:spAutoFit/>
            </a:bodyPr>
            <a:lstStyle/>
            <a:p>
              <a:pPr>
                <a:lnSpc>
                  <a:spcPts val="2800"/>
                </a:lnSpc>
                <a:spcBef>
                  <a:spcPct val="0"/>
                </a:spcBef>
              </a:pPr>
              <a:r>
                <a:rPr lang="en-US" sz="2000">
                  <a:solidFill>
                    <a:srgbClr val="000000"/>
                  </a:solidFill>
                  <a:latin typeface="SF Pro Display 1"/>
                </a:rPr>
                <a:t>LEED </a:t>
              </a:r>
              <a:r>
                <a:rPr lang="en-US" sz="2000">
                  <a:solidFill>
                    <a:srgbClr val="0069B1"/>
                  </a:solidFill>
                  <a:latin typeface="SF Pro Display 1"/>
                </a:rPr>
                <a:t>PLATINUM</a:t>
              </a: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19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4544556" y="0"/>
            <a:ext cx="13743444" cy="10287000"/>
            <a:chOff x="0" y="0"/>
            <a:chExt cx="18324592" cy="13716000"/>
          </a:xfrm>
        </p:grpSpPr>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8324592" cy="13716000"/>
            </a:xfrm>
            <a:prstGeom prst="rect">
              <a:avLst/>
            </a:prstGeom>
          </p:spPr>
        </p:pic>
      </p:grpSp>
      <p:sp>
        <p:nvSpPr>
          <p:cNvPr id="5" name="TextBox 5"/>
          <p:cNvSpPr txBox="1"/>
          <p:nvPr/>
        </p:nvSpPr>
        <p:spPr>
          <a:xfrm>
            <a:off x="580768" y="2667256"/>
            <a:ext cx="4996608" cy="1384300"/>
          </a:xfrm>
          <a:prstGeom prst="rect">
            <a:avLst/>
          </a:prstGeom>
        </p:spPr>
        <p:txBody>
          <a:bodyPr lIns="0" tIns="0" rIns="0" bIns="0" rtlCol="0" anchor="t">
            <a:spAutoFit/>
          </a:bodyPr>
          <a:lstStyle/>
          <a:p>
            <a:pPr>
              <a:lnSpc>
                <a:spcPts val="5599"/>
              </a:lnSpc>
            </a:pPr>
            <a:r>
              <a:rPr lang="en-US" sz="3999">
                <a:solidFill>
                  <a:srgbClr val="000000"/>
                </a:solidFill>
                <a:latin typeface="SF Pro Display 1"/>
              </a:rPr>
              <a:t>HUMBER </a:t>
            </a:r>
          </a:p>
          <a:p>
            <a:pPr>
              <a:lnSpc>
                <a:spcPts val="5599"/>
              </a:lnSpc>
              <a:spcBef>
                <a:spcPct val="0"/>
              </a:spcBef>
            </a:pPr>
            <a:r>
              <a:rPr lang="en-US" sz="3999">
                <a:solidFill>
                  <a:srgbClr val="000000"/>
                </a:solidFill>
                <a:latin typeface="SF Pro Display 1"/>
              </a:rPr>
              <a:t>COLLEGE</a:t>
            </a:r>
          </a:p>
        </p:txBody>
      </p:sp>
      <p:sp>
        <p:nvSpPr>
          <p:cNvPr id="6" name="TextBox 6"/>
          <p:cNvSpPr txBox="1"/>
          <p:nvPr/>
        </p:nvSpPr>
        <p:spPr>
          <a:xfrm>
            <a:off x="580768" y="4517616"/>
            <a:ext cx="3963789" cy="2052320"/>
          </a:xfrm>
          <a:prstGeom prst="rect">
            <a:avLst/>
          </a:prstGeom>
        </p:spPr>
        <p:txBody>
          <a:bodyPr lIns="0" tIns="0" rIns="0" bIns="0" rtlCol="0" anchor="t">
            <a:spAutoFit/>
          </a:bodyPr>
          <a:lstStyle/>
          <a:p>
            <a:pPr>
              <a:lnSpc>
                <a:spcPts val="2380"/>
              </a:lnSpc>
            </a:pPr>
            <a:r>
              <a:rPr lang="en-US" sz="1700">
                <a:solidFill>
                  <a:srgbClr val="171616"/>
                </a:solidFill>
                <a:latin typeface="SF Pro Display 2"/>
              </a:rPr>
              <a:t>6" V-Groove</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Light Oak</a:t>
            </a:r>
          </a:p>
          <a:p>
            <a:pPr>
              <a:lnSpc>
                <a:spcPts val="2380"/>
              </a:lnSpc>
            </a:pPr>
            <a:endParaRPr lang="en-US" sz="1700">
              <a:solidFill>
                <a:srgbClr val="171616"/>
              </a:solidFill>
              <a:latin typeface="SF Pro Display 2"/>
            </a:endParaRPr>
          </a:p>
          <a:p>
            <a:pPr>
              <a:lnSpc>
                <a:spcPts val="2380"/>
              </a:lnSpc>
            </a:pPr>
            <a:r>
              <a:rPr lang="en-US" sz="1700">
                <a:solidFill>
                  <a:srgbClr val="171616"/>
                </a:solidFill>
                <a:latin typeface="SF Pro Display 2"/>
              </a:rPr>
              <a:t>Perkins and Will</a:t>
            </a:r>
          </a:p>
          <a:p>
            <a:pPr>
              <a:lnSpc>
                <a:spcPts val="2380"/>
              </a:lnSpc>
            </a:pPr>
            <a:endParaRPr lang="en-US" sz="1700">
              <a:solidFill>
                <a:srgbClr val="171616"/>
              </a:solidFill>
              <a:latin typeface="SF Pro Display 2"/>
            </a:endParaRPr>
          </a:p>
          <a:p>
            <a:pPr>
              <a:lnSpc>
                <a:spcPts val="2380"/>
              </a:lnSpc>
              <a:spcBef>
                <a:spcPct val="0"/>
              </a:spcBef>
            </a:pPr>
            <a:r>
              <a:rPr lang="en-US" sz="1700">
                <a:solidFill>
                  <a:srgbClr val="171616"/>
                </a:solidFill>
                <a:latin typeface="SF Pro Display 2"/>
              </a:rPr>
              <a:t>Toronto, ON</a:t>
            </a:r>
          </a:p>
        </p:txBody>
      </p:sp>
      <p:sp>
        <p:nvSpPr>
          <p:cNvPr id="7" name="TextBox 7"/>
          <p:cNvSpPr txBox="1"/>
          <p:nvPr/>
        </p:nvSpPr>
        <p:spPr>
          <a:xfrm>
            <a:off x="580768" y="6841868"/>
            <a:ext cx="3457832" cy="331501"/>
          </a:xfrm>
          <a:prstGeom prst="rect">
            <a:avLst/>
          </a:prstGeom>
        </p:spPr>
        <p:txBody>
          <a:bodyPr wrap="square" lIns="0" tIns="0" rIns="0" bIns="0" rtlCol="0" anchor="t">
            <a:spAutoFit/>
          </a:bodyPr>
          <a:lstStyle/>
          <a:p>
            <a:pPr>
              <a:lnSpc>
                <a:spcPts val="2800"/>
              </a:lnSpc>
              <a:spcBef>
                <a:spcPct val="0"/>
              </a:spcBef>
            </a:pPr>
            <a:r>
              <a:rPr lang="en-US" sz="2000" dirty="0">
                <a:solidFill>
                  <a:srgbClr val="000000"/>
                </a:solidFill>
                <a:latin typeface="SF Pro Display 1"/>
              </a:rPr>
              <a:t>LEED </a:t>
            </a:r>
            <a:r>
              <a:rPr lang="en-US" sz="2000" dirty="0">
                <a:solidFill>
                  <a:srgbClr val="0069B1"/>
                </a:solidFill>
                <a:latin typeface="SF Pro Display 1"/>
              </a:rPr>
              <a:t>PLATINUM</a:t>
            </a:r>
            <a:r>
              <a:rPr lang="en-US" sz="2000" dirty="0">
                <a:solidFill>
                  <a:srgbClr val="485155"/>
                </a:solidFill>
                <a:latin typeface="SF Pro Display 1"/>
              </a:rPr>
              <a:t> </a:t>
            </a:r>
            <a:r>
              <a:rPr lang="en-US" sz="2000" dirty="0">
                <a:solidFill>
                  <a:srgbClr val="2A2F34"/>
                </a:solidFill>
                <a:latin typeface="SF Pro Display 1"/>
              </a:rPr>
              <a:t>&amp;</a:t>
            </a:r>
            <a:r>
              <a:rPr lang="en-US" sz="2000" dirty="0">
                <a:solidFill>
                  <a:srgbClr val="6BB536"/>
                </a:solidFill>
                <a:latin typeface="SF Pro Display 1"/>
              </a:rPr>
              <a:t> NET ZERO</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29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4518244" y="0"/>
            <a:ext cx="8717363" cy="10287000"/>
            <a:chOff x="0" y="0"/>
            <a:chExt cx="10359504" cy="13716000"/>
          </a:xfrm>
        </p:grpSpPr>
        <p:pic>
          <p:nvPicPr>
            <p:cNvPr id="4"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10359504" cy="13716000"/>
            </a:xfrm>
            <a:prstGeom prst="rect">
              <a:avLst/>
            </a:prstGeom>
          </p:spPr>
        </p:pic>
      </p:grpSp>
      <p:grpSp>
        <p:nvGrpSpPr>
          <p:cNvPr id="5" name="Group 5"/>
          <p:cNvGrpSpPr/>
          <p:nvPr/>
        </p:nvGrpSpPr>
        <p:grpSpPr>
          <a:xfrm>
            <a:off x="13454994" y="0"/>
            <a:ext cx="4833006" cy="5070322"/>
            <a:chOff x="0" y="0"/>
            <a:chExt cx="6444008" cy="6760429"/>
          </a:xfrm>
        </p:grpSpPr>
        <p:pic>
          <p:nvPicPr>
            <p:cNvPr id="6"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6444008" cy="6760429"/>
            </a:xfrm>
            <a:prstGeom prst="rect">
              <a:avLst/>
            </a:prstGeom>
          </p:spPr>
        </p:pic>
      </p:grpSp>
      <p:grpSp>
        <p:nvGrpSpPr>
          <p:cNvPr id="7" name="Group 7"/>
          <p:cNvGrpSpPr/>
          <p:nvPr/>
        </p:nvGrpSpPr>
        <p:grpSpPr>
          <a:xfrm>
            <a:off x="13454994" y="5271476"/>
            <a:ext cx="4833006" cy="5015524"/>
            <a:chOff x="0" y="0"/>
            <a:chExt cx="6444008" cy="6687365"/>
          </a:xfrm>
        </p:grpSpPr>
        <p:pic>
          <p:nvPicPr>
            <p:cNvPr id="8" name="Picture 8"/>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6444008" cy="6687365"/>
            </a:xfrm>
            <a:prstGeom prst="rect">
              <a:avLst/>
            </a:prstGeom>
          </p:spPr>
        </p:pic>
      </p:grpSp>
      <p:sp>
        <p:nvSpPr>
          <p:cNvPr id="9" name="TextBox 9"/>
          <p:cNvSpPr txBox="1"/>
          <p:nvPr/>
        </p:nvSpPr>
        <p:spPr>
          <a:xfrm>
            <a:off x="554455" y="2479717"/>
            <a:ext cx="6463972" cy="2099293"/>
          </a:xfrm>
          <a:prstGeom prst="rect">
            <a:avLst/>
          </a:prstGeom>
        </p:spPr>
        <p:txBody>
          <a:bodyPr lIns="0" tIns="0" rIns="0" bIns="0" rtlCol="0" anchor="t">
            <a:spAutoFit/>
          </a:bodyPr>
          <a:lstStyle/>
          <a:p>
            <a:pPr>
              <a:lnSpc>
                <a:spcPts val="5599"/>
              </a:lnSpc>
            </a:pPr>
            <a:r>
              <a:rPr lang="en-US" sz="3999" dirty="0">
                <a:solidFill>
                  <a:srgbClr val="000000"/>
                </a:solidFill>
                <a:latin typeface="SF Pro Display 1"/>
              </a:rPr>
              <a:t>NORTHERN </a:t>
            </a:r>
          </a:p>
          <a:p>
            <a:pPr>
              <a:lnSpc>
                <a:spcPts val="5599"/>
              </a:lnSpc>
              <a:spcBef>
                <a:spcPct val="0"/>
              </a:spcBef>
            </a:pPr>
            <a:r>
              <a:rPr lang="en-US" sz="3999" dirty="0">
                <a:solidFill>
                  <a:srgbClr val="000000"/>
                </a:solidFill>
                <a:latin typeface="SF Pro Display 1"/>
              </a:rPr>
              <a:t>LAKES </a:t>
            </a:r>
          </a:p>
          <a:p>
            <a:pPr>
              <a:lnSpc>
                <a:spcPts val="5599"/>
              </a:lnSpc>
              <a:spcBef>
                <a:spcPct val="0"/>
              </a:spcBef>
            </a:pPr>
            <a:r>
              <a:rPr lang="en-US" sz="3999" dirty="0">
                <a:solidFill>
                  <a:srgbClr val="000000"/>
                </a:solidFill>
                <a:latin typeface="SF Pro Display 1"/>
              </a:rPr>
              <a:t>COLLEGE</a:t>
            </a:r>
          </a:p>
        </p:txBody>
      </p:sp>
      <p:sp>
        <p:nvSpPr>
          <p:cNvPr id="10" name="TextBox 10"/>
          <p:cNvSpPr txBox="1"/>
          <p:nvPr/>
        </p:nvSpPr>
        <p:spPr>
          <a:xfrm>
            <a:off x="554455" y="5070322"/>
            <a:ext cx="3963789" cy="2052320"/>
          </a:xfrm>
          <a:prstGeom prst="rect">
            <a:avLst/>
          </a:prstGeom>
        </p:spPr>
        <p:txBody>
          <a:bodyPr lIns="0" tIns="0" rIns="0" bIns="0" rtlCol="0" anchor="t">
            <a:spAutoFit/>
          </a:bodyPr>
          <a:lstStyle/>
          <a:p>
            <a:pPr>
              <a:lnSpc>
                <a:spcPts val="2380"/>
              </a:lnSpc>
            </a:pPr>
            <a:r>
              <a:rPr lang="en-US" sz="1700" dirty="0">
                <a:solidFill>
                  <a:srgbClr val="171616"/>
                </a:solidFill>
                <a:latin typeface="SF Pro Display 2"/>
              </a:rPr>
              <a:t>4" Link &amp; Lock</a:t>
            </a:r>
          </a:p>
          <a:p>
            <a:pPr>
              <a:lnSpc>
                <a:spcPts val="2380"/>
              </a:lnSpc>
            </a:pPr>
            <a:endParaRPr lang="en-US" sz="1700" dirty="0">
              <a:solidFill>
                <a:srgbClr val="171616"/>
              </a:solidFill>
              <a:latin typeface="SF Pro Display 2"/>
            </a:endParaRPr>
          </a:p>
          <a:p>
            <a:pPr>
              <a:lnSpc>
                <a:spcPts val="2380"/>
              </a:lnSpc>
            </a:pPr>
            <a:r>
              <a:rPr lang="en-US" sz="1700" dirty="0">
                <a:solidFill>
                  <a:srgbClr val="171616"/>
                </a:solidFill>
                <a:latin typeface="SF Pro Display 2"/>
              </a:rPr>
              <a:t>Birchwood</a:t>
            </a:r>
          </a:p>
          <a:p>
            <a:pPr>
              <a:lnSpc>
                <a:spcPts val="2380"/>
              </a:lnSpc>
            </a:pPr>
            <a:endParaRPr lang="en-US" sz="1700" dirty="0">
              <a:solidFill>
                <a:srgbClr val="171616"/>
              </a:solidFill>
              <a:latin typeface="SF Pro Display 2"/>
            </a:endParaRPr>
          </a:p>
          <a:p>
            <a:pPr>
              <a:lnSpc>
                <a:spcPts val="2380"/>
              </a:lnSpc>
            </a:pPr>
            <a:r>
              <a:rPr lang="en-US" sz="1700" dirty="0">
                <a:solidFill>
                  <a:srgbClr val="171616"/>
                </a:solidFill>
                <a:latin typeface="SF Pro Display 2"/>
              </a:rPr>
              <a:t>MANASC ISAAC Architects</a:t>
            </a:r>
          </a:p>
          <a:p>
            <a:pPr>
              <a:lnSpc>
                <a:spcPts val="2380"/>
              </a:lnSpc>
            </a:pPr>
            <a:endParaRPr lang="en-US" sz="1700" dirty="0">
              <a:solidFill>
                <a:srgbClr val="171616"/>
              </a:solidFill>
              <a:latin typeface="SF Pro Display 2"/>
            </a:endParaRPr>
          </a:p>
          <a:p>
            <a:pPr>
              <a:lnSpc>
                <a:spcPts val="2380"/>
              </a:lnSpc>
              <a:spcBef>
                <a:spcPct val="0"/>
              </a:spcBef>
            </a:pPr>
            <a:r>
              <a:rPr lang="en-US" sz="1700" dirty="0">
                <a:solidFill>
                  <a:srgbClr val="171616"/>
                </a:solidFill>
                <a:latin typeface="SF Pro Display 2"/>
              </a:rPr>
              <a:t>High Prairie, AB</a:t>
            </a:r>
          </a:p>
        </p:txBody>
      </p:sp>
      <p:sp>
        <p:nvSpPr>
          <p:cNvPr id="11" name="TextBox 11"/>
          <p:cNvSpPr txBox="1"/>
          <p:nvPr/>
        </p:nvSpPr>
        <p:spPr>
          <a:xfrm>
            <a:off x="554455" y="7394576"/>
            <a:ext cx="2628879" cy="349250"/>
          </a:xfrm>
          <a:prstGeom prst="rect">
            <a:avLst/>
          </a:prstGeom>
        </p:spPr>
        <p:txBody>
          <a:bodyPr lIns="0" tIns="0" rIns="0" bIns="0" rtlCol="0" anchor="t">
            <a:spAutoFit/>
          </a:bodyPr>
          <a:lstStyle/>
          <a:p>
            <a:pPr>
              <a:lnSpc>
                <a:spcPts val="2800"/>
              </a:lnSpc>
              <a:spcBef>
                <a:spcPct val="0"/>
              </a:spcBef>
            </a:pPr>
            <a:r>
              <a:rPr lang="en-US" sz="2000" dirty="0">
                <a:solidFill>
                  <a:srgbClr val="000000"/>
                </a:solidFill>
                <a:latin typeface="SF Pro Display 1"/>
              </a:rPr>
              <a:t>LEED </a:t>
            </a:r>
            <a:r>
              <a:rPr lang="en-US" sz="2000" dirty="0">
                <a:solidFill>
                  <a:srgbClr val="485155"/>
                </a:solidFill>
                <a:latin typeface="SF Pro Display 1"/>
              </a:rPr>
              <a:t>SILVER</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0" y="3160089"/>
            <a:ext cx="6908349" cy="2828736"/>
            <a:chOff x="0" y="0"/>
            <a:chExt cx="9211132" cy="3771648"/>
          </a:xfrm>
        </p:grpSpPr>
        <p:pic>
          <p:nvPicPr>
            <p:cNvPr id="4" name="Picture 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9211132" cy="3771648"/>
            </a:xfrm>
            <a:prstGeom prst="rect">
              <a:avLst/>
            </a:prstGeom>
          </p:spPr>
        </p:pic>
      </p:grpSp>
      <p:grpSp>
        <p:nvGrpSpPr>
          <p:cNvPr id="5" name="Group 5"/>
          <p:cNvGrpSpPr/>
          <p:nvPr/>
        </p:nvGrpSpPr>
        <p:grpSpPr>
          <a:xfrm>
            <a:off x="0" y="6234109"/>
            <a:ext cx="3559105" cy="2509602"/>
            <a:chOff x="0" y="0"/>
            <a:chExt cx="4745473" cy="3346136"/>
          </a:xfrm>
        </p:grpSpPr>
        <p:pic>
          <p:nvPicPr>
            <p:cNvPr id="6" name="Picture 6"/>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4745473" cy="3346136"/>
            </a:xfrm>
            <a:prstGeom prst="rect">
              <a:avLst/>
            </a:prstGeom>
          </p:spPr>
        </p:pic>
      </p:grpSp>
      <p:grpSp>
        <p:nvGrpSpPr>
          <p:cNvPr id="7" name="Group 7"/>
          <p:cNvGrpSpPr/>
          <p:nvPr/>
        </p:nvGrpSpPr>
        <p:grpSpPr>
          <a:xfrm>
            <a:off x="3779539" y="6234109"/>
            <a:ext cx="3130100" cy="2509602"/>
            <a:chOff x="0" y="0"/>
            <a:chExt cx="4173466" cy="3346136"/>
          </a:xfrm>
        </p:grpSpPr>
        <p:pic>
          <p:nvPicPr>
            <p:cNvPr id="8" name="Picture 8"/>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0"/>
              <a:ext cx="4173466" cy="3346136"/>
            </a:xfrm>
            <a:prstGeom prst="rect">
              <a:avLst/>
            </a:prstGeom>
          </p:spPr>
        </p:pic>
      </p:grpSp>
      <p:grpSp>
        <p:nvGrpSpPr>
          <p:cNvPr id="9" name="Group 9"/>
          <p:cNvGrpSpPr/>
          <p:nvPr/>
        </p:nvGrpSpPr>
        <p:grpSpPr>
          <a:xfrm>
            <a:off x="7194099" y="3160089"/>
            <a:ext cx="6587885" cy="5583622"/>
            <a:chOff x="0" y="0"/>
            <a:chExt cx="8783847" cy="7444829"/>
          </a:xfrm>
        </p:grpSpPr>
        <p:pic>
          <p:nvPicPr>
            <p:cNvPr id="10" name="Picture 10"/>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8783847" cy="7444829"/>
            </a:xfrm>
            <a:prstGeom prst="rect">
              <a:avLst/>
            </a:prstGeom>
          </p:spPr>
        </p:pic>
      </p:grpSp>
      <p:grpSp>
        <p:nvGrpSpPr>
          <p:cNvPr id="11" name="Group 11"/>
          <p:cNvGrpSpPr/>
          <p:nvPr/>
        </p:nvGrpSpPr>
        <p:grpSpPr>
          <a:xfrm>
            <a:off x="14067735" y="3160089"/>
            <a:ext cx="2345884" cy="5583622"/>
            <a:chOff x="0" y="0"/>
            <a:chExt cx="3127845" cy="7444829"/>
          </a:xfrm>
        </p:grpSpPr>
        <p:pic>
          <p:nvPicPr>
            <p:cNvPr id="12" name="Picture 12"/>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0" y="0"/>
              <a:ext cx="3127845" cy="7444829"/>
            </a:xfrm>
            <a:prstGeom prst="rect">
              <a:avLst/>
            </a:prstGeom>
          </p:spPr>
        </p:pic>
      </p:grpSp>
      <p:grpSp>
        <p:nvGrpSpPr>
          <p:cNvPr id="13" name="Group 13"/>
          <p:cNvGrpSpPr/>
          <p:nvPr/>
        </p:nvGrpSpPr>
        <p:grpSpPr>
          <a:xfrm>
            <a:off x="16725064" y="3197014"/>
            <a:ext cx="1562936" cy="5583622"/>
            <a:chOff x="0" y="0"/>
            <a:chExt cx="3127845" cy="7444829"/>
          </a:xfrm>
        </p:grpSpPr>
        <p:pic>
          <p:nvPicPr>
            <p:cNvPr id="14" name="Picture 14"/>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0" y="0"/>
              <a:ext cx="3127845" cy="7444829"/>
            </a:xfrm>
            <a:prstGeom prst="rect">
              <a:avLst/>
            </a:prstGeom>
          </p:spPr>
        </p:pic>
      </p:grpSp>
      <p:sp>
        <p:nvSpPr>
          <p:cNvPr id="15" name="TextBox 15"/>
          <p:cNvSpPr txBox="1"/>
          <p:nvPr/>
        </p:nvSpPr>
        <p:spPr>
          <a:xfrm>
            <a:off x="1028700" y="1401589"/>
            <a:ext cx="16230600" cy="936625"/>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SF Pro Display 1"/>
              </a:rPr>
              <a:t>SUMMARY</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7898006" y="8232317"/>
            <a:ext cx="399519" cy="1025983"/>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grpSp>
        <p:nvGrpSpPr>
          <p:cNvPr id="6" name="Group 6"/>
          <p:cNvGrpSpPr/>
          <p:nvPr/>
        </p:nvGrpSpPr>
        <p:grpSpPr>
          <a:xfrm>
            <a:off x="0" y="0"/>
            <a:ext cx="9596465" cy="10287000"/>
            <a:chOff x="0" y="0"/>
            <a:chExt cx="12795286" cy="13716000"/>
          </a:xfrm>
        </p:grpSpPr>
        <p:pic>
          <p:nvPicPr>
            <p:cNvPr id="7"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12795286" cy="13716000"/>
            </a:xfrm>
            <a:prstGeom prst="rect">
              <a:avLst/>
            </a:prstGeom>
          </p:spPr>
        </p:pic>
      </p:grpSp>
      <p:sp>
        <p:nvSpPr>
          <p:cNvPr id="8" name="TextBox 8"/>
          <p:cNvSpPr txBox="1"/>
          <p:nvPr/>
        </p:nvSpPr>
        <p:spPr>
          <a:xfrm>
            <a:off x="10220439" y="948482"/>
            <a:ext cx="7467959" cy="936625"/>
          </a:xfrm>
          <a:prstGeom prst="rect">
            <a:avLst/>
          </a:prstGeom>
        </p:spPr>
        <p:txBody>
          <a:bodyPr lIns="0" tIns="0" rIns="0" bIns="0" rtlCol="0" anchor="t">
            <a:spAutoFit/>
          </a:bodyPr>
          <a:lstStyle/>
          <a:p>
            <a:pPr>
              <a:lnSpc>
                <a:spcPts val="7699"/>
              </a:lnSpc>
              <a:spcBef>
                <a:spcPct val="0"/>
              </a:spcBef>
            </a:pPr>
            <a:r>
              <a:rPr lang="en-US" sz="5499">
                <a:solidFill>
                  <a:srgbClr val="000000"/>
                </a:solidFill>
                <a:latin typeface="SF Pro Display 1"/>
              </a:rPr>
              <a:t>SUMMARY</a:t>
            </a:r>
          </a:p>
        </p:txBody>
      </p:sp>
      <p:sp>
        <p:nvSpPr>
          <p:cNvPr id="9" name="TextBox 9"/>
          <p:cNvSpPr txBox="1"/>
          <p:nvPr/>
        </p:nvSpPr>
        <p:spPr>
          <a:xfrm>
            <a:off x="10220439" y="2189907"/>
            <a:ext cx="7281338" cy="7043837"/>
          </a:xfrm>
          <a:prstGeom prst="rect">
            <a:avLst/>
          </a:prstGeom>
        </p:spPr>
        <p:txBody>
          <a:bodyPr lIns="0" tIns="0" rIns="0" bIns="0" rtlCol="0" anchor="t">
            <a:spAutoFit/>
          </a:bodyPr>
          <a:lstStyle/>
          <a:p>
            <a:pPr>
              <a:lnSpc>
                <a:spcPts val="2800"/>
              </a:lnSpc>
            </a:pPr>
            <a:r>
              <a:rPr lang="en-US" sz="2000">
                <a:solidFill>
                  <a:srgbClr val="171616"/>
                </a:solidFill>
                <a:latin typeface="SF Pro Display 2"/>
              </a:rPr>
              <a:t>Aluminum provides the economic and systematic foundation for many other recycling initiatives. Choosing aluminum-based products accelerates our drive to sustainability.</a:t>
            </a:r>
          </a:p>
          <a:p>
            <a:pPr>
              <a:lnSpc>
                <a:spcPts val="2800"/>
              </a:lnSpc>
            </a:pPr>
            <a:endParaRPr lang="en-US" sz="2000">
              <a:solidFill>
                <a:srgbClr val="171616"/>
              </a:solidFill>
              <a:latin typeface="SF Pro Display 2"/>
            </a:endParaRPr>
          </a:p>
          <a:p>
            <a:pPr>
              <a:lnSpc>
                <a:spcPts val="2800"/>
              </a:lnSpc>
            </a:pPr>
            <a:endParaRPr lang="en-US" sz="2000">
              <a:solidFill>
                <a:srgbClr val="171616"/>
              </a:solidFill>
              <a:latin typeface="SF Pro Display 2"/>
            </a:endParaRPr>
          </a:p>
          <a:p>
            <a:pPr>
              <a:lnSpc>
                <a:spcPts val="2800"/>
              </a:lnSpc>
            </a:pPr>
            <a:r>
              <a:rPr lang="en-US" sz="2000">
                <a:solidFill>
                  <a:srgbClr val="171616"/>
                </a:solidFill>
                <a:latin typeface="SF Pro Display 2"/>
              </a:rPr>
              <a:t>The fact that premium products and finishes are extremely durable and will last for many years further reduces operational carbon impacts when it comes to repair and maintenance.</a:t>
            </a:r>
          </a:p>
          <a:p>
            <a:pPr>
              <a:lnSpc>
                <a:spcPts val="2800"/>
              </a:lnSpc>
            </a:pPr>
            <a:endParaRPr lang="en-US" sz="2000">
              <a:solidFill>
                <a:srgbClr val="171616"/>
              </a:solidFill>
              <a:latin typeface="SF Pro Display 2"/>
            </a:endParaRPr>
          </a:p>
          <a:p>
            <a:pPr>
              <a:lnSpc>
                <a:spcPts val="2800"/>
              </a:lnSpc>
            </a:pPr>
            <a:endParaRPr lang="en-US" sz="2000">
              <a:solidFill>
                <a:srgbClr val="171616"/>
              </a:solidFill>
              <a:latin typeface="SF Pro Display 2"/>
            </a:endParaRPr>
          </a:p>
          <a:p>
            <a:pPr>
              <a:lnSpc>
                <a:spcPts val="2800"/>
              </a:lnSpc>
            </a:pPr>
            <a:r>
              <a:rPr lang="en-US" sz="2000">
                <a:solidFill>
                  <a:srgbClr val="171616"/>
                </a:solidFill>
                <a:latin typeface="SF Pro Display 2"/>
              </a:rPr>
              <a:t>By reducing heat loss through building components, thermal breaks help to reduce the amount of energy required to maintain comfortable indoor temperatures, which is a key component of achieving Net Zero and Passive House Certification.</a:t>
            </a:r>
          </a:p>
          <a:p>
            <a:pPr>
              <a:lnSpc>
                <a:spcPts val="2800"/>
              </a:lnSpc>
            </a:pPr>
            <a:endParaRPr lang="en-US" sz="2000">
              <a:solidFill>
                <a:srgbClr val="171616"/>
              </a:solidFill>
              <a:latin typeface="SF Pro Display 2"/>
            </a:endParaRPr>
          </a:p>
          <a:p>
            <a:pPr>
              <a:lnSpc>
                <a:spcPts val="2800"/>
              </a:lnSpc>
            </a:pPr>
            <a:endParaRPr lang="en-US" sz="2000">
              <a:solidFill>
                <a:srgbClr val="171616"/>
              </a:solidFill>
              <a:latin typeface="SF Pro Display 2"/>
            </a:endParaRPr>
          </a:p>
          <a:p>
            <a:pPr>
              <a:lnSpc>
                <a:spcPts val="2800"/>
              </a:lnSpc>
              <a:spcBef>
                <a:spcPct val="0"/>
              </a:spcBef>
            </a:pPr>
            <a:r>
              <a:rPr lang="en-US" sz="2000">
                <a:solidFill>
                  <a:srgbClr val="171616"/>
                </a:solidFill>
                <a:latin typeface="SF Pro Display 2"/>
              </a:rPr>
              <a:t>LCIA show that when using aluminum siding with a minimum of 50% recycled content, from a cradle-to-gate perspective it shows that it contains 45% less embodied carbon compared to the industry average extruded products.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qr code on a white background&#10;&#10;Description automatically generated">
            <a:extLst>
              <a:ext uri="{FF2B5EF4-FFF2-40B4-BE49-F238E27FC236}">
                <a16:creationId xmlns:a16="http://schemas.microsoft.com/office/drawing/2014/main" id="{C7582485-DF50-8421-5E5E-648F93232AB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923"/>
            <a:ext cx="18287980" cy="10285077"/>
          </a:xfrm>
          <a:prstGeom prst="rect">
            <a:avLst/>
          </a:prstGeom>
        </p:spPr>
      </p:pic>
    </p:spTree>
    <p:extLst>
      <p:ext uri="{BB962C8B-B14F-4D97-AF65-F5344CB8AC3E}">
        <p14:creationId xmlns:p14="http://schemas.microsoft.com/office/powerpoint/2010/main" val="14647901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17898006" y="8232317"/>
            <a:ext cx="399519" cy="1025983"/>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grpSp>
        <p:nvGrpSpPr>
          <p:cNvPr id="6" name="Group 6"/>
          <p:cNvGrpSpPr/>
          <p:nvPr/>
        </p:nvGrpSpPr>
        <p:grpSpPr>
          <a:xfrm>
            <a:off x="2668707" y="6645552"/>
            <a:ext cx="12950585" cy="3641448"/>
            <a:chOff x="0" y="0"/>
            <a:chExt cx="17267447" cy="4855264"/>
          </a:xfrm>
        </p:grpSpPr>
        <p:pic>
          <p:nvPicPr>
            <p:cNvPr id="7" name="Picture 7"/>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0" y="0"/>
              <a:ext cx="17267447" cy="4855264"/>
            </a:xfrm>
            <a:prstGeom prst="rect">
              <a:avLst/>
            </a:prstGeom>
          </p:spPr>
        </p:pic>
      </p:grpSp>
      <p:grpSp>
        <p:nvGrpSpPr>
          <p:cNvPr id="8" name="Group 8"/>
          <p:cNvGrpSpPr>
            <a:grpSpLocks noChangeAspect="1"/>
          </p:cNvGrpSpPr>
          <p:nvPr/>
        </p:nvGrpSpPr>
        <p:grpSpPr>
          <a:xfrm>
            <a:off x="6526283" y="3996591"/>
            <a:ext cx="1894268" cy="1894261"/>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endParaRPr lang="en-US"/>
            </a:p>
          </p:txBody>
        </p:sp>
      </p:grpSp>
      <p:sp>
        <p:nvSpPr>
          <p:cNvPr id="10" name="TextBox 10"/>
          <p:cNvSpPr txBox="1"/>
          <p:nvPr/>
        </p:nvSpPr>
        <p:spPr>
          <a:xfrm>
            <a:off x="1028700" y="1598983"/>
            <a:ext cx="16230600" cy="2397608"/>
          </a:xfrm>
          <a:prstGeom prst="rect">
            <a:avLst/>
          </a:prstGeom>
        </p:spPr>
        <p:txBody>
          <a:bodyPr lIns="0" tIns="0" rIns="0" bIns="0" rtlCol="0" anchor="t">
            <a:spAutoFit/>
          </a:bodyPr>
          <a:lstStyle/>
          <a:p>
            <a:pPr algn="ctr">
              <a:lnSpc>
                <a:spcPts val="19573"/>
              </a:lnSpc>
              <a:spcBef>
                <a:spcPct val="0"/>
              </a:spcBef>
            </a:pPr>
            <a:r>
              <a:rPr lang="en-US" sz="13980">
                <a:solidFill>
                  <a:srgbClr val="000000"/>
                </a:solidFill>
                <a:latin typeface="SF Pro Display 1"/>
              </a:rPr>
              <a:t>THANK YOU</a:t>
            </a:r>
          </a:p>
        </p:txBody>
      </p:sp>
      <p:sp>
        <p:nvSpPr>
          <p:cNvPr id="11" name="TextBox 11"/>
          <p:cNvSpPr txBox="1"/>
          <p:nvPr/>
        </p:nvSpPr>
        <p:spPr>
          <a:xfrm>
            <a:off x="4826606" y="4432547"/>
            <a:ext cx="10612611" cy="422275"/>
          </a:xfrm>
          <a:prstGeom prst="rect">
            <a:avLst/>
          </a:prstGeom>
        </p:spPr>
        <p:txBody>
          <a:bodyPr lIns="0" tIns="0" rIns="0" bIns="0" rtlCol="0" anchor="t">
            <a:spAutoFit/>
          </a:bodyPr>
          <a:lstStyle/>
          <a:p>
            <a:pPr algn="ctr">
              <a:lnSpc>
                <a:spcPts val="3499"/>
              </a:lnSpc>
              <a:spcBef>
                <a:spcPct val="0"/>
              </a:spcBef>
            </a:pPr>
            <a:r>
              <a:rPr lang="en-US" sz="2499">
                <a:solidFill>
                  <a:srgbClr val="000000"/>
                </a:solidFill>
                <a:latin typeface="SF Pro Display 1"/>
              </a:rPr>
              <a:t>Selma Marinangelo</a:t>
            </a:r>
          </a:p>
        </p:txBody>
      </p:sp>
      <p:sp>
        <p:nvSpPr>
          <p:cNvPr id="12" name="TextBox 12"/>
          <p:cNvSpPr txBox="1"/>
          <p:nvPr/>
        </p:nvSpPr>
        <p:spPr>
          <a:xfrm>
            <a:off x="9035575" y="4876800"/>
            <a:ext cx="2194671" cy="533400"/>
          </a:xfrm>
          <a:prstGeom prst="rect">
            <a:avLst/>
          </a:prstGeom>
        </p:spPr>
        <p:txBody>
          <a:bodyPr wrap="square" lIns="0" tIns="0" rIns="0" bIns="0" rtlCol="0" anchor="t">
            <a:spAutoFit/>
          </a:bodyPr>
          <a:lstStyle/>
          <a:p>
            <a:pPr algn="ctr">
              <a:lnSpc>
                <a:spcPts val="2100"/>
              </a:lnSpc>
            </a:pPr>
            <a:r>
              <a:rPr lang="en-US" sz="1500" dirty="0">
                <a:solidFill>
                  <a:srgbClr val="000000"/>
                </a:solidFill>
                <a:latin typeface="SF Pro Display 2"/>
              </a:rPr>
              <a:t>LEED Green Associate</a:t>
            </a:r>
          </a:p>
          <a:p>
            <a:pPr algn="ctr">
              <a:lnSpc>
                <a:spcPts val="2100"/>
              </a:lnSpc>
            </a:pPr>
            <a:r>
              <a:rPr lang="en-US" sz="1500" dirty="0">
                <a:solidFill>
                  <a:srgbClr val="000000"/>
                </a:solidFill>
                <a:latin typeface="SF Pro Display 2"/>
              </a:rPr>
              <a:t>Office: 1-800-604-0343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7898006" y="8232317"/>
            <a:ext cx="399519" cy="1025983"/>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grpSp>
        <p:nvGrpSpPr>
          <p:cNvPr id="6" name="Group 6"/>
          <p:cNvGrpSpPr/>
          <p:nvPr/>
        </p:nvGrpSpPr>
        <p:grpSpPr>
          <a:xfrm>
            <a:off x="0" y="1884608"/>
            <a:ext cx="4842092" cy="6517785"/>
            <a:chOff x="0" y="0"/>
            <a:chExt cx="6456122" cy="8690380"/>
          </a:xfrm>
        </p:grpSpPr>
        <p:pic>
          <p:nvPicPr>
            <p:cNvPr id="7"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6456122" cy="8690380"/>
            </a:xfrm>
            <a:prstGeom prst="rect">
              <a:avLst/>
            </a:prstGeom>
          </p:spPr>
        </p:pic>
      </p:grpSp>
      <p:grpSp>
        <p:nvGrpSpPr>
          <p:cNvPr id="8" name="Group 8"/>
          <p:cNvGrpSpPr/>
          <p:nvPr/>
        </p:nvGrpSpPr>
        <p:grpSpPr>
          <a:xfrm>
            <a:off x="5072894" y="1884608"/>
            <a:ext cx="3690106" cy="2099567"/>
            <a:chOff x="0" y="0"/>
            <a:chExt cx="4920141" cy="2799423"/>
          </a:xfrm>
        </p:grpSpPr>
        <p:pic>
          <p:nvPicPr>
            <p:cNvPr id="9" name="Picture 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0" y="0"/>
              <a:ext cx="4920141" cy="2799423"/>
            </a:xfrm>
            <a:prstGeom prst="rect">
              <a:avLst/>
            </a:prstGeom>
          </p:spPr>
        </p:pic>
      </p:grpSp>
      <p:grpSp>
        <p:nvGrpSpPr>
          <p:cNvPr id="10" name="Group 10"/>
          <p:cNvGrpSpPr/>
          <p:nvPr/>
        </p:nvGrpSpPr>
        <p:grpSpPr>
          <a:xfrm>
            <a:off x="5072894" y="4248319"/>
            <a:ext cx="3690106" cy="4154074"/>
            <a:chOff x="0" y="0"/>
            <a:chExt cx="4920141" cy="5538765"/>
          </a:xfrm>
        </p:grpSpPr>
        <p:pic>
          <p:nvPicPr>
            <p:cNvPr id="11" name="Picture 11"/>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0" y="0"/>
              <a:ext cx="4920141" cy="5538765"/>
            </a:xfrm>
            <a:prstGeom prst="rect">
              <a:avLst/>
            </a:prstGeom>
          </p:spPr>
        </p:pic>
      </p:grpSp>
      <p:sp>
        <p:nvSpPr>
          <p:cNvPr id="12" name="TextBox 12"/>
          <p:cNvSpPr txBox="1"/>
          <p:nvPr/>
        </p:nvSpPr>
        <p:spPr>
          <a:xfrm>
            <a:off x="10177490" y="1986945"/>
            <a:ext cx="7081810" cy="936625"/>
          </a:xfrm>
          <a:prstGeom prst="rect">
            <a:avLst/>
          </a:prstGeom>
        </p:spPr>
        <p:txBody>
          <a:bodyPr lIns="0" tIns="0" rIns="0" bIns="0" rtlCol="0" anchor="t">
            <a:spAutoFit/>
          </a:bodyPr>
          <a:lstStyle/>
          <a:p>
            <a:pPr>
              <a:lnSpc>
                <a:spcPts val="7699"/>
              </a:lnSpc>
              <a:spcBef>
                <a:spcPct val="0"/>
              </a:spcBef>
            </a:pPr>
            <a:r>
              <a:rPr lang="en-US" sz="5499">
                <a:solidFill>
                  <a:srgbClr val="000000"/>
                </a:solidFill>
                <a:latin typeface="SF Pro Display 1"/>
              </a:rPr>
              <a:t>AGENDA</a:t>
            </a:r>
          </a:p>
        </p:txBody>
      </p:sp>
      <p:sp>
        <p:nvSpPr>
          <p:cNvPr id="13" name="TextBox 13"/>
          <p:cNvSpPr txBox="1"/>
          <p:nvPr/>
        </p:nvSpPr>
        <p:spPr>
          <a:xfrm>
            <a:off x="10177490" y="3488025"/>
            <a:ext cx="3963789" cy="4707255"/>
          </a:xfrm>
          <a:prstGeom prst="rect">
            <a:avLst/>
          </a:prstGeom>
        </p:spPr>
        <p:txBody>
          <a:bodyPr lIns="0" tIns="0" rIns="0" bIns="0" rtlCol="0" anchor="t">
            <a:spAutoFit/>
          </a:bodyPr>
          <a:lstStyle/>
          <a:p>
            <a:pPr>
              <a:lnSpc>
                <a:spcPts val="2519"/>
              </a:lnSpc>
            </a:pPr>
            <a:r>
              <a:rPr lang="en-US" sz="1799">
                <a:solidFill>
                  <a:srgbClr val="171616"/>
                </a:solidFill>
                <a:latin typeface="SF Pro Display 1"/>
              </a:rPr>
              <a:t>1.   Introduction to Carbon Footprint</a:t>
            </a:r>
          </a:p>
          <a:p>
            <a:pPr>
              <a:lnSpc>
                <a:spcPts val="2519"/>
              </a:lnSpc>
            </a:pPr>
            <a:endParaRPr lang="en-US" sz="1799">
              <a:solidFill>
                <a:srgbClr val="171616"/>
              </a:solidFill>
              <a:latin typeface="SF Pro Display 1"/>
            </a:endParaRPr>
          </a:p>
          <a:p>
            <a:pPr>
              <a:lnSpc>
                <a:spcPts val="2519"/>
              </a:lnSpc>
            </a:pPr>
            <a:r>
              <a:rPr lang="en-US" sz="1799">
                <a:solidFill>
                  <a:srgbClr val="171616"/>
                </a:solidFill>
                <a:latin typeface="SF Pro Display 1"/>
              </a:rPr>
              <a:t>2.  Aluminum Life Cycle </a:t>
            </a:r>
          </a:p>
          <a:p>
            <a:pPr>
              <a:lnSpc>
                <a:spcPts val="2519"/>
              </a:lnSpc>
            </a:pPr>
            <a:endParaRPr lang="en-US" sz="1799">
              <a:solidFill>
                <a:srgbClr val="171616"/>
              </a:solidFill>
              <a:latin typeface="SF Pro Display 1"/>
            </a:endParaRPr>
          </a:p>
          <a:p>
            <a:pPr>
              <a:lnSpc>
                <a:spcPts val="2519"/>
              </a:lnSpc>
            </a:pPr>
            <a:r>
              <a:rPr lang="en-US" sz="1799">
                <a:solidFill>
                  <a:srgbClr val="171616"/>
                </a:solidFill>
                <a:latin typeface="SF Pro Display 1"/>
              </a:rPr>
              <a:t>3.  Aluminum Cladding Comparison</a:t>
            </a:r>
          </a:p>
          <a:p>
            <a:pPr>
              <a:lnSpc>
                <a:spcPts val="2519"/>
              </a:lnSpc>
            </a:pPr>
            <a:endParaRPr lang="en-US" sz="1799">
              <a:solidFill>
                <a:srgbClr val="171616"/>
              </a:solidFill>
              <a:latin typeface="SF Pro Display 1"/>
            </a:endParaRPr>
          </a:p>
          <a:p>
            <a:pPr>
              <a:lnSpc>
                <a:spcPts val="2519"/>
              </a:lnSpc>
            </a:pPr>
            <a:r>
              <a:rPr lang="en-US" sz="1799">
                <a:solidFill>
                  <a:srgbClr val="171616"/>
                </a:solidFill>
                <a:latin typeface="SF Pro Display 1"/>
              </a:rPr>
              <a:t>4.  Understanding Passive House</a:t>
            </a:r>
          </a:p>
          <a:p>
            <a:pPr>
              <a:lnSpc>
                <a:spcPts val="2519"/>
              </a:lnSpc>
            </a:pPr>
            <a:endParaRPr lang="en-US" sz="1799">
              <a:solidFill>
                <a:srgbClr val="171616"/>
              </a:solidFill>
              <a:latin typeface="SF Pro Display 1"/>
            </a:endParaRPr>
          </a:p>
          <a:p>
            <a:pPr>
              <a:lnSpc>
                <a:spcPts val="2519"/>
              </a:lnSpc>
            </a:pPr>
            <a:r>
              <a:rPr lang="en-US" sz="1799">
                <a:solidFill>
                  <a:srgbClr val="171616"/>
                </a:solidFill>
                <a:latin typeface="SF Pro Display 1"/>
              </a:rPr>
              <a:t>5.  Circular Economy Introduction </a:t>
            </a:r>
          </a:p>
          <a:p>
            <a:pPr>
              <a:lnSpc>
                <a:spcPts val="2519"/>
              </a:lnSpc>
            </a:pPr>
            <a:endParaRPr lang="en-US" sz="1799">
              <a:solidFill>
                <a:srgbClr val="171616"/>
              </a:solidFill>
              <a:latin typeface="SF Pro Display 1"/>
            </a:endParaRPr>
          </a:p>
          <a:p>
            <a:pPr>
              <a:lnSpc>
                <a:spcPts val="2519"/>
              </a:lnSpc>
            </a:pPr>
            <a:r>
              <a:rPr lang="en-US" sz="1799">
                <a:solidFill>
                  <a:srgbClr val="171616"/>
                </a:solidFill>
                <a:latin typeface="SF Pro Display 1"/>
              </a:rPr>
              <a:t>6.  AIA 2030 Commitment</a:t>
            </a:r>
          </a:p>
          <a:p>
            <a:pPr>
              <a:lnSpc>
                <a:spcPts val="2519"/>
              </a:lnSpc>
            </a:pPr>
            <a:endParaRPr lang="en-US" sz="1799">
              <a:solidFill>
                <a:srgbClr val="171616"/>
              </a:solidFill>
              <a:latin typeface="SF Pro Display 1"/>
            </a:endParaRPr>
          </a:p>
          <a:p>
            <a:pPr>
              <a:lnSpc>
                <a:spcPts val="2519"/>
              </a:lnSpc>
            </a:pPr>
            <a:r>
              <a:rPr lang="en-US" sz="1799">
                <a:solidFill>
                  <a:srgbClr val="171616"/>
                </a:solidFill>
                <a:latin typeface="SF Pro Display 1"/>
              </a:rPr>
              <a:t>7.  Case Studies</a:t>
            </a:r>
          </a:p>
          <a:p>
            <a:pPr>
              <a:lnSpc>
                <a:spcPts val="2519"/>
              </a:lnSpc>
            </a:pPr>
            <a:endParaRPr lang="en-US" sz="1799">
              <a:solidFill>
                <a:srgbClr val="171616"/>
              </a:solidFill>
              <a:latin typeface="SF Pro Display 1"/>
            </a:endParaRPr>
          </a:p>
          <a:p>
            <a:pPr>
              <a:lnSpc>
                <a:spcPts val="2519"/>
              </a:lnSpc>
              <a:spcBef>
                <a:spcPct val="0"/>
              </a:spcBef>
            </a:pPr>
            <a:r>
              <a:rPr lang="en-US" sz="1799">
                <a:solidFill>
                  <a:srgbClr val="171616"/>
                </a:solidFill>
                <a:latin typeface="SF Pro Display 1"/>
              </a:rPr>
              <a:t>8.  Summary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17898006" y="8232317"/>
            <a:ext cx="399519" cy="1025983"/>
            <a:chOff x="0" y="0"/>
            <a:chExt cx="1280047" cy="3287216"/>
          </a:xfrm>
        </p:grpSpPr>
        <p:sp>
          <p:nvSpPr>
            <p:cNvPr id="4" name="Freeform 4"/>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sp>
        <p:nvSpPr>
          <p:cNvPr id="5" name="TextBox 5"/>
          <p:cNvSpPr txBox="1"/>
          <p:nvPr/>
        </p:nvSpPr>
        <p:spPr>
          <a:xfrm>
            <a:off x="9144000" y="692236"/>
            <a:ext cx="10418135" cy="936625"/>
          </a:xfrm>
          <a:prstGeom prst="rect">
            <a:avLst/>
          </a:prstGeom>
        </p:spPr>
        <p:txBody>
          <a:bodyPr lIns="0" tIns="0" rIns="0" bIns="0" rtlCol="0" anchor="t">
            <a:spAutoFit/>
          </a:bodyPr>
          <a:lstStyle/>
          <a:p>
            <a:pPr>
              <a:lnSpc>
                <a:spcPts val="7699"/>
              </a:lnSpc>
              <a:spcBef>
                <a:spcPct val="0"/>
              </a:spcBef>
            </a:pPr>
            <a:r>
              <a:rPr lang="en-US" sz="5499">
                <a:solidFill>
                  <a:srgbClr val="FFFFFF"/>
                </a:solidFill>
                <a:latin typeface="SF Pro Display 1"/>
              </a:rPr>
              <a:t>LEARNING OBJECTIVES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7898006" y="8232317"/>
            <a:ext cx="399519" cy="1025983"/>
            <a:chOff x="0" y="0"/>
            <a:chExt cx="1280047" cy="3287216"/>
          </a:xfrm>
        </p:grpSpPr>
        <p:sp>
          <p:nvSpPr>
            <p:cNvPr id="5" name="Freeform 5"/>
            <p:cNvSpPr/>
            <p:nvPr/>
          </p:nvSpPr>
          <p:spPr>
            <a:xfrm>
              <a:off x="0" y="0"/>
              <a:ext cx="1280047" cy="3287216"/>
            </a:xfrm>
            <a:custGeom>
              <a:avLst/>
              <a:gdLst/>
              <a:ahLst/>
              <a:cxnLst/>
              <a:rect l="l" t="t" r="r" b="b"/>
              <a:pathLst>
                <a:path w="1280047" h="3287216">
                  <a:moveTo>
                    <a:pt x="0" y="0"/>
                  </a:moveTo>
                  <a:lnTo>
                    <a:pt x="1280047" y="0"/>
                  </a:lnTo>
                  <a:lnTo>
                    <a:pt x="1280047" y="3287216"/>
                  </a:lnTo>
                  <a:lnTo>
                    <a:pt x="0" y="3287216"/>
                  </a:lnTo>
                  <a:close/>
                </a:path>
              </a:pathLst>
            </a:custGeom>
            <a:solidFill>
              <a:srgbClr val="0069B1"/>
            </a:solidFill>
          </p:spPr>
          <p:txBody>
            <a:bodyPr/>
            <a:lstStyle/>
            <a:p>
              <a:endParaRPr lang="en-US"/>
            </a:p>
          </p:txBody>
        </p:sp>
      </p:grpSp>
      <p:grpSp>
        <p:nvGrpSpPr>
          <p:cNvPr id="6" name="Group 6"/>
          <p:cNvGrpSpPr/>
          <p:nvPr/>
        </p:nvGrpSpPr>
        <p:grpSpPr>
          <a:xfrm>
            <a:off x="-27194" y="3183003"/>
            <a:ext cx="18342387" cy="3393446"/>
            <a:chOff x="0" y="0"/>
            <a:chExt cx="24456516" cy="4524595"/>
          </a:xfrm>
        </p:grpSpPr>
        <p:pic>
          <p:nvPicPr>
            <p:cNvPr id="7" name="Picture 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0" y="0"/>
              <a:ext cx="24456516" cy="4524595"/>
            </a:xfrm>
            <a:prstGeom prst="rect">
              <a:avLst/>
            </a:prstGeom>
          </p:spPr>
        </p:pic>
      </p:grpSp>
      <p:sp>
        <p:nvSpPr>
          <p:cNvPr id="8" name="TextBox 8"/>
          <p:cNvSpPr txBox="1"/>
          <p:nvPr/>
        </p:nvSpPr>
        <p:spPr>
          <a:xfrm>
            <a:off x="1028700" y="1690753"/>
            <a:ext cx="16230600" cy="936625"/>
          </a:xfrm>
          <a:prstGeom prst="rect">
            <a:avLst/>
          </a:prstGeom>
        </p:spPr>
        <p:txBody>
          <a:bodyPr lIns="0" tIns="0" rIns="0" bIns="0" rtlCol="0" anchor="t">
            <a:spAutoFit/>
          </a:bodyPr>
          <a:lstStyle/>
          <a:p>
            <a:pPr algn="ctr">
              <a:lnSpc>
                <a:spcPts val="7699"/>
              </a:lnSpc>
              <a:spcBef>
                <a:spcPct val="0"/>
              </a:spcBef>
            </a:pPr>
            <a:r>
              <a:rPr lang="en-US" sz="5499">
                <a:solidFill>
                  <a:srgbClr val="000000"/>
                </a:solidFill>
                <a:latin typeface="SF Pro Display 1"/>
              </a:rPr>
              <a:t>INTRODUCTION TO CARBON FOOTPRINT</a:t>
            </a:r>
          </a:p>
        </p:txBody>
      </p:sp>
      <p:grpSp>
        <p:nvGrpSpPr>
          <p:cNvPr id="9" name="Group 9"/>
          <p:cNvGrpSpPr/>
          <p:nvPr/>
        </p:nvGrpSpPr>
        <p:grpSpPr>
          <a:xfrm>
            <a:off x="3138930" y="6015963"/>
            <a:ext cx="12010140" cy="3012467"/>
            <a:chOff x="0" y="0"/>
            <a:chExt cx="4381331" cy="1098956"/>
          </a:xfrm>
        </p:grpSpPr>
        <p:sp>
          <p:nvSpPr>
            <p:cNvPr id="10" name="Freeform 10"/>
            <p:cNvSpPr/>
            <p:nvPr/>
          </p:nvSpPr>
          <p:spPr>
            <a:xfrm>
              <a:off x="0" y="0"/>
              <a:ext cx="4381331" cy="1098956"/>
            </a:xfrm>
            <a:custGeom>
              <a:avLst/>
              <a:gdLst/>
              <a:ahLst/>
              <a:cxnLst/>
              <a:rect l="l" t="t" r="r" b="b"/>
              <a:pathLst>
                <a:path w="4381331" h="1098956">
                  <a:moveTo>
                    <a:pt x="0" y="0"/>
                  </a:moveTo>
                  <a:lnTo>
                    <a:pt x="4381331" y="0"/>
                  </a:lnTo>
                  <a:lnTo>
                    <a:pt x="4381331" y="1098956"/>
                  </a:lnTo>
                  <a:lnTo>
                    <a:pt x="0" y="1098956"/>
                  </a:lnTo>
                  <a:close/>
                </a:path>
              </a:pathLst>
            </a:custGeom>
            <a:solidFill>
              <a:srgbClr val="F4F2F2"/>
            </a:solidFill>
          </p:spPr>
          <p:txBody>
            <a:bodyPr/>
            <a:lstStyle/>
            <a:p>
              <a:endParaRPr lang="en-US"/>
            </a:p>
          </p:txBody>
        </p:sp>
      </p:grpSp>
      <p:sp>
        <p:nvSpPr>
          <p:cNvPr id="11" name="TextBox 11"/>
          <p:cNvSpPr txBox="1"/>
          <p:nvPr/>
        </p:nvSpPr>
        <p:spPr>
          <a:xfrm>
            <a:off x="4001168" y="7172947"/>
            <a:ext cx="10285664" cy="349250"/>
          </a:xfrm>
          <a:prstGeom prst="rect">
            <a:avLst/>
          </a:prstGeom>
        </p:spPr>
        <p:txBody>
          <a:bodyPr lIns="0" tIns="0" rIns="0" bIns="0" rtlCol="0" anchor="t">
            <a:spAutoFit/>
          </a:bodyPr>
          <a:lstStyle/>
          <a:p>
            <a:pPr algn="ctr">
              <a:lnSpc>
                <a:spcPts val="2800"/>
              </a:lnSpc>
              <a:spcBef>
                <a:spcPct val="0"/>
              </a:spcBef>
            </a:pPr>
            <a:r>
              <a:rPr lang="en-US" sz="2000">
                <a:solidFill>
                  <a:srgbClr val="171616"/>
                </a:solidFill>
                <a:latin typeface="SF Pro Display 2"/>
              </a:rPr>
              <a:t>The total amount of greenhouse gasses that are generated by our actions.</a:t>
            </a:r>
          </a:p>
        </p:txBody>
      </p:sp>
      <p:grpSp>
        <p:nvGrpSpPr>
          <p:cNvPr id="12" name="Group 12"/>
          <p:cNvGrpSpPr/>
          <p:nvPr/>
        </p:nvGrpSpPr>
        <p:grpSpPr>
          <a:xfrm>
            <a:off x="7504666" y="8422451"/>
            <a:ext cx="3278669" cy="835849"/>
            <a:chOff x="0" y="0"/>
            <a:chExt cx="6463964" cy="1647893"/>
          </a:xfrm>
        </p:grpSpPr>
        <p:sp>
          <p:nvSpPr>
            <p:cNvPr id="13" name="Freeform 13"/>
            <p:cNvSpPr/>
            <p:nvPr/>
          </p:nvSpPr>
          <p:spPr>
            <a:xfrm>
              <a:off x="0" y="0"/>
              <a:ext cx="6463964" cy="1647893"/>
            </a:xfrm>
            <a:custGeom>
              <a:avLst/>
              <a:gdLst/>
              <a:ahLst/>
              <a:cxnLst/>
              <a:rect l="l" t="t" r="r" b="b"/>
              <a:pathLst>
                <a:path w="6463964" h="1647893">
                  <a:moveTo>
                    <a:pt x="0" y="0"/>
                  </a:moveTo>
                  <a:lnTo>
                    <a:pt x="6463964" y="0"/>
                  </a:lnTo>
                  <a:lnTo>
                    <a:pt x="6463964" y="1647893"/>
                  </a:lnTo>
                  <a:lnTo>
                    <a:pt x="0" y="1647893"/>
                  </a:lnTo>
                  <a:close/>
                </a:path>
              </a:pathLst>
            </a:custGeom>
            <a:solidFill>
              <a:srgbClr val="000000"/>
            </a:solidFill>
          </p:spPr>
          <p:txBody>
            <a:bodyPr/>
            <a:lstStyle/>
            <a:p>
              <a:endParaRPr lang="en-US"/>
            </a:p>
          </p:txBody>
        </p:sp>
      </p:grpSp>
      <p:sp>
        <p:nvSpPr>
          <p:cNvPr id="14" name="TextBox 14"/>
          <p:cNvSpPr txBox="1"/>
          <p:nvPr/>
        </p:nvSpPr>
        <p:spPr>
          <a:xfrm>
            <a:off x="6361655" y="6585974"/>
            <a:ext cx="5564689" cy="422275"/>
          </a:xfrm>
          <a:prstGeom prst="rect">
            <a:avLst/>
          </a:prstGeom>
        </p:spPr>
        <p:txBody>
          <a:bodyPr lIns="0" tIns="0" rIns="0" bIns="0" rtlCol="0" anchor="t">
            <a:spAutoFit/>
          </a:bodyPr>
          <a:lstStyle/>
          <a:p>
            <a:pPr algn="ctr">
              <a:lnSpc>
                <a:spcPts val="3499"/>
              </a:lnSpc>
              <a:spcBef>
                <a:spcPct val="0"/>
              </a:spcBef>
            </a:pPr>
            <a:r>
              <a:rPr lang="en-US" sz="2499">
                <a:solidFill>
                  <a:srgbClr val="171616"/>
                </a:solidFill>
                <a:latin typeface="SF Pro Display 1"/>
              </a:rPr>
              <a:t>Carbon Footprint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email">
              <a:alphaModFix amt="3000"/>
              <a:extLst>
                <a:ext uri="{28A0092B-C50C-407E-A947-70E740481C1C}">
                  <a14:useLocalDpi xmlns:a14="http://schemas.microsoft.com/office/drawing/2010/main"/>
                </a:ext>
              </a:extLst>
            </a:blip>
            <a:stretch>
              <a:fillRect/>
            </a:stretch>
          </a:blipFill>
        </p:spPr>
        <p:txBody>
          <a:bodyPr/>
          <a:lstStyle/>
          <a:p>
            <a:endParaRPr lang="en-US"/>
          </a:p>
        </p:txBody>
      </p:sp>
      <p:sp>
        <p:nvSpPr>
          <p:cNvPr id="3" name="Freeform 3"/>
          <p:cNvSpPr/>
          <p:nvPr/>
        </p:nvSpPr>
        <p:spPr>
          <a:xfrm>
            <a:off x="17031198" y="764931"/>
            <a:ext cx="456205" cy="263769"/>
          </a:xfrm>
          <a:custGeom>
            <a:avLst/>
            <a:gdLst/>
            <a:ahLst/>
            <a:cxnLst/>
            <a:rect l="l" t="t" r="r" b="b"/>
            <a:pathLst>
              <a:path w="456205" h="263769">
                <a:moveTo>
                  <a:pt x="0" y="0"/>
                </a:moveTo>
                <a:lnTo>
                  <a:pt x="456204" y="0"/>
                </a:lnTo>
                <a:lnTo>
                  <a:pt x="456204" y="263769"/>
                </a:lnTo>
                <a:lnTo>
                  <a:pt x="0" y="26376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1974850" y="3663971"/>
            <a:ext cx="3738809" cy="2937208"/>
            <a:chOff x="0" y="0"/>
            <a:chExt cx="4985079" cy="3916277"/>
          </a:xfrm>
        </p:grpSpPr>
        <p:sp>
          <p:nvSpPr>
            <p:cNvPr id="5" name="TextBox 5"/>
            <p:cNvSpPr txBox="1"/>
            <p:nvPr/>
          </p:nvSpPr>
          <p:spPr>
            <a:xfrm>
              <a:off x="0" y="2861552"/>
              <a:ext cx="570066" cy="773597"/>
            </a:xfrm>
            <a:prstGeom prst="rect">
              <a:avLst/>
            </a:prstGeom>
          </p:spPr>
          <p:txBody>
            <a:bodyPr lIns="0" tIns="0" rIns="0" bIns="0" rtlCol="0" anchor="t">
              <a:spAutoFit/>
            </a:bodyPr>
            <a:lstStyle/>
            <a:p>
              <a:pPr algn="ctr">
                <a:lnSpc>
                  <a:spcPts val="2379"/>
                </a:lnSpc>
              </a:pPr>
              <a:endParaRPr/>
            </a:p>
            <a:p>
              <a:pPr algn="ctr">
                <a:lnSpc>
                  <a:spcPts val="2379"/>
                </a:lnSpc>
              </a:pPr>
              <a:r>
                <a:rPr lang="en-US" sz="1699">
                  <a:solidFill>
                    <a:srgbClr val="000000"/>
                  </a:solidFill>
                  <a:latin typeface="Canva Sans"/>
                </a:rPr>
                <a:t>67%</a:t>
              </a:r>
            </a:p>
          </p:txBody>
        </p:sp>
        <p:sp>
          <p:nvSpPr>
            <p:cNvPr id="6" name="TextBox 6"/>
            <p:cNvSpPr txBox="1"/>
            <p:nvPr/>
          </p:nvSpPr>
          <p:spPr>
            <a:xfrm>
              <a:off x="4408138" y="252553"/>
              <a:ext cx="576941" cy="773597"/>
            </a:xfrm>
            <a:prstGeom prst="rect">
              <a:avLst/>
            </a:prstGeom>
          </p:spPr>
          <p:txBody>
            <a:bodyPr lIns="0" tIns="0" rIns="0" bIns="0" rtlCol="0" anchor="t">
              <a:spAutoFit/>
            </a:bodyPr>
            <a:lstStyle/>
            <a:p>
              <a:pPr algn="ctr">
                <a:lnSpc>
                  <a:spcPts val="2379"/>
                </a:lnSpc>
              </a:pPr>
              <a:endParaRPr/>
            </a:p>
            <a:p>
              <a:pPr algn="ctr">
                <a:lnSpc>
                  <a:spcPts val="2379"/>
                </a:lnSpc>
              </a:pPr>
              <a:r>
                <a:rPr lang="en-US" sz="1699">
                  <a:solidFill>
                    <a:srgbClr val="000000"/>
                  </a:solidFill>
                  <a:latin typeface="Canva Sans"/>
                </a:rPr>
                <a:t>33%</a:t>
              </a:r>
            </a:p>
          </p:txBody>
        </p:sp>
        <p:grpSp>
          <p:nvGrpSpPr>
            <p:cNvPr id="7" name="Group 7"/>
            <p:cNvGrpSpPr>
              <a:grpSpLocks noChangeAspect="1"/>
            </p:cNvGrpSpPr>
            <p:nvPr/>
          </p:nvGrpSpPr>
          <p:grpSpPr>
            <a:xfrm>
              <a:off x="532682" y="0"/>
              <a:ext cx="3916277" cy="3916277"/>
              <a:chOff x="0" y="0"/>
              <a:chExt cx="2540000" cy="2540000"/>
            </a:xfrm>
          </p:grpSpPr>
          <p:sp>
            <p:nvSpPr>
              <p:cNvPr id="8" name="Freeform 8"/>
              <p:cNvSpPr/>
              <p:nvPr/>
            </p:nvSpPr>
            <p:spPr>
              <a:xfrm>
                <a:off x="1270000" y="0"/>
                <a:ext cx="1333308" cy="1936685"/>
              </a:xfrm>
              <a:custGeom>
                <a:avLst/>
                <a:gdLst/>
                <a:ahLst/>
                <a:cxnLst/>
                <a:rect l="l" t="t" r="r" b="b"/>
                <a:pathLst>
                  <a:path w="1333308" h="1936685">
                    <a:moveTo>
                      <a:pt x="0" y="0"/>
                    </a:moveTo>
                    <a:cubicBezTo>
                      <a:pt x="460326" y="0"/>
                      <a:pt x="884614" y="249090"/>
                      <a:pt x="1108961" y="651045"/>
                    </a:cubicBezTo>
                    <a:cubicBezTo>
                      <a:pt x="1333308" y="1053000"/>
                      <a:pt x="1322587" y="1544886"/>
                      <a:pt x="1080940" y="1936685"/>
                    </a:cubicBezTo>
                    <a:lnTo>
                      <a:pt x="0" y="1270000"/>
                    </a:lnTo>
                    <a:close/>
                  </a:path>
                </a:pathLst>
              </a:custGeom>
              <a:solidFill>
                <a:srgbClr val="171616"/>
              </a:solidFill>
            </p:spPr>
            <p:txBody>
              <a:bodyPr/>
              <a:lstStyle/>
              <a:p>
                <a:endParaRPr lang="en-US"/>
              </a:p>
            </p:txBody>
          </p:sp>
          <p:sp>
            <p:nvSpPr>
              <p:cNvPr id="9" name="Freeform 9"/>
              <p:cNvSpPr/>
              <p:nvPr/>
            </p:nvSpPr>
            <p:spPr>
              <a:xfrm>
                <a:off x="-85527" y="0"/>
                <a:ext cx="2468437" cy="2673137"/>
              </a:xfrm>
              <a:custGeom>
                <a:avLst/>
                <a:gdLst/>
                <a:ahLst/>
                <a:cxnLst/>
                <a:rect l="l" t="t" r="r" b="b"/>
                <a:pathLst>
                  <a:path w="2468437" h="2673137">
                    <a:moveTo>
                      <a:pt x="2468437" y="1881827"/>
                    </a:moveTo>
                    <a:cubicBezTo>
                      <a:pt x="2169915" y="2424836"/>
                      <a:pt x="1523102" y="2673137"/>
                      <a:pt x="937906" y="2469372"/>
                    </a:cubicBezTo>
                    <a:cubicBezTo>
                      <a:pt x="352711" y="2265607"/>
                      <a:pt x="0" y="1669273"/>
                      <a:pt x="103298" y="1058287"/>
                    </a:cubicBezTo>
                    <a:cubicBezTo>
                      <a:pt x="206596" y="447302"/>
                      <a:pt x="735744" y="62"/>
                      <a:pt x="1355400" y="0"/>
                    </a:cubicBezTo>
                    <a:lnTo>
                      <a:pt x="1355527" y="1270000"/>
                    </a:lnTo>
                    <a:close/>
                  </a:path>
                </a:pathLst>
              </a:custGeom>
              <a:solidFill>
                <a:srgbClr val="0069B1"/>
              </a:solidFill>
            </p:spPr>
            <p:txBody>
              <a:bodyPr/>
              <a:lstStyle/>
              <a:p>
                <a:endParaRPr lang="en-US"/>
              </a:p>
            </p:txBody>
          </p:sp>
        </p:grpSp>
      </p:grpSp>
      <p:grpSp>
        <p:nvGrpSpPr>
          <p:cNvPr id="10" name="Group 10"/>
          <p:cNvGrpSpPr/>
          <p:nvPr/>
        </p:nvGrpSpPr>
        <p:grpSpPr>
          <a:xfrm>
            <a:off x="7649043" y="3452118"/>
            <a:ext cx="3060838" cy="3360913"/>
            <a:chOff x="0" y="0"/>
            <a:chExt cx="4081118" cy="4481217"/>
          </a:xfrm>
        </p:grpSpPr>
        <p:sp>
          <p:nvSpPr>
            <p:cNvPr id="11" name="TextBox 11"/>
            <p:cNvSpPr txBox="1"/>
            <p:nvPr/>
          </p:nvSpPr>
          <p:spPr>
            <a:xfrm>
              <a:off x="0" y="3707620"/>
              <a:ext cx="570066" cy="773597"/>
            </a:xfrm>
            <a:prstGeom prst="rect">
              <a:avLst/>
            </a:prstGeom>
          </p:spPr>
          <p:txBody>
            <a:bodyPr lIns="0" tIns="0" rIns="0" bIns="0" rtlCol="0" anchor="t">
              <a:spAutoFit/>
            </a:bodyPr>
            <a:lstStyle/>
            <a:p>
              <a:pPr algn="ctr">
                <a:lnSpc>
                  <a:spcPts val="2379"/>
                </a:lnSpc>
              </a:pPr>
              <a:endParaRPr/>
            </a:p>
            <a:p>
              <a:pPr algn="ctr">
                <a:lnSpc>
                  <a:spcPts val="2379"/>
                </a:lnSpc>
              </a:pPr>
              <a:r>
                <a:rPr lang="en-US" sz="1699">
                  <a:solidFill>
                    <a:srgbClr val="000000"/>
                  </a:solidFill>
                  <a:latin typeface="Canva Sans"/>
                </a:rPr>
                <a:t>76%</a:t>
              </a:r>
            </a:p>
          </p:txBody>
        </p:sp>
        <p:sp>
          <p:nvSpPr>
            <p:cNvPr id="12" name="TextBox 12"/>
            <p:cNvSpPr txBox="1"/>
            <p:nvPr/>
          </p:nvSpPr>
          <p:spPr>
            <a:xfrm>
              <a:off x="3505990" y="-28575"/>
              <a:ext cx="575128" cy="773597"/>
            </a:xfrm>
            <a:prstGeom prst="rect">
              <a:avLst/>
            </a:prstGeom>
          </p:spPr>
          <p:txBody>
            <a:bodyPr lIns="0" tIns="0" rIns="0" bIns="0" rtlCol="0" anchor="t">
              <a:spAutoFit/>
            </a:bodyPr>
            <a:lstStyle/>
            <a:p>
              <a:pPr algn="ctr">
                <a:lnSpc>
                  <a:spcPts val="2379"/>
                </a:lnSpc>
              </a:pPr>
              <a:endParaRPr/>
            </a:p>
            <a:p>
              <a:pPr algn="ctr">
                <a:lnSpc>
                  <a:spcPts val="2379"/>
                </a:lnSpc>
              </a:pPr>
              <a:r>
                <a:rPr lang="en-US" sz="1699">
                  <a:solidFill>
                    <a:srgbClr val="000000"/>
                  </a:solidFill>
                  <a:latin typeface="Canva Sans"/>
                </a:rPr>
                <a:t>24%</a:t>
              </a:r>
            </a:p>
          </p:txBody>
        </p:sp>
        <p:grpSp>
          <p:nvGrpSpPr>
            <p:cNvPr id="13" name="Group 13"/>
            <p:cNvGrpSpPr>
              <a:grpSpLocks noChangeAspect="1"/>
            </p:cNvGrpSpPr>
            <p:nvPr/>
          </p:nvGrpSpPr>
          <p:grpSpPr>
            <a:xfrm>
              <a:off x="81155" y="282470"/>
              <a:ext cx="3916277" cy="3916277"/>
              <a:chOff x="0" y="0"/>
              <a:chExt cx="2540000" cy="2540000"/>
            </a:xfrm>
          </p:grpSpPr>
          <p:sp>
            <p:nvSpPr>
              <p:cNvPr id="14" name="Freeform 14"/>
              <p:cNvSpPr/>
              <p:nvPr/>
            </p:nvSpPr>
            <p:spPr>
              <a:xfrm>
                <a:off x="1270000" y="0"/>
                <a:ext cx="1269896" cy="1270000"/>
              </a:xfrm>
              <a:custGeom>
                <a:avLst/>
                <a:gdLst/>
                <a:ahLst/>
                <a:cxnLst/>
                <a:rect l="l" t="t" r="r" b="b"/>
                <a:pathLst>
                  <a:path w="1269896" h="1270000">
                    <a:moveTo>
                      <a:pt x="0" y="0"/>
                    </a:moveTo>
                    <a:lnTo>
                      <a:pt x="0" y="0"/>
                    </a:lnTo>
                    <a:cubicBezTo>
                      <a:pt x="695046" y="0"/>
                      <a:pt x="1260977" y="558715"/>
                      <a:pt x="1269896" y="1253704"/>
                    </a:cubicBezTo>
                    <a:lnTo>
                      <a:pt x="0" y="1270000"/>
                    </a:lnTo>
                    <a:close/>
                  </a:path>
                </a:pathLst>
              </a:custGeom>
              <a:solidFill>
                <a:srgbClr val="171616"/>
              </a:solidFill>
            </p:spPr>
            <p:txBody>
              <a:bodyPr/>
              <a:lstStyle/>
              <a:p>
                <a:endParaRPr lang="en-US"/>
              </a:p>
            </p:txBody>
          </p:sp>
          <p:sp>
            <p:nvSpPr>
              <p:cNvPr id="15" name="Freeform 15"/>
              <p:cNvSpPr/>
              <p:nvPr/>
            </p:nvSpPr>
            <p:spPr>
              <a:xfrm>
                <a:off x="-102580" y="0"/>
                <a:ext cx="2672784" cy="2640928"/>
              </a:xfrm>
              <a:custGeom>
                <a:avLst/>
                <a:gdLst/>
                <a:ahLst/>
                <a:cxnLst/>
                <a:rect l="l" t="t" r="r" b="b"/>
                <a:pathLst>
                  <a:path w="2672784" h="2640928">
                    <a:moveTo>
                      <a:pt x="2640074" y="1190256"/>
                    </a:moveTo>
                    <a:cubicBezTo>
                      <a:pt x="2672783" y="1710154"/>
                      <a:pt x="2384691" y="2197306"/>
                      <a:pt x="1913349" y="2419117"/>
                    </a:cubicBezTo>
                    <a:cubicBezTo>
                      <a:pt x="1442006" y="2640928"/>
                      <a:pt x="883008" y="2552413"/>
                      <a:pt x="503251" y="2195834"/>
                    </a:cubicBezTo>
                    <a:cubicBezTo>
                      <a:pt x="123495" y="1839254"/>
                      <a:pt x="0" y="1286929"/>
                      <a:pt x="191729" y="802570"/>
                    </a:cubicBezTo>
                    <a:cubicBezTo>
                      <a:pt x="383458" y="318211"/>
                      <a:pt x="851527" y="52"/>
                      <a:pt x="1372453" y="0"/>
                    </a:cubicBezTo>
                    <a:lnTo>
                      <a:pt x="1372580" y="1270000"/>
                    </a:lnTo>
                    <a:close/>
                  </a:path>
                </a:pathLst>
              </a:custGeom>
              <a:solidFill>
                <a:srgbClr val="0069B1"/>
              </a:solidFill>
            </p:spPr>
            <p:txBody>
              <a:bodyPr/>
              <a:lstStyle/>
              <a:p>
                <a:endParaRPr lang="en-US"/>
              </a:p>
            </p:txBody>
          </p:sp>
        </p:grpSp>
      </p:grpSp>
      <p:grpSp>
        <p:nvGrpSpPr>
          <p:cNvPr id="16" name="Group 16"/>
          <p:cNvGrpSpPr/>
          <p:nvPr/>
        </p:nvGrpSpPr>
        <p:grpSpPr>
          <a:xfrm>
            <a:off x="12692772" y="3875823"/>
            <a:ext cx="3620379" cy="2937208"/>
            <a:chOff x="0" y="0"/>
            <a:chExt cx="4827171" cy="3916277"/>
          </a:xfrm>
        </p:grpSpPr>
        <p:sp>
          <p:nvSpPr>
            <p:cNvPr id="17" name="TextBox 17"/>
            <p:cNvSpPr txBox="1"/>
            <p:nvPr/>
          </p:nvSpPr>
          <p:spPr>
            <a:xfrm>
              <a:off x="0" y="2997480"/>
              <a:ext cx="613051" cy="773597"/>
            </a:xfrm>
            <a:prstGeom prst="rect">
              <a:avLst/>
            </a:prstGeom>
          </p:spPr>
          <p:txBody>
            <a:bodyPr lIns="0" tIns="0" rIns="0" bIns="0" rtlCol="0" anchor="t">
              <a:spAutoFit/>
            </a:bodyPr>
            <a:lstStyle/>
            <a:p>
              <a:pPr algn="ctr">
                <a:lnSpc>
                  <a:spcPts val="2379"/>
                </a:lnSpc>
              </a:pPr>
              <a:endParaRPr/>
            </a:p>
            <a:p>
              <a:pPr algn="ctr">
                <a:lnSpc>
                  <a:spcPts val="2379"/>
                </a:lnSpc>
              </a:pPr>
              <a:r>
                <a:rPr lang="en-US" sz="1699">
                  <a:solidFill>
                    <a:srgbClr val="000000"/>
                  </a:solidFill>
                  <a:latin typeface="Canva Sans"/>
                </a:rPr>
                <a:t>69%</a:t>
              </a:r>
            </a:p>
          </p:txBody>
        </p:sp>
        <p:sp>
          <p:nvSpPr>
            <p:cNvPr id="18" name="TextBox 18"/>
            <p:cNvSpPr txBox="1"/>
            <p:nvPr/>
          </p:nvSpPr>
          <p:spPr>
            <a:xfrm>
              <a:off x="4263980" y="116625"/>
              <a:ext cx="563191" cy="773597"/>
            </a:xfrm>
            <a:prstGeom prst="rect">
              <a:avLst/>
            </a:prstGeom>
          </p:spPr>
          <p:txBody>
            <a:bodyPr lIns="0" tIns="0" rIns="0" bIns="0" rtlCol="0" anchor="t">
              <a:spAutoFit/>
            </a:bodyPr>
            <a:lstStyle/>
            <a:p>
              <a:pPr algn="ctr">
                <a:lnSpc>
                  <a:spcPts val="2379"/>
                </a:lnSpc>
              </a:pPr>
              <a:endParaRPr/>
            </a:p>
            <a:p>
              <a:pPr algn="ctr">
                <a:lnSpc>
                  <a:spcPts val="2379"/>
                </a:lnSpc>
              </a:pPr>
              <a:r>
                <a:rPr lang="en-US" sz="1699">
                  <a:solidFill>
                    <a:srgbClr val="000000"/>
                  </a:solidFill>
                  <a:latin typeface="Canva Sans"/>
                </a:rPr>
                <a:t>31%</a:t>
              </a:r>
            </a:p>
          </p:txBody>
        </p:sp>
        <p:grpSp>
          <p:nvGrpSpPr>
            <p:cNvPr id="19" name="Group 19"/>
            <p:cNvGrpSpPr>
              <a:grpSpLocks noChangeAspect="1"/>
            </p:cNvGrpSpPr>
            <p:nvPr/>
          </p:nvGrpSpPr>
          <p:grpSpPr>
            <a:xfrm>
              <a:off x="467912" y="0"/>
              <a:ext cx="3916277" cy="3916277"/>
              <a:chOff x="0" y="0"/>
              <a:chExt cx="2540000" cy="2540000"/>
            </a:xfrm>
          </p:grpSpPr>
          <p:sp>
            <p:nvSpPr>
              <p:cNvPr id="20" name="Freeform 20"/>
              <p:cNvSpPr/>
              <p:nvPr/>
            </p:nvSpPr>
            <p:spPr>
              <a:xfrm>
                <a:off x="1270000" y="0"/>
                <a:ext cx="1334830" cy="1795950"/>
              </a:xfrm>
              <a:custGeom>
                <a:avLst/>
                <a:gdLst/>
                <a:ahLst/>
                <a:cxnLst/>
                <a:rect l="l" t="t" r="r" b="b"/>
                <a:pathLst>
                  <a:path w="1334830" h="1795950">
                    <a:moveTo>
                      <a:pt x="0" y="0"/>
                    </a:moveTo>
                    <a:cubicBezTo>
                      <a:pt x="431880" y="0"/>
                      <a:pt x="834161" y="219478"/>
                      <a:pt x="1067908" y="582634"/>
                    </a:cubicBezTo>
                    <a:cubicBezTo>
                      <a:pt x="1301656" y="945791"/>
                      <a:pt x="1334830" y="1402846"/>
                      <a:pt x="1155974" y="1795950"/>
                    </a:cubicBezTo>
                    <a:lnTo>
                      <a:pt x="0" y="1270000"/>
                    </a:lnTo>
                    <a:close/>
                  </a:path>
                </a:pathLst>
              </a:custGeom>
              <a:solidFill>
                <a:srgbClr val="171616"/>
              </a:solidFill>
            </p:spPr>
            <p:txBody>
              <a:bodyPr/>
              <a:lstStyle/>
              <a:p>
                <a:endParaRPr lang="en-US"/>
              </a:p>
            </p:txBody>
          </p:sp>
          <p:sp>
            <p:nvSpPr>
              <p:cNvPr id="21" name="Freeform 21"/>
              <p:cNvSpPr/>
              <p:nvPr/>
            </p:nvSpPr>
            <p:spPr>
              <a:xfrm>
                <a:off x="-70147" y="0"/>
                <a:ext cx="2520963" cy="2659212"/>
              </a:xfrm>
              <a:custGeom>
                <a:avLst/>
                <a:gdLst/>
                <a:ahLst/>
                <a:cxnLst/>
                <a:rect l="l" t="t" r="r" b="b"/>
                <a:pathLst>
                  <a:path w="2520963" h="2659212">
                    <a:moveTo>
                      <a:pt x="2520963" y="1737518"/>
                    </a:moveTo>
                    <a:cubicBezTo>
                      <a:pt x="2285422" y="2332428"/>
                      <a:pt x="1644097" y="2659212"/>
                      <a:pt x="1024352" y="2500111"/>
                    </a:cubicBezTo>
                    <a:cubicBezTo>
                      <a:pt x="404607" y="2341010"/>
                      <a:pt x="0" y="1745712"/>
                      <a:pt x="80151" y="1110911"/>
                    </a:cubicBezTo>
                    <a:cubicBezTo>
                      <a:pt x="160302" y="476110"/>
                      <a:pt x="700179" y="64"/>
                      <a:pt x="1340020" y="0"/>
                    </a:cubicBezTo>
                    <a:lnTo>
                      <a:pt x="1340147" y="1270000"/>
                    </a:lnTo>
                    <a:close/>
                  </a:path>
                </a:pathLst>
              </a:custGeom>
              <a:solidFill>
                <a:srgbClr val="0069B1"/>
              </a:solidFill>
            </p:spPr>
            <p:txBody>
              <a:bodyPr/>
              <a:lstStyle/>
              <a:p>
                <a:endParaRPr lang="en-US"/>
              </a:p>
            </p:txBody>
          </p:sp>
        </p:grpSp>
      </p:grpSp>
      <p:grpSp>
        <p:nvGrpSpPr>
          <p:cNvPr id="22" name="Group 22"/>
          <p:cNvGrpSpPr/>
          <p:nvPr/>
        </p:nvGrpSpPr>
        <p:grpSpPr>
          <a:xfrm>
            <a:off x="1256802" y="9025358"/>
            <a:ext cx="583857" cy="506627"/>
            <a:chOff x="0" y="0"/>
            <a:chExt cx="153773" cy="133433"/>
          </a:xfrm>
        </p:grpSpPr>
        <p:sp>
          <p:nvSpPr>
            <p:cNvPr id="23" name="Freeform 23"/>
            <p:cNvSpPr/>
            <p:nvPr/>
          </p:nvSpPr>
          <p:spPr>
            <a:xfrm>
              <a:off x="0" y="0"/>
              <a:ext cx="153773" cy="133433"/>
            </a:xfrm>
            <a:custGeom>
              <a:avLst/>
              <a:gdLst/>
              <a:ahLst/>
              <a:cxnLst/>
              <a:rect l="l" t="t" r="r" b="b"/>
              <a:pathLst>
                <a:path w="153773" h="133433">
                  <a:moveTo>
                    <a:pt x="0" y="0"/>
                  </a:moveTo>
                  <a:lnTo>
                    <a:pt x="153773" y="0"/>
                  </a:lnTo>
                  <a:lnTo>
                    <a:pt x="153773" y="133433"/>
                  </a:lnTo>
                  <a:lnTo>
                    <a:pt x="0" y="133433"/>
                  </a:lnTo>
                  <a:close/>
                </a:path>
              </a:pathLst>
            </a:custGeom>
            <a:solidFill>
              <a:srgbClr val="0069B1"/>
            </a:solidFill>
          </p:spPr>
          <p:txBody>
            <a:bodyPr/>
            <a:lstStyle/>
            <a:p>
              <a:endParaRPr lang="en-US"/>
            </a:p>
          </p:txBody>
        </p:sp>
        <p:sp>
          <p:nvSpPr>
            <p:cNvPr id="24" name="TextBox 24"/>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sp>
        <p:nvSpPr>
          <p:cNvPr id="25" name="TextBox 25"/>
          <p:cNvSpPr txBox="1"/>
          <p:nvPr/>
        </p:nvSpPr>
        <p:spPr>
          <a:xfrm>
            <a:off x="2378510" y="7674490"/>
            <a:ext cx="2928910" cy="306705"/>
          </a:xfrm>
          <a:prstGeom prst="rect">
            <a:avLst/>
          </a:prstGeom>
        </p:spPr>
        <p:txBody>
          <a:bodyPr lIns="0" tIns="0" rIns="0" bIns="0" rtlCol="0" anchor="t">
            <a:spAutoFit/>
          </a:bodyPr>
          <a:lstStyle/>
          <a:p>
            <a:pPr algn="ctr">
              <a:lnSpc>
                <a:spcPts val="2519"/>
              </a:lnSpc>
              <a:spcBef>
                <a:spcPct val="0"/>
              </a:spcBef>
            </a:pPr>
            <a:r>
              <a:rPr lang="en-US" sz="1799" dirty="0">
                <a:solidFill>
                  <a:srgbClr val="171616"/>
                </a:solidFill>
                <a:latin typeface="SF Pro Display 1"/>
              </a:rPr>
              <a:t>Office</a:t>
            </a:r>
          </a:p>
        </p:txBody>
      </p:sp>
      <p:sp>
        <p:nvSpPr>
          <p:cNvPr id="26" name="TextBox 26"/>
          <p:cNvSpPr txBox="1"/>
          <p:nvPr/>
        </p:nvSpPr>
        <p:spPr>
          <a:xfrm>
            <a:off x="7760944" y="8956040"/>
            <a:ext cx="5071616" cy="575871"/>
          </a:xfrm>
          <a:prstGeom prst="rect">
            <a:avLst/>
          </a:prstGeom>
        </p:spPr>
        <p:txBody>
          <a:bodyPr lIns="0" tIns="0" rIns="0" bIns="0" rtlCol="0" anchor="t">
            <a:spAutoFit/>
          </a:bodyPr>
          <a:lstStyle/>
          <a:p>
            <a:pPr>
              <a:lnSpc>
                <a:spcPts val="2380"/>
              </a:lnSpc>
              <a:spcBef>
                <a:spcPct val="0"/>
              </a:spcBef>
            </a:pPr>
            <a:r>
              <a:rPr lang="en-US" sz="1700">
                <a:solidFill>
                  <a:srgbClr val="171616"/>
                </a:solidFill>
                <a:latin typeface="SF Pro Display 1"/>
              </a:rPr>
              <a:t>of a buildings' total emissions from a typical 60-year lifetime can come from embodied carbon.</a:t>
            </a:r>
          </a:p>
        </p:txBody>
      </p:sp>
      <p:sp>
        <p:nvSpPr>
          <p:cNvPr id="27" name="TextBox 27"/>
          <p:cNvSpPr txBox="1"/>
          <p:nvPr/>
        </p:nvSpPr>
        <p:spPr>
          <a:xfrm>
            <a:off x="7715007" y="7674490"/>
            <a:ext cx="2928910" cy="306705"/>
          </a:xfrm>
          <a:prstGeom prst="rect">
            <a:avLst/>
          </a:prstGeom>
        </p:spPr>
        <p:txBody>
          <a:bodyPr lIns="0" tIns="0" rIns="0" bIns="0" rtlCol="0" anchor="t">
            <a:spAutoFit/>
          </a:bodyPr>
          <a:lstStyle/>
          <a:p>
            <a:pPr algn="ctr">
              <a:lnSpc>
                <a:spcPts val="2519"/>
              </a:lnSpc>
              <a:spcBef>
                <a:spcPct val="0"/>
              </a:spcBef>
            </a:pPr>
            <a:r>
              <a:rPr lang="en-US" sz="1799">
                <a:solidFill>
                  <a:srgbClr val="171616"/>
                </a:solidFill>
                <a:latin typeface="SF Pro Display 1"/>
              </a:rPr>
              <a:t>Warehouse</a:t>
            </a:r>
          </a:p>
        </p:txBody>
      </p:sp>
      <p:sp>
        <p:nvSpPr>
          <p:cNvPr id="28" name="TextBox 28"/>
          <p:cNvSpPr txBox="1"/>
          <p:nvPr/>
        </p:nvSpPr>
        <p:spPr>
          <a:xfrm>
            <a:off x="13048803" y="7674490"/>
            <a:ext cx="2928910" cy="306705"/>
          </a:xfrm>
          <a:prstGeom prst="rect">
            <a:avLst/>
          </a:prstGeom>
        </p:spPr>
        <p:txBody>
          <a:bodyPr lIns="0" tIns="0" rIns="0" bIns="0" rtlCol="0" anchor="t">
            <a:spAutoFit/>
          </a:bodyPr>
          <a:lstStyle/>
          <a:p>
            <a:pPr algn="ctr">
              <a:lnSpc>
                <a:spcPts val="2519"/>
              </a:lnSpc>
              <a:spcBef>
                <a:spcPct val="0"/>
              </a:spcBef>
            </a:pPr>
            <a:r>
              <a:rPr lang="en-US" sz="1799">
                <a:solidFill>
                  <a:srgbClr val="171616"/>
                </a:solidFill>
                <a:latin typeface="SF Pro Display 1"/>
              </a:rPr>
              <a:t>Residential</a:t>
            </a:r>
          </a:p>
        </p:txBody>
      </p:sp>
      <p:sp>
        <p:nvSpPr>
          <p:cNvPr id="29" name="TextBox 29"/>
          <p:cNvSpPr txBox="1"/>
          <p:nvPr/>
        </p:nvSpPr>
        <p:spPr>
          <a:xfrm>
            <a:off x="1256802" y="923925"/>
            <a:ext cx="16230600" cy="1908175"/>
          </a:xfrm>
          <a:prstGeom prst="rect">
            <a:avLst/>
          </a:prstGeom>
        </p:spPr>
        <p:txBody>
          <a:bodyPr lIns="0" tIns="0" rIns="0" bIns="0" rtlCol="0" anchor="t">
            <a:spAutoFit/>
          </a:bodyPr>
          <a:lstStyle/>
          <a:p>
            <a:pPr algn="ctr">
              <a:lnSpc>
                <a:spcPts val="7699"/>
              </a:lnSpc>
              <a:spcBef>
                <a:spcPct val="0"/>
              </a:spcBef>
            </a:pPr>
            <a:r>
              <a:rPr lang="en-US" sz="5499" dirty="0">
                <a:solidFill>
                  <a:srgbClr val="000000"/>
                </a:solidFill>
                <a:latin typeface="SF Pro Display 1"/>
              </a:rPr>
              <a:t>EMBODIED AND OPERATIONAL </a:t>
            </a:r>
          </a:p>
          <a:p>
            <a:pPr algn="ctr">
              <a:lnSpc>
                <a:spcPts val="7699"/>
              </a:lnSpc>
              <a:spcBef>
                <a:spcPct val="0"/>
              </a:spcBef>
            </a:pPr>
            <a:r>
              <a:rPr lang="en-US" sz="5499" dirty="0">
                <a:solidFill>
                  <a:srgbClr val="000000"/>
                </a:solidFill>
                <a:latin typeface="SF Pro Display 1"/>
              </a:rPr>
              <a:t>CARBON EMISSIONS</a:t>
            </a:r>
          </a:p>
        </p:txBody>
      </p:sp>
      <p:sp>
        <p:nvSpPr>
          <p:cNvPr id="30" name="TextBox 30"/>
          <p:cNvSpPr txBox="1"/>
          <p:nvPr/>
        </p:nvSpPr>
        <p:spPr>
          <a:xfrm>
            <a:off x="4673017" y="8985250"/>
            <a:ext cx="3897821" cy="803275"/>
          </a:xfrm>
          <a:prstGeom prst="rect">
            <a:avLst/>
          </a:prstGeom>
        </p:spPr>
        <p:txBody>
          <a:bodyPr lIns="0" tIns="0" rIns="0" bIns="0" rtlCol="0" anchor="t">
            <a:spAutoFit/>
          </a:bodyPr>
          <a:lstStyle/>
          <a:p>
            <a:pPr algn="ctr">
              <a:lnSpc>
                <a:spcPts val="5599"/>
              </a:lnSpc>
            </a:pPr>
            <a:r>
              <a:rPr lang="en-US" sz="6999">
                <a:solidFill>
                  <a:srgbClr val="0069B1"/>
                </a:solidFill>
                <a:latin typeface="SF Pro Display 1"/>
              </a:rPr>
              <a:t>75%</a:t>
            </a:r>
          </a:p>
        </p:txBody>
      </p:sp>
      <p:sp>
        <p:nvSpPr>
          <p:cNvPr id="31" name="TextBox 31"/>
          <p:cNvSpPr txBox="1"/>
          <p:nvPr/>
        </p:nvSpPr>
        <p:spPr>
          <a:xfrm>
            <a:off x="1953680" y="9124049"/>
            <a:ext cx="5071616" cy="280670"/>
          </a:xfrm>
          <a:prstGeom prst="rect">
            <a:avLst/>
          </a:prstGeom>
        </p:spPr>
        <p:txBody>
          <a:bodyPr lIns="0" tIns="0" rIns="0" bIns="0" rtlCol="0" anchor="t">
            <a:spAutoFit/>
          </a:bodyPr>
          <a:lstStyle/>
          <a:p>
            <a:pPr>
              <a:lnSpc>
                <a:spcPts val="2380"/>
              </a:lnSpc>
              <a:spcBef>
                <a:spcPct val="0"/>
              </a:spcBef>
            </a:pPr>
            <a:r>
              <a:rPr lang="en-US" sz="1700">
                <a:solidFill>
                  <a:srgbClr val="171616"/>
                </a:solidFill>
                <a:latin typeface="SF Pro Display 1"/>
              </a:rPr>
              <a:t>Embodied Carbon</a:t>
            </a:r>
          </a:p>
        </p:txBody>
      </p:sp>
      <p:grpSp>
        <p:nvGrpSpPr>
          <p:cNvPr id="32" name="Group 32"/>
          <p:cNvGrpSpPr/>
          <p:nvPr/>
        </p:nvGrpSpPr>
        <p:grpSpPr>
          <a:xfrm>
            <a:off x="14375053" y="9028946"/>
            <a:ext cx="583857" cy="506627"/>
            <a:chOff x="0" y="0"/>
            <a:chExt cx="153773" cy="133433"/>
          </a:xfrm>
        </p:grpSpPr>
        <p:sp>
          <p:nvSpPr>
            <p:cNvPr id="33" name="Freeform 33"/>
            <p:cNvSpPr/>
            <p:nvPr/>
          </p:nvSpPr>
          <p:spPr>
            <a:xfrm>
              <a:off x="0" y="0"/>
              <a:ext cx="153773" cy="133433"/>
            </a:xfrm>
            <a:custGeom>
              <a:avLst/>
              <a:gdLst/>
              <a:ahLst/>
              <a:cxnLst/>
              <a:rect l="l" t="t" r="r" b="b"/>
              <a:pathLst>
                <a:path w="153773" h="133433">
                  <a:moveTo>
                    <a:pt x="0" y="0"/>
                  </a:moveTo>
                  <a:lnTo>
                    <a:pt x="153773" y="0"/>
                  </a:lnTo>
                  <a:lnTo>
                    <a:pt x="153773" y="133433"/>
                  </a:lnTo>
                  <a:lnTo>
                    <a:pt x="0" y="133433"/>
                  </a:lnTo>
                  <a:close/>
                </a:path>
              </a:pathLst>
            </a:custGeom>
            <a:solidFill>
              <a:srgbClr val="171616"/>
            </a:solidFill>
          </p:spPr>
          <p:txBody>
            <a:bodyPr/>
            <a:lstStyle/>
            <a:p>
              <a:endParaRPr lang="en-US"/>
            </a:p>
          </p:txBody>
        </p:sp>
        <p:sp>
          <p:nvSpPr>
            <p:cNvPr id="34" name="TextBox 34"/>
            <p:cNvSpPr txBox="1"/>
            <p:nvPr/>
          </p:nvSpPr>
          <p:spPr>
            <a:xfrm>
              <a:off x="0" y="-28575"/>
              <a:ext cx="812800" cy="841375"/>
            </a:xfrm>
            <a:prstGeom prst="rect">
              <a:avLst/>
            </a:prstGeom>
          </p:spPr>
          <p:txBody>
            <a:bodyPr lIns="50800" tIns="50800" rIns="50800" bIns="50800" rtlCol="0" anchor="ctr"/>
            <a:lstStyle/>
            <a:p>
              <a:pPr algn="ctr">
                <a:lnSpc>
                  <a:spcPts val="2380"/>
                </a:lnSpc>
              </a:pPr>
              <a:endParaRPr/>
            </a:p>
          </p:txBody>
        </p:sp>
      </p:grpSp>
      <p:sp>
        <p:nvSpPr>
          <p:cNvPr id="35" name="TextBox 35"/>
          <p:cNvSpPr txBox="1"/>
          <p:nvPr/>
        </p:nvSpPr>
        <p:spPr>
          <a:xfrm>
            <a:off x="15071931" y="9127637"/>
            <a:ext cx="5071616" cy="280670"/>
          </a:xfrm>
          <a:prstGeom prst="rect">
            <a:avLst/>
          </a:prstGeom>
        </p:spPr>
        <p:txBody>
          <a:bodyPr lIns="0" tIns="0" rIns="0" bIns="0" rtlCol="0" anchor="t">
            <a:spAutoFit/>
          </a:bodyPr>
          <a:lstStyle/>
          <a:p>
            <a:pPr>
              <a:lnSpc>
                <a:spcPts val="2380"/>
              </a:lnSpc>
              <a:spcBef>
                <a:spcPct val="0"/>
              </a:spcBef>
            </a:pPr>
            <a:r>
              <a:rPr lang="en-US" sz="1700">
                <a:solidFill>
                  <a:srgbClr val="171616"/>
                </a:solidFill>
                <a:latin typeface="SF Pro Display 1"/>
              </a:rPr>
              <a:t>Operational Carbon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6144</Words>
  <Application>Microsoft Office PowerPoint</Application>
  <PresentationFormat>Custom</PresentationFormat>
  <Paragraphs>859</Paragraphs>
  <Slides>57</Slides>
  <Notes>50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SF Pro Display 1</vt:lpstr>
      <vt:lpstr>Canva Sans</vt:lpstr>
      <vt:lpstr>Calibri</vt:lpstr>
      <vt:lpstr>SF Pro Display 2</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Reducing Carbon Emission Using Aluminum </dc:title>
  <cp:lastModifiedBy>Scranton Gillette 365 - 1</cp:lastModifiedBy>
  <cp:revision>5</cp:revision>
  <dcterms:created xsi:type="dcterms:W3CDTF">2006-08-16T00:00:00Z</dcterms:created>
  <dcterms:modified xsi:type="dcterms:W3CDTF">2024-02-15T16:42:37Z</dcterms:modified>
  <dc:identifier>DAFgkwzoLhY</dc:identifier>
</cp:coreProperties>
</file>